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5"/>
  </p:notesMasterIdLst>
  <p:sldIdLst>
    <p:sldId id="281" r:id="rId2"/>
    <p:sldId id="258" r:id="rId3"/>
    <p:sldId id="289" r:id="rId4"/>
  </p:sldIdLst>
  <p:sldSz cx="9144000" cy="5143500" type="screen16x9"/>
  <p:notesSz cx="6858000" cy="9144000"/>
  <p:embeddedFontLst>
    <p:embeddedFont>
      <p:font typeface="Bebas Neue" panose="020B0604020202020204" charset="0"/>
      <p:regular r:id="rId6"/>
    </p:embeddedFont>
    <p:embeddedFont>
      <p:font typeface="Modern Love Caps" panose="04070805081001020A01" pitchFamily="82" charset="0"/>
      <p:regular r:id="rId7"/>
    </p:embeddedFont>
    <p:embeddedFont>
      <p:font typeface="Quicksand Light" panose="020B0604020202020204" charset="0"/>
      <p:regular r:id="rId8"/>
      <p:bold r:id="rId9"/>
    </p:embeddedFont>
    <p:embeddedFont>
      <p:font typeface="Sue Ellen Francisco" panose="020B0604020202020204" charset="0"/>
      <p:regular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FAE434-D41D-415A-B6A0-6B04274ABFEB}">
  <a:tblStyle styleId="{4CFAE434-D41D-415A-B6A0-6B04274ABFE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7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presProps" Target="presProps.xml"/><Relationship Id="rId5" Type="http://schemas.openxmlformats.org/officeDocument/2006/relationships/notesMaster" Target="notesMasters/notesMaster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a508865d46_0_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5" name="Google Shape;1085;ga508865d46_0_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a4eefd2b89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a4eefd2b89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5"/>
        <p:cNvGrpSpPr/>
        <p:nvPr/>
      </p:nvGrpSpPr>
      <p:grpSpPr>
        <a:xfrm>
          <a:off x="0" y="0"/>
          <a:ext cx="0" cy="0"/>
          <a:chOff x="0" y="0"/>
          <a:chExt cx="0" cy="0"/>
        </a:xfrm>
      </p:grpSpPr>
      <p:sp>
        <p:nvSpPr>
          <p:cNvPr id="66" name="Google Shape;66;p1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3"/>
          <p:cNvSpPr txBox="1">
            <a:spLocks noGrp="1"/>
          </p:cNvSpPr>
          <p:nvPr>
            <p:ph type="title" idx="2"/>
          </p:nvPr>
        </p:nvSpPr>
        <p:spPr>
          <a:xfrm>
            <a:off x="720000" y="1748100"/>
            <a:ext cx="2287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accent3"/>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9" name="Google Shape;69;p13"/>
          <p:cNvSpPr txBox="1">
            <a:spLocks noGrp="1"/>
          </p:cNvSpPr>
          <p:nvPr>
            <p:ph type="subTitle" idx="1"/>
          </p:nvPr>
        </p:nvSpPr>
        <p:spPr>
          <a:xfrm>
            <a:off x="720000" y="2246500"/>
            <a:ext cx="22872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0" name="Google Shape;70;p13"/>
          <p:cNvSpPr txBox="1">
            <a:spLocks noGrp="1"/>
          </p:cNvSpPr>
          <p:nvPr>
            <p:ph type="title" idx="3"/>
          </p:nvPr>
        </p:nvSpPr>
        <p:spPr>
          <a:xfrm>
            <a:off x="2018150" y="3488300"/>
            <a:ext cx="2287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1" name="Google Shape;71;p13"/>
          <p:cNvSpPr txBox="1">
            <a:spLocks noGrp="1"/>
          </p:cNvSpPr>
          <p:nvPr>
            <p:ph type="subTitle" idx="4"/>
          </p:nvPr>
        </p:nvSpPr>
        <p:spPr>
          <a:xfrm>
            <a:off x="2018150" y="3986700"/>
            <a:ext cx="22872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 name="Google Shape;72;p13"/>
          <p:cNvSpPr txBox="1">
            <a:spLocks noGrp="1"/>
          </p:cNvSpPr>
          <p:nvPr>
            <p:ph type="title" idx="5"/>
          </p:nvPr>
        </p:nvSpPr>
        <p:spPr>
          <a:xfrm>
            <a:off x="3428400" y="1748100"/>
            <a:ext cx="2287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accent3"/>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3" name="Google Shape;73;p13"/>
          <p:cNvSpPr txBox="1">
            <a:spLocks noGrp="1"/>
          </p:cNvSpPr>
          <p:nvPr>
            <p:ph type="subTitle" idx="6"/>
          </p:nvPr>
        </p:nvSpPr>
        <p:spPr>
          <a:xfrm>
            <a:off x="3428400" y="2246500"/>
            <a:ext cx="22872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 name="Google Shape;74;p13"/>
          <p:cNvSpPr txBox="1">
            <a:spLocks noGrp="1"/>
          </p:cNvSpPr>
          <p:nvPr>
            <p:ph type="title" idx="7"/>
          </p:nvPr>
        </p:nvSpPr>
        <p:spPr>
          <a:xfrm>
            <a:off x="6136800" y="1748100"/>
            <a:ext cx="2287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5" name="Google Shape;75;p13"/>
          <p:cNvSpPr txBox="1">
            <a:spLocks noGrp="1"/>
          </p:cNvSpPr>
          <p:nvPr>
            <p:ph type="subTitle" idx="8"/>
          </p:nvPr>
        </p:nvSpPr>
        <p:spPr>
          <a:xfrm>
            <a:off x="6136800" y="2246500"/>
            <a:ext cx="22872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6" name="Google Shape;76;p13"/>
          <p:cNvSpPr txBox="1">
            <a:spLocks noGrp="1"/>
          </p:cNvSpPr>
          <p:nvPr>
            <p:ph type="title" idx="9"/>
          </p:nvPr>
        </p:nvSpPr>
        <p:spPr>
          <a:xfrm>
            <a:off x="4838650" y="3488300"/>
            <a:ext cx="2287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accent3"/>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 name="Google Shape;77;p13"/>
          <p:cNvSpPr txBox="1">
            <a:spLocks noGrp="1"/>
          </p:cNvSpPr>
          <p:nvPr>
            <p:ph type="subTitle" idx="13"/>
          </p:nvPr>
        </p:nvSpPr>
        <p:spPr>
          <a:xfrm>
            <a:off x="4838650" y="3986700"/>
            <a:ext cx="22872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LANK_1_1_1_1_1_1_1">
    <p:spTree>
      <p:nvGrpSpPr>
        <p:cNvPr id="1" name="Shape 155"/>
        <p:cNvGrpSpPr/>
        <p:nvPr/>
      </p:nvGrpSpPr>
      <p:grpSpPr>
        <a:xfrm>
          <a:off x="0" y="0"/>
          <a:ext cx="0" cy="0"/>
          <a:chOff x="0" y="0"/>
          <a:chExt cx="0" cy="0"/>
        </a:xfrm>
      </p:grpSpPr>
      <p:sp>
        <p:nvSpPr>
          <p:cNvPr id="156" name="Google Shape;156;p2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accent1"/>
        </a:solidFill>
        <a:effectLst/>
      </p:bgPr>
    </p:bg>
    <p:spTree>
      <p:nvGrpSpPr>
        <p:cNvPr id="1" name="Shape 15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2"/>
        </a:solidFill>
        <a:effectLst/>
      </p:bgPr>
    </p:bg>
    <p:spTree>
      <p:nvGrpSpPr>
        <p:cNvPr id="1" name="Shape 15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4">
  <p:cSld name="BLANK_1_1_1_1_1_1_1_1_1_1">
    <p:bg>
      <p:bgPr>
        <a:solidFill>
          <a:schemeClr val="accent5"/>
        </a:solidFill>
        <a:effectLst/>
      </p:bgPr>
    </p:bg>
    <p:spTree>
      <p:nvGrpSpPr>
        <p:cNvPr id="1" name="Shape 15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200"/>
              <a:buFont typeface="Sue Ellen Francisco"/>
              <a:buNone/>
              <a:defRPr sz="3200" b="1">
                <a:solidFill>
                  <a:schemeClr val="dk2"/>
                </a:solidFill>
                <a:latin typeface="Sue Ellen Francisco"/>
                <a:ea typeface="Sue Ellen Francisco"/>
                <a:cs typeface="Sue Ellen Francisco"/>
                <a:sym typeface="Sue Ellen Francisco"/>
              </a:defRPr>
            </a:lvl1pPr>
            <a:lvl2pPr lvl="1"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2pPr>
            <a:lvl3pPr lvl="2"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3pPr>
            <a:lvl4pPr lvl="3"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4pPr>
            <a:lvl5pPr lvl="4"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5pPr>
            <a:lvl6pPr lvl="5"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6pPr>
            <a:lvl7pPr lvl="6"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7pPr>
            <a:lvl8pPr lvl="7"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8pPr>
            <a:lvl9pPr lvl="8"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1pPr>
            <a:lvl2pPr marL="914400" lvl="1"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2pPr>
            <a:lvl3pPr marL="1371600" lvl="2"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3pPr>
            <a:lvl4pPr marL="1828800" lvl="3"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4pPr>
            <a:lvl5pPr marL="2286000" lvl="4"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5pPr>
            <a:lvl6pPr marL="2743200" lvl="5"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6pPr>
            <a:lvl7pPr marL="3200400" lvl="6"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7pPr>
            <a:lvl8pPr marL="3657600" lvl="7"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8pPr>
            <a:lvl9pPr marL="4114800" lvl="8" indent="-317500">
              <a:lnSpc>
                <a:spcPct val="115000"/>
              </a:lnSpc>
              <a:spcBef>
                <a:spcPts val="1600"/>
              </a:spcBef>
              <a:spcAft>
                <a:spcPts val="160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8" r:id="rId2"/>
    <p:sldLayoutId id="2147483659" r:id="rId3"/>
    <p:sldLayoutId id="2147483669" r:id="rId4"/>
    <p:sldLayoutId id="2147483670" r:id="rId5"/>
    <p:sldLayoutId id="2147483671" r:id="rId6"/>
    <p:sldLayoutId id="214748367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microsoft.com/office/2007/relationships/hdphoto" Target="../media/hdphoto4.wdp"/><Relationship Id="rId4" Type="http://schemas.openxmlformats.org/officeDocument/2006/relationships/image" Target="../media/image6.png"/><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136" name="Google Shape;1136;p54"/>
          <p:cNvSpPr txBox="1"/>
          <p:nvPr/>
        </p:nvSpPr>
        <p:spPr>
          <a:xfrm>
            <a:off x="3196500" y="581972"/>
            <a:ext cx="2751000" cy="527100"/>
          </a:xfrm>
          <a:prstGeom prst="rect">
            <a:avLst/>
          </a:prstGeom>
          <a:noFill/>
          <a:ln>
            <a:noFill/>
          </a:ln>
        </p:spPr>
        <p:txBody>
          <a:bodyPr spcFirstLastPara="1" wrap="square" lIns="91425" tIns="182875" rIns="91425" bIns="0" anchor="ctr" anchorCtr="0">
            <a:noAutofit/>
          </a:bodyPr>
          <a:lstStyle/>
          <a:p>
            <a:pPr marL="0" lvl="0" indent="0" algn="l" rtl="0">
              <a:spcBef>
                <a:spcPts val="0"/>
              </a:spcBef>
              <a:spcAft>
                <a:spcPts val="1600"/>
              </a:spcAft>
              <a:buNone/>
            </a:pPr>
            <a:endParaRPr dirty="0">
              <a:solidFill>
                <a:srgbClr val="4E3930"/>
              </a:solidFill>
              <a:latin typeface="Quicksand Light"/>
              <a:ea typeface="Quicksand Light"/>
              <a:cs typeface="Quicksand Light"/>
              <a:sym typeface="Quicksand Light"/>
            </a:endParaRPr>
          </a:p>
        </p:txBody>
      </p:sp>
      <p:sp>
        <p:nvSpPr>
          <p:cNvPr id="62" name="Google Shape;1001;p34">
            <a:extLst>
              <a:ext uri="{FF2B5EF4-FFF2-40B4-BE49-F238E27FC236}">
                <a16:creationId xmlns:a16="http://schemas.microsoft.com/office/drawing/2014/main" id="{6EBAA01F-8E67-4A1D-B9B6-0509049AE58E}"/>
              </a:ext>
            </a:extLst>
          </p:cNvPr>
          <p:cNvSpPr txBox="1">
            <a:spLocks noGrp="1"/>
          </p:cNvSpPr>
          <p:nvPr>
            <p:ph type="title"/>
          </p:nvPr>
        </p:nvSpPr>
        <p:spPr>
          <a:xfrm>
            <a:off x="234518" y="2053858"/>
            <a:ext cx="8674963" cy="1482300"/>
          </a:xfrm>
          <a:prstGeom prst="rect">
            <a:avLst/>
          </a:prstGeom>
        </p:spPr>
        <p:txBody>
          <a:bodyPr spcFirstLastPara="1" wrap="square" lIns="0" tIns="0" rIns="0" bIns="0" anchor="ctr" anchorCtr="0">
            <a:noAutofit/>
          </a:bodyPr>
          <a:lstStyle/>
          <a:p>
            <a:pPr marL="0" lvl="0" indent="0" rtl="0">
              <a:lnSpc>
                <a:spcPct val="100000"/>
              </a:lnSpc>
              <a:spcBef>
                <a:spcPts val="0"/>
              </a:spcBef>
              <a:spcAft>
                <a:spcPts val="0"/>
              </a:spcAft>
              <a:buNone/>
            </a:pPr>
            <a:r>
              <a:rPr lang="es-MX" sz="1600" dirty="0">
                <a:solidFill>
                  <a:schemeClr val="bg2"/>
                </a:solidFill>
                <a:latin typeface="Quicksand Light" panose="020B0604020202020204" charset="0"/>
                <a:ea typeface="Verdana" panose="020B0604030504040204" pitchFamily="34" charset="0"/>
                <a:cs typeface="Times New Roman" panose="02020603050405020304" pitchFamily="18" charset="0"/>
              </a:rPr>
              <a:t>Escuela Normal de Educación Preescolar </a:t>
            </a:r>
            <a:br>
              <a:rPr lang="es-MX" sz="1200" dirty="0">
                <a:solidFill>
                  <a:schemeClr val="bg2"/>
                </a:solidFill>
                <a:latin typeface="Quicksand Light" panose="020B0604020202020204" charset="0"/>
                <a:ea typeface="Verdana" panose="020B0604030504040204" pitchFamily="34" charset="0"/>
                <a:cs typeface="Times New Roman" panose="02020603050405020304" pitchFamily="18" charset="0"/>
              </a:rPr>
            </a:br>
            <a:r>
              <a:rPr lang="es-MX" sz="1300" dirty="0">
                <a:solidFill>
                  <a:schemeClr val="bg2"/>
                </a:solidFill>
                <a:latin typeface="Quicksand Light" panose="020B0604020202020204" charset="0"/>
                <a:ea typeface="Verdana" panose="020B0604030504040204" pitchFamily="34" charset="0"/>
                <a:cs typeface="Times New Roman" panose="02020603050405020304" pitchFamily="18" charset="0"/>
              </a:rPr>
              <a:t>Licenciatura en educación preescolar</a:t>
            </a:r>
            <a:br>
              <a:rPr lang="es-MX" sz="1300" dirty="0">
                <a:solidFill>
                  <a:schemeClr val="bg2"/>
                </a:solidFill>
                <a:latin typeface="Quicksand Light" panose="020B0604020202020204" charset="0"/>
                <a:ea typeface="Verdana" panose="020B0604030504040204" pitchFamily="34" charset="0"/>
                <a:cs typeface="Times New Roman" panose="02020603050405020304" pitchFamily="18" charset="0"/>
              </a:rPr>
            </a:br>
            <a:r>
              <a:rPr lang="es-MX" sz="1300" dirty="0">
                <a:solidFill>
                  <a:schemeClr val="bg2"/>
                </a:solidFill>
                <a:latin typeface="Quicksand Light" panose="020B0604020202020204" charset="0"/>
                <a:ea typeface="Verdana" panose="020B0604030504040204" pitchFamily="34" charset="0"/>
                <a:cs typeface="Times New Roman" panose="02020603050405020304" pitchFamily="18" charset="0"/>
              </a:rPr>
              <a:t>Ciclo escolar 2020-2021</a:t>
            </a:r>
            <a:br>
              <a:rPr lang="es-MX" sz="1300" dirty="0">
                <a:solidFill>
                  <a:schemeClr val="bg2"/>
                </a:solidFill>
                <a:latin typeface="Quicksand Light" panose="020B0604020202020204" charset="0"/>
                <a:ea typeface="Verdana" panose="020B0604030504040204" pitchFamily="34" charset="0"/>
                <a:cs typeface="Times New Roman" panose="02020603050405020304" pitchFamily="18" charset="0"/>
              </a:rPr>
            </a:br>
            <a:r>
              <a:rPr lang="es-MX" sz="1300" dirty="0">
                <a:solidFill>
                  <a:schemeClr val="bg2"/>
                </a:solidFill>
                <a:latin typeface="Quicksand Light" panose="020B0604020202020204" charset="0"/>
                <a:ea typeface="Verdana" panose="020B0604030504040204" pitchFamily="34" charset="0"/>
                <a:cs typeface="Times New Roman" panose="02020603050405020304" pitchFamily="18" charset="0"/>
              </a:rPr>
              <a:t>“Saberes previos”</a:t>
            </a:r>
            <a:br>
              <a:rPr lang="es-MX" sz="1300" dirty="0">
                <a:solidFill>
                  <a:schemeClr val="bg2"/>
                </a:solidFill>
                <a:latin typeface="Quicksand Light" panose="020B0604020202020204" charset="0"/>
                <a:ea typeface="Verdana" panose="020B0604030504040204" pitchFamily="34" charset="0"/>
                <a:cs typeface="Times New Roman" panose="02020603050405020304" pitchFamily="18" charset="0"/>
              </a:rPr>
            </a:br>
            <a:r>
              <a:rPr lang="es-MX" sz="1300" dirty="0">
                <a:solidFill>
                  <a:schemeClr val="bg2"/>
                </a:solidFill>
                <a:latin typeface="Quicksand Light" panose="020B0604020202020204" charset="0"/>
                <a:ea typeface="Verdana" panose="020B0604030504040204" pitchFamily="34" charset="0"/>
                <a:cs typeface="Times New Roman" panose="02020603050405020304" pitchFamily="18" charset="0"/>
              </a:rPr>
              <a:t>Profesor: </a:t>
            </a:r>
            <a:r>
              <a:rPr lang="es-MX" sz="1300" b="0" dirty="0">
                <a:solidFill>
                  <a:schemeClr val="bg2"/>
                </a:solidFill>
                <a:latin typeface="Quicksand Light" panose="020B0604020202020204" charset="0"/>
                <a:ea typeface="Verdana" panose="020B0604030504040204" pitchFamily="34" charset="0"/>
                <a:cs typeface="Times New Roman" panose="02020603050405020304" pitchFamily="18" charset="0"/>
              </a:rPr>
              <a:t>Marco Antonio Valdés Molina  </a:t>
            </a:r>
            <a:br>
              <a:rPr lang="es-MX" sz="1300" b="0" dirty="0">
                <a:solidFill>
                  <a:schemeClr val="bg2"/>
                </a:solidFill>
                <a:latin typeface="Quicksand Light" panose="020B0604020202020204" charset="0"/>
                <a:ea typeface="Verdana" panose="020B0604030504040204" pitchFamily="34" charset="0"/>
                <a:cs typeface="Times New Roman" panose="02020603050405020304" pitchFamily="18" charset="0"/>
              </a:rPr>
            </a:br>
            <a:r>
              <a:rPr lang="es-MX" sz="1300" dirty="0">
                <a:solidFill>
                  <a:schemeClr val="bg2"/>
                </a:solidFill>
                <a:latin typeface="Quicksand Light" panose="020B0604020202020204" charset="0"/>
                <a:ea typeface="Verdana" panose="020B0604030504040204" pitchFamily="34" charset="0"/>
                <a:cs typeface="Times New Roman" panose="02020603050405020304" pitchFamily="18" charset="0"/>
              </a:rPr>
              <a:t>Asignatura:</a:t>
            </a:r>
            <a:r>
              <a:rPr lang="es-MX" sz="1300" b="0" dirty="0">
                <a:solidFill>
                  <a:schemeClr val="bg2"/>
                </a:solidFill>
                <a:latin typeface="Quicksand Light" panose="020B0604020202020204" charset="0"/>
                <a:ea typeface="Verdana" panose="020B0604030504040204" pitchFamily="34" charset="0"/>
                <a:cs typeface="Times New Roman" panose="02020603050405020304" pitchFamily="18" charset="0"/>
              </a:rPr>
              <a:t> Estrategias para la exploración del mundo social </a:t>
            </a:r>
            <a:br>
              <a:rPr lang="es-MX" sz="1300" b="0" dirty="0">
                <a:solidFill>
                  <a:schemeClr val="bg2"/>
                </a:solidFill>
                <a:latin typeface="Quicksand Light" panose="020B0604020202020204" charset="0"/>
                <a:ea typeface="Verdana" panose="020B0604030504040204" pitchFamily="34" charset="0"/>
                <a:cs typeface="Times New Roman" panose="02020603050405020304" pitchFamily="18" charset="0"/>
              </a:rPr>
            </a:br>
            <a:r>
              <a:rPr lang="es-MX" sz="1300" dirty="0">
                <a:solidFill>
                  <a:schemeClr val="bg2"/>
                </a:solidFill>
                <a:latin typeface="Quicksand Light" panose="020B0604020202020204" charset="0"/>
                <a:ea typeface="Verdana" panose="020B0604030504040204" pitchFamily="34" charset="0"/>
                <a:cs typeface="Times New Roman" panose="02020603050405020304" pitchFamily="18" charset="0"/>
              </a:rPr>
              <a:t>Unidad 1:</a:t>
            </a:r>
            <a:br>
              <a:rPr lang="es-MX" sz="1300" b="0" dirty="0">
                <a:solidFill>
                  <a:schemeClr val="bg2"/>
                </a:solidFill>
                <a:latin typeface="Quicksand Light" panose="020B0604020202020204" charset="0"/>
                <a:ea typeface="Verdana" panose="020B0604030504040204" pitchFamily="34" charset="0"/>
                <a:cs typeface="Times New Roman" panose="02020603050405020304" pitchFamily="18" charset="0"/>
              </a:rPr>
            </a:br>
            <a:r>
              <a:rPr lang="es-MX" sz="1300" b="0" dirty="0">
                <a:solidFill>
                  <a:schemeClr val="bg2"/>
                </a:solidFill>
                <a:latin typeface="Quicksand Light" panose="020B0604020202020204" charset="0"/>
                <a:ea typeface="Verdana" panose="020B0604030504040204" pitchFamily="34" charset="0"/>
                <a:cs typeface="Times New Roman" panose="02020603050405020304" pitchFamily="18" charset="0"/>
              </a:rPr>
              <a:t>El desarrollo de la identidad y el sentido de pertenencia en los niños y niñas de preescolar</a:t>
            </a:r>
            <a:br>
              <a:rPr lang="es-MX" sz="1300" b="0" dirty="0">
                <a:solidFill>
                  <a:schemeClr val="bg2"/>
                </a:solidFill>
                <a:latin typeface="Quicksand Light" panose="020B0604020202020204" charset="0"/>
                <a:ea typeface="Verdana" panose="020B0604030504040204" pitchFamily="34" charset="0"/>
                <a:cs typeface="Times New Roman" panose="02020603050405020304" pitchFamily="18" charset="0"/>
              </a:rPr>
            </a:br>
            <a:r>
              <a:rPr lang="es-MX" sz="1300" dirty="0">
                <a:solidFill>
                  <a:schemeClr val="bg2"/>
                </a:solidFill>
                <a:latin typeface="Quicksand Light" panose="020B0604020202020204" charset="0"/>
                <a:ea typeface="Verdana" panose="020B0604030504040204" pitchFamily="34" charset="0"/>
                <a:cs typeface="Times New Roman" panose="02020603050405020304" pitchFamily="18" charset="0"/>
              </a:rPr>
              <a:t>Competencias:</a:t>
            </a:r>
            <a:br>
              <a:rPr lang="es-MX" sz="1300" b="0" dirty="0">
                <a:solidFill>
                  <a:schemeClr val="bg2"/>
                </a:solidFill>
                <a:latin typeface="Quicksand Light" panose="020B0604020202020204" charset="0"/>
                <a:ea typeface="Verdana" panose="020B0604030504040204" pitchFamily="34" charset="0"/>
                <a:cs typeface="Times New Roman" panose="02020603050405020304" pitchFamily="18" charset="0"/>
              </a:rPr>
            </a:br>
            <a:r>
              <a:rPr lang="es-MX" sz="1300" b="0" i="0" dirty="0">
                <a:solidFill>
                  <a:srgbClr val="000000"/>
                </a:solidFill>
                <a:effectLst/>
                <a:latin typeface="Quicksand Light" panose="020B0604020202020204" charset="0"/>
                <a:ea typeface="Verdana" panose="020B0604030504040204" pitchFamily="34" charset="0"/>
                <a:cs typeface="Times New Roman" panose="02020603050405020304" pitchFamily="18" charset="0"/>
              </a:rPr>
              <a:t>Detecta los procesos de aprendizaje de sus alumnos para favorecer su desarrollo cognitivo y socioemocional.</a:t>
            </a:r>
            <a:br>
              <a:rPr lang="es-MX" sz="1300" dirty="0">
                <a:latin typeface="Quicksand Light" panose="020B0604020202020204" charset="0"/>
                <a:ea typeface="Verdana" panose="020B0604030504040204" pitchFamily="34" charset="0"/>
                <a:cs typeface="Times New Roman" panose="02020603050405020304" pitchFamily="18" charset="0"/>
              </a:rPr>
            </a:br>
            <a:r>
              <a:rPr lang="es-MX" sz="1300" b="0" i="0" dirty="0">
                <a:solidFill>
                  <a:srgbClr val="000000"/>
                </a:solidFill>
                <a:effectLst/>
                <a:latin typeface="Quicksand Light" panose="020B0604020202020204" charset="0"/>
                <a:ea typeface="Verdana" panose="020B0604030504040204" pitchFamily="34" charset="0"/>
                <a:cs typeface="Times New Roman" panose="02020603050405020304" pitchFamily="18" charset="0"/>
              </a:rPr>
              <a:t>Aplica el plan y programas de estudio para alcanzar los propósitos educativos y contribuir al pleno desenvolvimiento de las capacidades de sus alumnos.</a:t>
            </a:r>
            <a:br>
              <a:rPr lang="es-MX" sz="1300" dirty="0">
                <a:latin typeface="Quicksand Light" panose="020B0604020202020204" charset="0"/>
                <a:ea typeface="Verdana" panose="020B0604030504040204" pitchFamily="34" charset="0"/>
                <a:cs typeface="Times New Roman" panose="02020603050405020304" pitchFamily="18" charset="0"/>
              </a:rPr>
            </a:br>
            <a:r>
              <a:rPr lang="es-MX" sz="1300" b="0" i="0" dirty="0">
                <a:solidFill>
                  <a:srgbClr val="000000"/>
                </a:solidFill>
                <a:effectLst/>
                <a:latin typeface="Quicksand Light" panose="020B0604020202020204" charset="0"/>
                <a:ea typeface="Verdana" panose="020B0604030504040204" pitchFamily="34" charset="0"/>
                <a:cs typeface="Times New Roman" panose="02020603050405020304" pitchFamily="18" charset="0"/>
              </a:rPr>
              <a:t>Diseña planeaciones aplicando sus conocimientos curriculares, psicopedagógicos, disciplinares, didácticos y tecnológicos para propiciar espacios de aprendizaje incluyentes que respondan a las necesidades de todos los alumnos en el marco del plan y programas de estudio.</a:t>
            </a:r>
            <a:br>
              <a:rPr lang="es-MX" sz="1300" b="0" i="0" dirty="0">
                <a:solidFill>
                  <a:srgbClr val="000000"/>
                </a:solidFill>
                <a:effectLst/>
                <a:latin typeface="Quicksand Light" panose="020B0604020202020204" charset="0"/>
                <a:ea typeface="Verdana" panose="020B0604030504040204" pitchFamily="34" charset="0"/>
                <a:cs typeface="Times New Roman" panose="02020603050405020304" pitchFamily="18" charset="0"/>
              </a:rPr>
            </a:br>
            <a:r>
              <a:rPr lang="es-MX" sz="1300" b="0" i="0" dirty="0">
                <a:solidFill>
                  <a:srgbClr val="000000"/>
                </a:solidFill>
                <a:effectLst/>
                <a:latin typeface="Quicksand Light" panose="020B0604020202020204" charset="0"/>
                <a:ea typeface="Verdana" panose="020B0604030504040204" pitchFamily="34" charset="0"/>
                <a:cs typeface="Times New Roman" panose="02020603050405020304" pitchFamily="18" charset="0"/>
              </a:rPr>
              <a:t>Emplea la evaluación para intervenir en los diferentes ámbitos y momentos de la tarea educativa para mejorar los aprendizajes de sus alumnos.</a:t>
            </a:r>
            <a:br>
              <a:rPr lang="es-MX" sz="1300" b="0" dirty="0">
                <a:solidFill>
                  <a:srgbClr val="000000"/>
                </a:solidFill>
                <a:latin typeface="Quicksand Light" panose="020B0604020202020204" charset="0"/>
                <a:ea typeface="Verdana" panose="020B0604030504040204" pitchFamily="34" charset="0"/>
                <a:cs typeface="Times New Roman" panose="02020603050405020304" pitchFamily="18" charset="0"/>
              </a:rPr>
            </a:br>
            <a:r>
              <a:rPr lang="es-MX" sz="1300" b="0" i="0" dirty="0">
                <a:solidFill>
                  <a:srgbClr val="000000"/>
                </a:solidFill>
                <a:effectLst/>
                <a:latin typeface="Quicksand Light" panose="020B0604020202020204" charset="0"/>
                <a:ea typeface="Verdana" panose="020B0604030504040204" pitchFamily="34" charset="0"/>
                <a:cs typeface="Times New Roman" panose="02020603050405020304" pitchFamily="18" charset="0"/>
              </a:rPr>
              <a:t>Integra recursos de la investigación educativa para enriquecer su práctica profesional, expresando su interés por el conocimiento, la ciencia y la mejora de la educación. Actúa de manera ética ante la diversidad de situaciones que se presentan en la práctica profesional.</a:t>
            </a:r>
            <a:br>
              <a:rPr lang="es-MX" sz="1300" b="0" i="0" dirty="0">
                <a:solidFill>
                  <a:srgbClr val="000000"/>
                </a:solidFill>
                <a:effectLst/>
                <a:latin typeface="Quicksand Light" panose="020B0604020202020204" charset="0"/>
                <a:ea typeface="Verdana" panose="020B0604030504040204" pitchFamily="34" charset="0"/>
                <a:cs typeface="Times New Roman" panose="02020603050405020304" pitchFamily="18" charset="0"/>
              </a:rPr>
            </a:br>
            <a:r>
              <a:rPr lang="es-MX" sz="1300" i="0" dirty="0">
                <a:solidFill>
                  <a:srgbClr val="000000"/>
                </a:solidFill>
                <a:effectLst/>
                <a:latin typeface="Quicksand Light" panose="020B0604020202020204" charset="0"/>
                <a:ea typeface="Verdana" panose="020B0604030504040204" pitchFamily="34" charset="0"/>
                <a:cs typeface="Times New Roman" panose="02020603050405020304" pitchFamily="18" charset="0"/>
              </a:rPr>
              <a:t>Alumna:</a:t>
            </a:r>
            <a:r>
              <a:rPr lang="es-MX" sz="1300" b="0" i="0" dirty="0">
                <a:solidFill>
                  <a:srgbClr val="000000"/>
                </a:solidFill>
                <a:effectLst/>
                <a:latin typeface="Quicksand Light" panose="020B0604020202020204" charset="0"/>
                <a:ea typeface="Verdana" panose="020B0604030504040204" pitchFamily="34" charset="0"/>
                <a:cs typeface="Times New Roman" panose="02020603050405020304" pitchFamily="18" charset="0"/>
              </a:rPr>
              <a:t> Karina Guadalupe Clemente Gómez</a:t>
            </a:r>
            <a:br>
              <a:rPr lang="es-MX" sz="1300" b="0" i="0" dirty="0">
                <a:solidFill>
                  <a:srgbClr val="000000"/>
                </a:solidFill>
                <a:effectLst/>
                <a:latin typeface="Quicksand Light" panose="020B0604020202020204" charset="0"/>
                <a:ea typeface="Verdana" panose="020B0604030504040204" pitchFamily="34" charset="0"/>
                <a:cs typeface="Times New Roman" panose="02020603050405020304" pitchFamily="18" charset="0"/>
              </a:rPr>
            </a:br>
            <a:r>
              <a:rPr lang="es-MX" sz="1300" i="0" dirty="0">
                <a:solidFill>
                  <a:srgbClr val="000000"/>
                </a:solidFill>
                <a:effectLst/>
                <a:latin typeface="Quicksand Light" panose="020B0604020202020204" charset="0"/>
                <a:ea typeface="Verdana" panose="020B0604030504040204" pitchFamily="34" charset="0"/>
                <a:cs typeface="Times New Roman" panose="02020603050405020304" pitchFamily="18" charset="0"/>
              </a:rPr>
              <a:t>Numero de lista: </a:t>
            </a:r>
            <a:r>
              <a:rPr lang="es-MX" sz="1300" b="0" i="0" dirty="0">
                <a:solidFill>
                  <a:srgbClr val="000000"/>
                </a:solidFill>
                <a:effectLst/>
                <a:latin typeface="Quicksand Light" panose="020B0604020202020204" charset="0"/>
                <a:ea typeface="Verdana" panose="020B0604030504040204" pitchFamily="34" charset="0"/>
                <a:cs typeface="Times New Roman" panose="02020603050405020304" pitchFamily="18" charset="0"/>
              </a:rPr>
              <a:t>2</a:t>
            </a:r>
            <a:br>
              <a:rPr lang="es-MX" sz="1300" b="0" i="0" dirty="0">
                <a:solidFill>
                  <a:srgbClr val="000000"/>
                </a:solidFill>
                <a:effectLst/>
                <a:latin typeface="Quicksand Light" panose="020B0604020202020204" charset="0"/>
                <a:ea typeface="Verdana" panose="020B0604030504040204" pitchFamily="34" charset="0"/>
                <a:cs typeface="Times New Roman" panose="02020603050405020304" pitchFamily="18" charset="0"/>
              </a:rPr>
            </a:br>
            <a:r>
              <a:rPr lang="es-MX" sz="1300" i="0" dirty="0">
                <a:solidFill>
                  <a:srgbClr val="000000"/>
                </a:solidFill>
                <a:effectLst/>
                <a:latin typeface="Quicksand Light" panose="020B0604020202020204" charset="0"/>
                <a:ea typeface="Verdana" panose="020B0604030504040204" pitchFamily="34" charset="0"/>
                <a:cs typeface="Times New Roman" panose="02020603050405020304" pitchFamily="18" charset="0"/>
              </a:rPr>
              <a:t>Grado: </a:t>
            </a:r>
            <a:r>
              <a:rPr lang="es-MX" sz="1300" b="0" i="0" dirty="0">
                <a:solidFill>
                  <a:srgbClr val="000000"/>
                </a:solidFill>
                <a:effectLst/>
                <a:latin typeface="Quicksand Light" panose="020B0604020202020204" charset="0"/>
                <a:ea typeface="Verdana" panose="020B0604030504040204" pitchFamily="34" charset="0"/>
                <a:cs typeface="Times New Roman" panose="02020603050405020304" pitchFamily="18" charset="0"/>
              </a:rPr>
              <a:t>2° </a:t>
            </a:r>
            <a:r>
              <a:rPr lang="es-MX" sz="1300" i="0" dirty="0">
                <a:solidFill>
                  <a:srgbClr val="000000"/>
                </a:solidFill>
                <a:effectLst/>
                <a:latin typeface="Quicksand Light" panose="020B0604020202020204" charset="0"/>
                <a:ea typeface="Verdana" panose="020B0604030504040204" pitchFamily="34" charset="0"/>
                <a:cs typeface="Times New Roman" panose="02020603050405020304" pitchFamily="18" charset="0"/>
              </a:rPr>
              <a:t>Sección</a:t>
            </a:r>
            <a:r>
              <a:rPr lang="es-MX" sz="1300" dirty="0">
                <a:solidFill>
                  <a:srgbClr val="000000"/>
                </a:solidFill>
                <a:latin typeface="Quicksand Light" panose="020B0604020202020204" charset="0"/>
                <a:ea typeface="Verdana" panose="020B0604030504040204" pitchFamily="34" charset="0"/>
                <a:cs typeface="Times New Roman" panose="02020603050405020304" pitchFamily="18" charset="0"/>
              </a:rPr>
              <a:t>: </a:t>
            </a:r>
            <a:r>
              <a:rPr lang="es-MX" sz="1300" b="0" dirty="0">
                <a:solidFill>
                  <a:srgbClr val="000000"/>
                </a:solidFill>
                <a:latin typeface="Quicksand Light" panose="020B0604020202020204" charset="0"/>
                <a:ea typeface="Verdana" panose="020B0604030504040204" pitchFamily="34" charset="0"/>
                <a:cs typeface="Times New Roman" panose="02020603050405020304" pitchFamily="18" charset="0"/>
              </a:rPr>
              <a:t>“D”</a:t>
            </a:r>
            <a:r>
              <a:rPr lang="es-MX" sz="1300" b="0" i="0" dirty="0">
                <a:solidFill>
                  <a:srgbClr val="000000"/>
                </a:solidFill>
                <a:effectLst/>
                <a:latin typeface="Quicksand Light" panose="020B0604020202020204" charset="0"/>
                <a:ea typeface="Verdana" panose="020B0604030504040204" pitchFamily="34" charset="0"/>
                <a:cs typeface="Times New Roman" panose="02020603050405020304" pitchFamily="18" charset="0"/>
              </a:rPr>
              <a:t> </a:t>
            </a:r>
            <a:br>
              <a:rPr lang="es-MX" sz="1300" b="0" dirty="0">
                <a:solidFill>
                  <a:srgbClr val="000000"/>
                </a:solidFill>
                <a:latin typeface="Quicksand Light" panose="020B0604020202020204" charset="0"/>
                <a:ea typeface="Verdana" panose="020B0604030504040204" pitchFamily="34" charset="0"/>
                <a:cs typeface="Times New Roman" panose="02020603050405020304" pitchFamily="18" charset="0"/>
              </a:rPr>
            </a:br>
            <a:r>
              <a:rPr lang="es-MX" sz="1300" b="0" dirty="0">
                <a:solidFill>
                  <a:srgbClr val="000000"/>
                </a:solidFill>
                <a:latin typeface="Quicksand Light" panose="020B0604020202020204" charset="0"/>
                <a:ea typeface="Verdana" panose="020B0604030504040204" pitchFamily="34" charset="0"/>
                <a:cs typeface="Times New Roman" panose="02020603050405020304" pitchFamily="18" charset="0"/>
              </a:rPr>
              <a:t>Saltillo Coahuila </a:t>
            </a:r>
            <a:br>
              <a:rPr lang="es-MX" sz="1300" b="0" dirty="0">
                <a:solidFill>
                  <a:srgbClr val="000000"/>
                </a:solidFill>
                <a:latin typeface="Quicksand Light" panose="020B0604020202020204" charset="0"/>
                <a:ea typeface="Verdana" panose="020B0604030504040204" pitchFamily="34" charset="0"/>
                <a:cs typeface="Times New Roman" panose="02020603050405020304" pitchFamily="18" charset="0"/>
              </a:rPr>
            </a:br>
            <a:r>
              <a:rPr lang="es-MX" sz="1300" b="0" dirty="0">
                <a:solidFill>
                  <a:srgbClr val="000000"/>
                </a:solidFill>
                <a:latin typeface="Quicksand Light" panose="020B0604020202020204" charset="0"/>
                <a:ea typeface="Verdana" panose="020B0604030504040204" pitchFamily="34" charset="0"/>
                <a:cs typeface="Times New Roman" panose="02020603050405020304" pitchFamily="18" charset="0"/>
              </a:rPr>
              <a:t>Marzo 2021</a:t>
            </a:r>
            <a:br>
              <a:rPr lang="es-MX" sz="1300" dirty="0">
                <a:latin typeface="Quicksand Light" panose="020B0604020202020204" charset="0"/>
                <a:ea typeface="Verdana" panose="020B0604030504040204" pitchFamily="34" charset="0"/>
                <a:cs typeface="Times New Roman" panose="02020603050405020304" pitchFamily="18" charset="0"/>
              </a:rPr>
            </a:br>
            <a:endParaRPr sz="1300" b="0" dirty="0">
              <a:solidFill>
                <a:schemeClr val="bg2"/>
              </a:solidFill>
              <a:latin typeface="Quicksand Light" panose="020B0604020202020204" charset="0"/>
              <a:ea typeface="Verdana" panose="020B0604030504040204" pitchFamily="34" charset="0"/>
              <a:cs typeface="Times New Roman" panose="02020603050405020304" pitchFamily="18" charset="0"/>
            </a:endParaRPr>
          </a:p>
        </p:txBody>
      </p:sp>
      <p:pic>
        <p:nvPicPr>
          <p:cNvPr id="63" name="Imagen 62">
            <a:extLst>
              <a:ext uri="{FF2B5EF4-FFF2-40B4-BE49-F238E27FC236}">
                <a16:creationId xmlns:a16="http://schemas.microsoft.com/office/drawing/2014/main" id="{44DEC0DF-84F2-43A5-9A09-E619ECA8657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36577" y="184921"/>
            <a:ext cx="748495" cy="5271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6" name="Google Shape;206;p31"/>
          <p:cNvSpPr txBox="1">
            <a:spLocks noGrp="1"/>
          </p:cNvSpPr>
          <p:nvPr>
            <p:ph type="title" idx="2"/>
          </p:nvPr>
        </p:nvSpPr>
        <p:spPr>
          <a:xfrm>
            <a:off x="720000" y="1748100"/>
            <a:ext cx="22872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WEEK #1</a:t>
            </a:r>
            <a:endParaRPr>
              <a:solidFill>
                <a:schemeClr val="lt1"/>
              </a:solidFill>
            </a:endParaRPr>
          </a:p>
        </p:txBody>
      </p:sp>
      <p:sp>
        <p:nvSpPr>
          <p:cNvPr id="23" name="CuadroTexto 22">
            <a:extLst>
              <a:ext uri="{FF2B5EF4-FFF2-40B4-BE49-F238E27FC236}">
                <a16:creationId xmlns:a16="http://schemas.microsoft.com/office/drawing/2014/main" id="{E451FD05-D8CB-4421-9996-280B98608FA0}"/>
              </a:ext>
            </a:extLst>
          </p:cNvPr>
          <p:cNvSpPr txBox="1"/>
          <p:nvPr/>
        </p:nvSpPr>
        <p:spPr>
          <a:xfrm>
            <a:off x="309032" y="686310"/>
            <a:ext cx="8525933" cy="1993623"/>
          </a:xfrm>
          <a:prstGeom prst="rect">
            <a:avLst/>
          </a:prstGeom>
          <a:noFill/>
        </p:spPr>
        <p:txBody>
          <a:bodyPr wrap="square" rtlCol="0">
            <a:spAutoFit/>
          </a:bodyPr>
          <a:lstStyle/>
          <a:p>
            <a:pPr>
              <a:lnSpc>
                <a:spcPct val="150000"/>
              </a:lnSpc>
            </a:pPr>
            <a:r>
              <a:rPr lang="es-MX" dirty="0">
                <a:latin typeface="Quicksand Light" panose="020B0604020202020204" charset="0"/>
              </a:rPr>
              <a:t>Los seres humanos desde que nacemos somos seres sociales, desde que somos pequeños nuestra primera interacción social es con nuestra familia, que es la que nos enseña las bases para una buena socialización. El mundo social permite el desarrollo de la socialización en edades tempranas, por lo que es el encargado de trasmitir a los niños y niñas normas, valores y conductas aceptables para que pueda pertenecer a una sociedad, como también se encarga de que los niños puedan observar el mundo que los rodea.  </a:t>
            </a:r>
          </a:p>
        </p:txBody>
      </p:sp>
      <p:pic>
        <p:nvPicPr>
          <p:cNvPr id="1026" name="Picture 2" descr="Niña feliz niño lindo con mamá y papá | Vector Premium">
            <a:extLst>
              <a:ext uri="{FF2B5EF4-FFF2-40B4-BE49-F238E27FC236}">
                <a16:creationId xmlns:a16="http://schemas.microsoft.com/office/drawing/2014/main" id="{D29898F7-4371-4B45-AF5A-0772324D04D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585" t="20989" r="13621" b="8477"/>
          <a:stretch/>
        </p:blipFill>
        <p:spPr bwMode="auto">
          <a:xfrm>
            <a:off x="7341311" y="2427055"/>
            <a:ext cx="1661189" cy="16788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8" name="Google Shape;261;p34">
            <a:extLst>
              <a:ext uri="{FF2B5EF4-FFF2-40B4-BE49-F238E27FC236}">
                <a16:creationId xmlns:a16="http://schemas.microsoft.com/office/drawing/2014/main" id="{3004FF97-538A-4721-9016-53BE39DCAF6E}"/>
              </a:ext>
            </a:extLst>
          </p:cNvPr>
          <p:cNvSpPr txBox="1">
            <a:spLocks noGrp="1"/>
          </p:cNvSpPr>
          <p:nvPr>
            <p:ph type="title"/>
          </p:nvPr>
        </p:nvSpPr>
        <p:spPr>
          <a:xfrm>
            <a:off x="719999" y="208710"/>
            <a:ext cx="7704000" cy="47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0" dirty="0">
                <a:effectLst>
                  <a:outerShdw blurRad="38100" dist="38100" dir="2700000" algn="tl">
                    <a:srgbClr val="000000">
                      <a:alpha val="43137"/>
                    </a:srgbClr>
                  </a:outerShdw>
                </a:effectLst>
                <a:latin typeface="Modern Love Caps" panose="04070805081001020A01" pitchFamily="82" charset="0"/>
              </a:rPr>
              <a:t>Saberes Previos </a:t>
            </a:r>
            <a:endParaRPr b="0" dirty="0">
              <a:effectLst>
                <a:outerShdw blurRad="38100" dist="38100" dir="2700000" algn="tl">
                  <a:srgbClr val="000000">
                    <a:alpha val="43137"/>
                  </a:srgbClr>
                </a:outerShdw>
              </a:effectLst>
              <a:latin typeface="Modern Love Caps" panose="04070805081001020A01" pitchFamily="82" charset="0"/>
            </a:endParaRPr>
          </a:p>
        </p:txBody>
      </p:sp>
      <p:grpSp>
        <p:nvGrpSpPr>
          <p:cNvPr id="51" name="Google Shape;1088;p54">
            <a:extLst>
              <a:ext uri="{FF2B5EF4-FFF2-40B4-BE49-F238E27FC236}">
                <a16:creationId xmlns:a16="http://schemas.microsoft.com/office/drawing/2014/main" id="{8A68851C-F640-4C89-9FA5-DB2CA9274C44}"/>
              </a:ext>
            </a:extLst>
          </p:cNvPr>
          <p:cNvGrpSpPr/>
          <p:nvPr/>
        </p:nvGrpSpPr>
        <p:grpSpPr>
          <a:xfrm>
            <a:off x="1060765" y="329310"/>
            <a:ext cx="7022465" cy="236401"/>
            <a:chOff x="1060756" y="660592"/>
            <a:chExt cx="7022465" cy="236401"/>
          </a:xfrm>
        </p:grpSpPr>
        <p:sp>
          <p:nvSpPr>
            <p:cNvPr id="52" name="Google Shape;1089;p54">
              <a:extLst>
                <a:ext uri="{FF2B5EF4-FFF2-40B4-BE49-F238E27FC236}">
                  <a16:creationId xmlns:a16="http://schemas.microsoft.com/office/drawing/2014/main" id="{1D198220-DE98-410F-836B-3AD348B2E7C8}"/>
                </a:ext>
              </a:extLst>
            </p:cNvPr>
            <p:cNvSpPr/>
            <p:nvPr/>
          </p:nvSpPr>
          <p:spPr>
            <a:xfrm>
              <a:off x="1060756" y="660592"/>
              <a:ext cx="248700" cy="2364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90;p54">
              <a:extLst>
                <a:ext uri="{FF2B5EF4-FFF2-40B4-BE49-F238E27FC236}">
                  <a16:creationId xmlns:a16="http://schemas.microsoft.com/office/drawing/2014/main" id="{99E29D6B-2FC8-4508-BCB2-E63D54A6C3D7}"/>
                </a:ext>
              </a:extLst>
            </p:cNvPr>
            <p:cNvSpPr/>
            <p:nvPr/>
          </p:nvSpPr>
          <p:spPr>
            <a:xfrm>
              <a:off x="1343739" y="696011"/>
              <a:ext cx="174300" cy="1656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91;p54">
              <a:extLst>
                <a:ext uri="{FF2B5EF4-FFF2-40B4-BE49-F238E27FC236}">
                  <a16:creationId xmlns:a16="http://schemas.microsoft.com/office/drawing/2014/main" id="{D7461D8F-D288-48F6-9731-F0DEBDADFBDA}"/>
                </a:ext>
              </a:extLst>
            </p:cNvPr>
            <p:cNvSpPr/>
            <p:nvPr/>
          </p:nvSpPr>
          <p:spPr>
            <a:xfrm>
              <a:off x="1552321" y="712062"/>
              <a:ext cx="140400" cy="1335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92;p54">
              <a:extLst>
                <a:ext uri="{FF2B5EF4-FFF2-40B4-BE49-F238E27FC236}">
                  <a16:creationId xmlns:a16="http://schemas.microsoft.com/office/drawing/2014/main" id="{1C8CA064-3F79-4DFE-81FF-A73419EE0185}"/>
                </a:ext>
              </a:extLst>
            </p:cNvPr>
            <p:cNvSpPr/>
            <p:nvPr/>
          </p:nvSpPr>
          <p:spPr>
            <a:xfrm rot="10800000">
              <a:off x="7834521" y="660592"/>
              <a:ext cx="248700" cy="2364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93;p54">
              <a:extLst>
                <a:ext uri="{FF2B5EF4-FFF2-40B4-BE49-F238E27FC236}">
                  <a16:creationId xmlns:a16="http://schemas.microsoft.com/office/drawing/2014/main" id="{C5EDE4B5-1581-4F2D-9D39-3D150829015A}"/>
                </a:ext>
              </a:extLst>
            </p:cNvPr>
            <p:cNvSpPr/>
            <p:nvPr/>
          </p:nvSpPr>
          <p:spPr>
            <a:xfrm rot="10800000">
              <a:off x="7625939" y="695973"/>
              <a:ext cx="174300" cy="1656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94;p54">
              <a:extLst>
                <a:ext uri="{FF2B5EF4-FFF2-40B4-BE49-F238E27FC236}">
                  <a16:creationId xmlns:a16="http://schemas.microsoft.com/office/drawing/2014/main" id="{A20E7732-E29B-4871-A345-BAC73C10881D}"/>
                </a:ext>
              </a:extLst>
            </p:cNvPr>
            <p:cNvSpPr/>
            <p:nvPr/>
          </p:nvSpPr>
          <p:spPr>
            <a:xfrm rot="10800000">
              <a:off x="7451256" y="712022"/>
              <a:ext cx="140400" cy="1335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8" name="Picture 4" descr="Pin en Dibujos del medio ambiente">
            <a:extLst>
              <a:ext uri="{FF2B5EF4-FFF2-40B4-BE49-F238E27FC236}">
                <a16:creationId xmlns:a16="http://schemas.microsoft.com/office/drawing/2014/main" id="{179FD65F-5D20-4B2E-98FF-FBD4213332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8" y="3577363"/>
            <a:ext cx="2054066" cy="1467190"/>
          </a:xfrm>
          <a:prstGeom prst="rect">
            <a:avLst/>
          </a:prstGeom>
          <a:noFill/>
          <a:extLst>
            <a:ext uri="{909E8E84-426E-40DD-AFC4-6F175D3DCCD1}">
              <a14:hiddenFill xmlns:a14="http://schemas.microsoft.com/office/drawing/2010/main">
                <a:solidFill>
                  <a:srgbClr val="FFFFFF"/>
                </a:solidFill>
              </a14:hiddenFill>
            </a:ext>
          </a:extLst>
        </p:spPr>
      </p:pic>
      <p:sp>
        <p:nvSpPr>
          <p:cNvPr id="59" name="CuadroTexto 58">
            <a:extLst>
              <a:ext uri="{FF2B5EF4-FFF2-40B4-BE49-F238E27FC236}">
                <a16:creationId xmlns:a16="http://schemas.microsoft.com/office/drawing/2014/main" id="{3297B423-A7D3-47CC-9371-D927B45CDAEF}"/>
              </a:ext>
            </a:extLst>
          </p:cNvPr>
          <p:cNvSpPr txBox="1"/>
          <p:nvPr/>
        </p:nvSpPr>
        <p:spPr>
          <a:xfrm>
            <a:off x="340781" y="2571750"/>
            <a:ext cx="7000530" cy="1024127"/>
          </a:xfrm>
          <a:prstGeom prst="rect">
            <a:avLst/>
          </a:prstGeom>
          <a:noFill/>
        </p:spPr>
        <p:txBody>
          <a:bodyPr wrap="square" rtlCol="0">
            <a:spAutoFit/>
          </a:bodyPr>
          <a:lstStyle/>
          <a:p>
            <a:pPr>
              <a:lnSpc>
                <a:spcPct val="150000"/>
              </a:lnSpc>
            </a:pPr>
            <a:r>
              <a:rPr lang="es-MX" dirty="0">
                <a:latin typeface="Quicksand Light" panose="020B0604020202020204" charset="0"/>
              </a:rPr>
              <a:t>El contexto tiene una gran importancia dentro del aprendizaje de los niños ya que es el que permite que los niños puedan tener una interacción con las personas que se encuentran en su entorno y puedan observar lo que los rodea. </a:t>
            </a:r>
          </a:p>
        </p:txBody>
      </p:sp>
      <p:pic>
        <p:nvPicPr>
          <p:cNvPr id="1030" name="Picture 6" descr="LA GERMINACIÓN DE LAS PLANTAS by digoyes on emaze">
            <a:extLst>
              <a:ext uri="{FF2B5EF4-FFF2-40B4-BE49-F238E27FC236}">
                <a16:creationId xmlns:a16="http://schemas.microsoft.com/office/drawing/2014/main" id="{7CB09AAC-A925-47DE-BAE1-EED1223DB74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10" b="100000" l="0" r="100000">
                        <a14:foregroundMark x1="55429" y1="92347" x2="54286" y2="46429"/>
                        <a14:foregroundMark x1="44000" y1="62245" x2="44000" y2="58673"/>
                        <a14:foregroundMark x1="40571" y1="54082" x2="43429" y2="53571"/>
                        <a14:foregroundMark x1="48857" y1="46429" x2="49143" y2="53061"/>
                        <a14:foregroundMark x1="58000" y1="40816" x2="60286" y2="41327"/>
                        <a14:foregroundMark x1="66571" y1="41327" x2="69714" y2="43878"/>
                        <a14:foregroundMark x1="57429" y1="61224" x2="58857" y2="61224"/>
                        <a14:foregroundMark x1="47714" y1="28061" x2="48286" y2="22959"/>
                        <a14:foregroundMark x1="50571" y1="77551" x2="50857" y2="78061"/>
                        <a14:foregroundMark x1="49143" y1="81122" x2="50000" y2="82143"/>
                        <a14:foregroundMark x1="24857" y1="29082" x2="27143" y2="38265"/>
                        <a14:foregroundMark x1="73143" y1="85204" x2="90857" y2="33163"/>
                        <a14:foregroundMark x1="72286" y1="24490" x2="85429" y2="23980"/>
                        <a14:foregroundMark x1="64857" y1="77041" x2="67143" y2="78061"/>
                        <a14:foregroundMark x1="40571" y1="30612" x2="43714" y2="32653"/>
                        <a14:foregroundMark x1="44000" y1="19898" x2="44000" y2="21939"/>
                        <a14:foregroundMark x1="47429" y1="13776" x2="52000" y2="14796"/>
                        <a14:foregroundMark x1="55143" y1="8163" x2="56000" y2="11735"/>
                        <a14:foregroundMark x1="54286" y1="15306" x2="58000" y2="33673"/>
                        <a14:foregroundMark x1="41429" y1="46939" x2="44857" y2="38776"/>
                        <a14:foregroundMark x1="50286" y1="19898" x2="51714" y2="31122"/>
                        <a14:backgroundMark x1="50000" y1="84694" x2="52000" y2="81633"/>
                      </a14:backgroundRemoval>
                    </a14:imgEffect>
                  </a14:imgLayer>
                </a14:imgProps>
              </a:ext>
              <a:ext uri="{28A0092B-C50C-407E-A947-70E740481C1C}">
                <a14:useLocalDpi xmlns:a14="http://schemas.microsoft.com/office/drawing/2010/main" val="0"/>
              </a:ext>
            </a:extLst>
          </a:blip>
          <a:srcRect/>
          <a:stretch>
            <a:fillRect/>
          </a:stretch>
        </p:blipFill>
        <p:spPr bwMode="auto">
          <a:xfrm>
            <a:off x="399269" y="3595877"/>
            <a:ext cx="2586921" cy="14486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BB7CAA7D-E544-4202-9DE0-47A15D45E1EE}"/>
              </a:ext>
            </a:extLst>
          </p:cNvPr>
          <p:cNvSpPr txBox="1"/>
          <p:nvPr/>
        </p:nvSpPr>
        <p:spPr>
          <a:xfrm>
            <a:off x="359832" y="293577"/>
            <a:ext cx="7370235" cy="1347292"/>
          </a:xfrm>
          <a:prstGeom prst="rect">
            <a:avLst/>
          </a:prstGeom>
          <a:noFill/>
        </p:spPr>
        <p:txBody>
          <a:bodyPr wrap="square" rtlCol="0">
            <a:spAutoFit/>
          </a:bodyPr>
          <a:lstStyle/>
          <a:p>
            <a:pPr>
              <a:lnSpc>
                <a:spcPct val="150000"/>
              </a:lnSpc>
            </a:pPr>
            <a:r>
              <a:rPr lang="es-MX" dirty="0">
                <a:latin typeface="Quicksand Light" panose="020B0604020202020204" charset="0"/>
              </a:rPr>
              <a:t>La identidad de los niños y niñas se va construyendo a través de la interacción que maneja con iguales o personas de diferentes edades, de todo lo que se encuentra a su alrededor y por lo que observa. Por lo que la socialización es una parte fundamental en el desarrollo de su identidad los enseña a conocer y a conocerse.  </a:t>
            </a:r>
          </a:p>
        </p:txBody>
      </p:sp>
      <p:pic>
        <p:nvPicPr>
          <p:cNvPr id="17" name="Picture 4" descr="Los niños vuelven a la escuela con sus padres. | Vector Gratis">
            <a:extLst>
              <a:ext uri="{FF2B5EF4-FFF2-40B4-BE49-F238E27FC236}">
                <a16:creationId xmlns:a16="http://schemas.microsoft.com/office/drawing/2014/main" id="{F9490D61-2092-409E-B8A5-5477BE686A8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158" b="94005" l="9744" r="89776">
                        <a14:foregroundMark x1="35304" y1="78177" x2="40415" y2="78897"/>
                        <a14:foregroundMark x1="39297" y1="82014" x2="40415" y2="79856"/>
                        <a14:foregroundMark x1="44409" y1="91127" x2="46166" y2="86331"/>
                        <a14:foregroundMark x1="49042" y1="90647" x2="50639" y2="85851"/>
                        <a14:foregroundMark x1="56869" y1="91127" x2="62460" y2="88969"/>
                        <a14:foregroundMark x1="63898" y1="61631" x2="76997" y2="32614"/>
                        <a14:foregroundMark x1="67891" y1="55156" x2="76518" y2="65947"/>
                        <a14:foregroundMark x1="42332" y1="68585" x2="50319" y2="62830"/>
                        <a14:foregroundMark x1="65974" y1="33573" x2="75719" y2="32134"/>
                        <a14:foregroundMark x1="75719" y1="33333" x2="79073" y2="48681"/>
                        <a14:foregroundMark x1="52077" y1="61871" x2="52875" y2="67146"/>
                      </a14:backgroundRemoval>
                    </a14:imgEffect>
                  </a14:imgLayer>
                </a14:imgProps>
              </a:ext>
              <a:ext uri="{28A0092B-C50C-407E-A947-70E740481C1C}">
                <a14:useLocalDpi xmlns:a14="http://schemas.microsoft.com/office/drawing/2010/main" val="0"/>
              </a:ext>
            </a:extLst>
          </a:blip>
          <a:srcRect/>
          <a:stretch>
            <a:fillRect/>
          </a:stretch>
        </p:blipFill>
        <p:spPr bwMode="auto">
          <a:xfrm>
            <a:off x="6677502" y="1219747"/>
            <a:ext cx="2137346" cy="1423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Imágenes de Ninos | Vectores, fotos de stock y PSD gratuitos">
            <a:extLst>
              <a:ext uri="{FF2B5EF4-FFF2-40B4-BE49-F238E27FC236}">
                <a16:creationId xmlns:a16="http://schemas.microsoft.com/office/drawing/2014/main" id="{63B32891-44AB-4CAB-8E85-6417A61832F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92" b="89688" l="3994" r="95208">
                        <a14:foregroundMark x1="13578" y1="83693" x2="11821" y2="25420"/>
                        <a14:foregroundMark x1="8466" y1="41247" x2="23802" y2="34772"/>
                        <a14:foregroundMark x1="34824" y1="82974" x2="35942" y2="54916"/>
                        <a14:foregroundMark x1="18211" y1="43885" x2="20447" y2="49400"/>
                        <a14:foregroundMark x1="57987" y1="81775" x2="57029" y2="30216"/>
                        <a14:foregroundMark x1="63419" y1="82974" x2="62939" y2="54916"/>
                        <a14:foregroundMark x1="64696" y1="81055" x2="64696" y2="83213"/>
                        <a14:foregroundMark x1="63898" y1="76259" x2="64696" y2="82974"/>
                        <a14:foregroundMark x1="62620" y1="75540" x2="62300" y2="81535"/>
                        <a14:foregroundMark x1="57348" y1="76499" x2="57029" y2="81295"/>
                        <a14:foregroundMark x1="58626" y1="75300" x2="59585" y2="82974"/>
                        <a14:foregroundMark x1="80831" y1="83693" x2="81150" y2="29736"/>
                        <a14:foregroundMark x1="71725" y1="32614" x2="76837" y2="48441"/>
                        <a14:foregroundMark x1="71246" y1="29736" x2="73323" y2="33573"/>
                        <a14:foregroundMark x1="71885" y1="28777" x2="72684" y2="29736"/>
                        <a14:foregroundMark x1="85144" y1="69305" x2="88179" y2="83213"/>
                        <a14:backgroundMark x1="36581" y1="86331" x2="39776" y2="74341"/>
                        <a14:backgroundMark x1="61182" y1="82974" x2="61022" y2="71703"/>
                        <a14:backgroundMark x1="76198" y1="40288" x2="78914" y2="44365"/>
                        <a14:backgroundMark x1="84026" y1="70504" x2="84984" y2="82974"/>
                      </a14:backgroundRemoval>
                    </a14:imgEffect>
                  </a14:imgLayer>
                </a14:imgProps>
              </a:ext>
              <a:ext uri="{28A0092B-C50C-407E-A947-70E740481C1C}">
                <a14:useLocalDpi xmlns:a14="http://schemas.microsoft.com/office/drawing/2010/main" val="0"/>
              </a:ext>
            </a:extLst>
          </a:blip>
          <a:srcRect/>
          <a:stretch>
            <a:fillRect/>
          </a:stretch>
        </p:blipFill>
        <p:spPr bwMode="auto">
          <a:xfrm>
            <a:off x="3494432" y="2620573"/>
            <a:ext cx="3442068" cy="22928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Feliz niño lindo niño use espejo en la mañana | Vector Premium">
            <a:extLst>
              <a:ext uri="{FF2B5EF4-FFF2-40B4-BE49-F238E27FC236}">
                <a16:creationId xmlns:a16="http://schemas.microsoft.com/office/drawing/2014/main" id="{660E025C-EBC9-4E29-9CDA-E91B52B29B2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911" b="94249" l="9585" r="92173">
                        <a14:foregroundMark x1="72364" y1="23802" x2="81629" y2="31150"/>
                        <a14:foregroundMark x1="78594" y1="86741" x2="83706" y2="92652"/>
                        <a14:foregroundMark x1="65335" y1="91214" x2="68850" y2="85304"/>
                        <a14:foregroundMark x1="69968" y1="23482" x2="72843" y2="24121"/>
                      </a14:backgroundRemoval>
                    </a14:imgEffect>
                  </a14:imgLayer>
                </a14:imgProps>
              </a:ext>
              <a:ext uri="{28A0092B-C50C-407E-A947-70E740481C1C}">
                <a14:useLocalDpi xmlns:a14="http://schemas.microsoft.com/office/drawing/2010/main" val="0"/>
              </a:ext>
            </a:extLst>
          </a:blip>
          <a:srcRect/>
          <a:stretch>
            <a:fillRect/>
          </a:stretch>
        </p:blipFill>
        <p:spPr bwMode="auto">
          <a:xfrm>
            <a:off x="1812064" y="1869428"/>
            <a:ext cx="1548158" cy="15481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8" name="Picture 10" descr="Feliz niño niña linda usar espejo en la mañana | Vector Premium">
            <a:extLst>
              <a:ext uri="{FF2B5EF4-FFF2-40B4-BE49-F238E27FC236}">
                <a16:creationId xmlns:a16="http://schemas.microsoft.com/office/drawing/2014/main" id="{2B06300C-55B9-43EE-A4C9-EFCB239B820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6550" b="93291" l="9744" r="89776">
                        <a14:foregroundMark x1="33866" y1="32268" x2="50319" y2="33227"/>
                        <a14:foregroundMark x1="40735" y1="38498" x2="46326" y2="37061"/>
                        <a14:foregroundMark x1="38978" y1="38019" x2="46486" y2="39297"/>
                        <a14:foregroundMark x1="47125" y1="36262" x2="41853" y2="41054"/>
                      </a14:backgroundRemoval>
                    </a14:imgEffect>
                  </a14:imgLayer>
                </a14:imgProps>
              </a:ext>
              <a:ext uri="{28A0092B-C50C-407E-A947-70E740481C1C}">
                <a14:useLocalDpi xmlns:a14="http://schemas.microsoft.com/office/drawing/2010/main" val="0"/>
              </a:ext>
            </a:extLst>
          </a:blip>
          <a:srcRect/>
          <a:stretch>
            <a:fillRect/>
          </a:stretch>
        </p:blipFill>
        <p:spPr bwMode="auto">
          <a:xfrm>
            <a:off x="331450" y="1869428"/>
            <a:ext cx="1548158" cy="15481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81646"/>
      </p:ext>
    </p:extLst>
  </p:cSld>
  <p:clrMapOvr>
    <a:masterClrMapping/>
  </p:clrMapOvr>
</p:sld>
</file>

<file path=ppt/theme/theme1.xml><?xml version="1.0" encoding="utf-8"?>
<a:theme xmlns:a="http://schemas.openxmlformats.org/drawingml/2006/main" name="November Daily Slides by Slidesgo">
  <a:themeElements>
    <a:clrScheme name="Simple Light">
      <a:dk1>
        <a:srgbClr val="191919"/>
      </a:dk1>
      <a:lt1>
        <a:srgbClr val="FFFFFF"/>
      </a:lt1>
      <a:dk2>
        <a:srgbClr val="383838"/>
      </a:dk2>
      <a:lt2>
        <a:srgbClr val="F97370"/>
      </a:lt2>
      <a:accent1>
        <a:srgbClr val="FF9F98"/>
      </a:accent1>
      <a:accent2>
        <a:srgbClr val="84C7C3"/>
      </a:accent2>
      <a:accent3>
        <a:srgbClr val="C7EAE4"/>
      </a:accent3>
      <a:accent4>
        <a:srgbClr val="EFEFEF"/>
      </a:accent4>
      <a:accent5>
        <a:srgbClr val="FFE188"/>
      </a:accent5>
      <a:accent6>
        <a:srgbClr val="B7B7B7"/>
      </a:accent6>
      <a:hlink>
        <a:srgbClr val="4E39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445</Words>
  <Application>Microsoft Office PowerPoint</Application>
  <PresentationFormat>Presentación en pantalla (16:9)</PresentationFormat>
  <Paragraphs>6</Paragraphs>
  <Slides>3</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vt:i4>
      </vt:variant>
    </vt:vector>
  </HeadingPairs>
  <TitlesOfParts>
    <vt:vector size="9" baseType="lpstr">
      <vt:lpstr>Quicksand Light</vt:lpstr>
      <vt:lpstr>Modern Love Caps</vt:lpstr>
      <vt:lpstr>Sue Ellen Francisco</vt:lpstr>
      <vt:lpstr>Bebas Neue</vt:lpstr>
      <vt:lpstr>Arial</vt:lpstr>
      <vt:lpstr>November Daily Slides by Slidesgo</vt:lpstr>
      <vt:lpstr>Escuela Normal de Educación Preescolar  Licenciatura en educación preescolar Ciclo escolar 2020-2021 “Saberes previos” Profesor: Marco Antonio Valdés Molina   Asignatura: Estrategias para la exploración del mundo social  Unidad 1: El desarrollo de la identidad y el sentido de pertenencia en los niños y niñas de preescolar Competencias: Detecta los procesos de aprendizaje de sus alumnos para favorecer su desarrollo cognitivo y socioemocional. Aplica el plan y programas de estudio para alcanzar los propósitos educativos y contribuir al pleno desenvolvimiento de las capacidades de sus alumnos. Diseña planeaciones aplicando sus conocimientos curriculares, psicopedagógicos, disciplinares, didácticos y tecnológicos para propiciar espacios de aprendizaje incluyentes que respondan a las necesidades de todos los alumnos en el marco del plan y programas de estudio. Emplea la evaluación para intervenir en los diferentes ámbitos y momentos de la tarea educativa para mejorar los aprendizajes de sus alumnos. Integra recursos de la investigación educativa para enriquecer su práctica profesional, expresando su interés por el conocimiento, la ciencia y la mejora de la educación. Actúa de manera ética ante la diversidad de situaciones que se presentan en la práctica profesional. Alumna: Karina Guadalupe Clemente Gómez Numero de lista: 2 Grado: 2° Sección: “D”  Saltillo Coahuila  Marzo 2021 </vt:lpstr>
      <vt:lpstr>WEEK #1</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DAILY SLIDES</dc:title>
  <dc:creator>CLEMENTE GOMEZ</dc:creator>
  <cp:lastModifiedBy>Karina Gomez</cp:lastModifiedBy>
  <cp:revision>8</cp:revision>
  <dcterms:modified xsi:type="dcterms:W3CDTF">2021-03-18T02:48:06Z</dcterms:modified>
</cp:coreProperties>
</file>