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3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C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27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9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74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4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27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03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75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02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0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670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A0026-EAE9-4582-AA5F-FC46B7076BE0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BED-DAE3-438E-A4F7-A562190AB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10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C70D6AC-7AF7-4499-9A7F-10AEF5AD13EA}"/>
              </a:ext>
            </a:extLst>
          </p:cNvPr>
          <p:cNvCxnSpPr>
            <a:cxnSpLocks/>
          </p:cNvCxnSpPr>
          <p:nvPr/>
        </p:nvCxnSpPr>
        <p:spPr>
          <a:xfrm>
            <a:off x="0" y="520583"/>
            <a:ext cx="9144000" cy="20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A7E7C4E-3A22-4CF1-B0D0-141E611FE448}"/>
              </a:ext>
            </a:extLst>
          </p:cNvPr>
          <p:cNvCxnSpPr>
            <a:cxnSpLocks/>
          </p:cNvCxnSpPr>
          <p:nvPr/>
        </p:nvCxnSpPr>
        <p:spPr>
          <a:xfrm>
            <a:off x="0" y="11492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ECA03D0-2028-4E83-A533-BE01736F2B0F}"/>
              </a:ext>
            </a:extLst>
          </p:cNvPr>
          <p:cNvCxnSpPr>
            <a:cxnSpLocks/>
          </p:cNvCxnSpPr>
          <p:nvPr/>
        </p:nvCxnSpPr>
        <p:spPr>
          <a:xfrm>
            <a:off x="0" y="1777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29A42D5-8D03-430F-BD01-E864C1B08C03}"/>
              </a:ext>
            </a:extLst>
          </p:cNvPr>
          <p:cNvCxnSpPr>
            <a:cxnSpLocks/>
          </p:cNvCxnSpPr>
          <p:nvPr/>
        </p:nvCxnSpPr>
        <p:spPr>
          <a:xfrm flipV="1">
            <a:off x="0" y="2401979"/>
            <a:ext cx="9144000" cy="42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D88D579-2E55-4C5A-8AB1-A2C611D8C7B2}"/>
              </a:ext>
            </a:extLst>
          </p:cNvPr>
          <p:cNvCxnSpPr>
            <a:cxnSpLocks/>
          </p:cNvCxnSpPr>
          <p:nvPr/>
        </p:nvCxnSpPr>
        <p:spPr>
          <a:xfrm>
            <a:off x="-42313" y="31126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85AFA4B-6FD6-4219-A878-AD9BDA52021C}"/>
              </a:ext>
            </a:extLst>
          </p:cNvPr>
          <p:cNvCxnSpPr>
            <a:cxnSpLocks/>
          </p:cNvCxnSpPr>
          <p:nvPr/>
        </p:nvCxnSpPr>
        <p:spPr>
          <a:xfrm>
            <a:off x="0" y="37781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DE6C0B9-3756-469A-8930-77365AF20394}"/>
              </a:ext>
            </a:extLst>
          </p:cNvPr>
          <p:cNvCxnSpPr>
            <a:cxnSpLocks/>
          </p:cNvCxnSpPr>
          <p:nvPr/>
        </p:nvCxnSpPr>
        <p:spPr>
          <a:xfrm>
            <a:off x="0" y="44067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E6E5905C-E727-4EEC-915A-4ED960E0FD26}"/>
              </a:ext>
            </a:extLst>
          </p:cNvPr>
          <p:cNvCxnSpPr>
            <a:cxnSpLocks/>
          </p:cNvCxnSpPr>
          <p:nvPr/>
        </p:nvCxnSpPr>
        <p:spPr>
          <a:xfrm>
            <a:off x="0" y="507353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E13E6D4-8D32-42EE-9CCF-65061913305C}"/>
              </a:ext>
            </a:extLst>
          </p:cNvPr>
          <p:cNvCxnSpPr>
            <a:cxnSpLocks/>
          </p:cNvCxnSpPr>
          <p:nvPr/>
        </p:nvCxnSpPr>
        <p:spPr>
          <a:xfrm>
            <a:off x="0" y="5683132"/>
            <a:ext cx="9144000" cy="10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5411FED-2DFC-4639-8F79-439DA6043F9D}"/>
              </a:ext>
            </a:extLst>
          </p:cNvPr>
          <p:cNvCxnSpPr>
            <a:cxnSpLocks/>
          </p:cNvCxnSpPr>
          <p:nvPr/>
        </p:nvCxnSpPr>
        <p:spPr>
          <a:xfrm>
            <a:off x="0" y="634988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E1F6CBA-1EC4-410D-8164-733FBE7F61A3}"/>
              </a:ext>
            </a:extLst>
          </p:cNvPr>
          <p:cNvCxnSpPr>
            <a:cxnSpLocks/>
          </p:cNvCxnSpPr>
          <p:nvPr/>
        </p:nvCxnSpPr>
        <p:spPr>
          <a:xfrm>
            <a:off x="721893" y="-2791"/>
            <a:ext cx="0" cy="685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D33A5CB-BE73-4D26-9C6F-5B90F6DCF0D1}"/>
              </a:ext>
            </a:extLst>
          </p:cNvPr>
          <p:cNvSpPr/>
          <p:nvPr/>
        </p:nvSpPr>
        <p:spPr>
          <a:xfrm>
            <a:off x="1933116" y="538809"/>
            <a:ext cx="5040112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P</a:t>
            </a:r>
            <a:r>
              <a:rPr lang="es-ES" sz="80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80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D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 </a:t>
            </a:r>
            <a:r>
              <a:rPr lang="es-ES" sz="80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80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R</a:t>
            </a:r>
            <a:r>
              <a:rPr lang="es-ES" sz="80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B</a:t>
            </a:r>
            <a:r>
              <a:rPr lang="es-ES" sz="80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80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J</a:t>
            </a:r>
            <a:r>
              <a:rPr lang="es-ES" sz="80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endParaRPr lang="es-MX" sz="80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2BC5098-4FFD-4BF5-98FD-1402C678114E}"/>
              </a:ext>
            </a:extLst>
          </p:cNvPr>
          <p:cNvSpPr/>
          <p:nvPr/>
        </p:nvSpPr>
        <p:spPr>
          <a:xfrm>
            <a:off x="1011879" y="3756047"/>
            <a:ext cx="4317231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Maestra Paola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A7CF878-0D76-4AA9-A06F-8F2442DDC669}"/>
              </a:ext>
            </a:extLst>
          </p:cNvPr>
          <p:cNvSpPr/>
          <p:nvPr/>
        </p:nvSpPr>
        <p:spPr>
          <a:xfrm>
            <a:off x="1157652" y="5016640"/>
            <a:ext cx="4025683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solidFill>
                  <a:srgbClr val="09C6D1"/>
                </a:solidFill>
                <a:latin typeface="AGSkinnyPants" panose="02000603000000000000" pitchFamily="2" charset="0"/>
                <a:ea typeface="AGSkinnyPants" panose="02000603000000000000" pitchFamily="2" charset="0"/>
              </a:rPr>
              <a:t>Plan de Ayala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31F06F25-2412-4C73-897E-C4D156D26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13" b="98444" l="1899" r="95781">
                        <a14:foregroundMark x1="6329" y1="37938" x2="13080" y2="54086"/>
                        <a14:foregroundMark x1="1899" y1="56226" x2="9705" y2="59728"/>
                        <a14:foregroundMark x1="1899" y1="60700" x2="1899" y2="60700"/>
                        <a14:foregroundMark x1="29114" y1="9533" x2="29114" y2="9533"/>
                        <a14:foregroundMark x1="29114" y1="9533" x2="21730" y2="26265"/>
                        <a14:foregroundMark x1="65612" y1="3307" x2="62869" y2="23541"/>
                        <a14:foregroundMark x1="44515" y1="3502" x2="44515" y2="3502"/>
                        <a14:foregroundMark x1="95781" y1="68288" x2="80169" y2="50973"/>
                        <a14:foregroundMark x1="48312" y1="98444" x2="63291" y2="776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74856" y="2863732"/>
            <a:ext cx="3196744" cy="34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4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0C51AAA0-9E08-4BC0-A630-29B88B526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2753"/>
              </p:ext>
            </p:extLst>
          </p:nvPr>
        </p:nvGraphicFramePr>
        <p:xfrm>
          <a:off x="289128" y="214883"/>
          <a:ext cx="8565744" cy="62409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8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Las estaciones del año.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de la clase donde se explican las diferentes estaciones del año.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un flip-book acerca de las estaciones del año.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 </a:t>
                      </a: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Menciona en un video lo que caracteriza a cada estación del año.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¿Qué caracteriza las estaciones?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las imágenes y menciona que es lo que observa en ellas.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 las cuatro estaciones en las tarjetas grandes con ayuda de su mamá o papá.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 </a:t>
                      </a: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Clasifica las imágenes de acuerdo a lo que caracteriza a cada estación.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primavera.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Recibe una explicación acerca de los sucesos que ocurren cuando llega la primavera.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hoja de trabajo donde dibuja y escribe en cada espacio que meses corresponden a la primavera, el clima, las actividades que se pueden realizar y la ropa que se utiliza en esta estación.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Menciona que es lo que más le gusta de la primavera y sus actividades favoritas para realizar en esta época del año.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Flip-book.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clase.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Colores.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Tijeras.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Pegamento.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Letreros de las cuatro estaciones del año.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Tarjetas de objetos, plantas, ropa, etc para clasificar de acuerdo a las estaciones.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Hoja de trabajo.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Colores.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Lápiz.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clase.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Lunes 22 de marzo.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Martes 23 de marzo.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Miércoles 24 de marzo.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65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Tabla">
            <a:extLst>
              <a:ext uri="{FF2B5EF4-FFF2-40B4-BE49-F238E27FC236}">
                <a16:creationId xmlns:a16="http://schemas.microsoft.com/office/drawing/2014/main" id="{0C51AAA0-9E08-4BC0-A630-29B88B526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83888"/>
              </p:ext>
            </p:extLst>
          </p:nvPr>
        </p:nvGraphicFramePr>
        <p:xfrm>
          <a:off x="289128" y="341255"/>
          <a:ext cx="8565744" cy="46668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89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Actividades, Organización y Consignas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Recurso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Día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Esperado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>
                    <a:solidFill>
                      <a:srgbClr val="09C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Animales de la primavera.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hoja de trabajo siguiendo las indicaciones.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Cuenta las figuras que se encuentran dentro de los animales de la primavera.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 </a:t>
                      </a: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Colorea en la grafica la cantidad de figuras que se encuentran en cada parte del animal.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sng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Ciclo de vida del frijol.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Observa el video con las indicaciones para realizar el germinado del frijol.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Menciona en el video los pasos que realiza para germinar el frijol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Cierre: </a:t>
                      </a: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 la hoja de trabajo en la que ordena el ciclo de vida del frijol hasta que se convierte en una planta.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Video de la clase.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Hoja de trabajo.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Recipiente de vidrio.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Algodón.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Frijoles.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Agua.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Hoja de trabajo.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Tijeras.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/>
                        </a:rPr>
                        <a:t>Pegamento.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 19 de marzo.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15941" marR="1594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15941" marR="15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7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DA628A44-B698-4629-A657-F3DA06E42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614" y="1529237"/>
            <a:ext cx="74410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altLang="es-MX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4F58D20-B1DC-46E5-B054-E5DFDABAABA2}"/>
              </a:ext>
            </a:extLst>
          </p:cNvPr>
          <p:cNvSpPr/>
          <p:nvPr/>
        </p:nvSpPr>
        <p:spPr>
          <a:xfrm>
            <a:off x="1400086" y="392536"/>
            <a:ext cx="63438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A666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E</a:t>
            </a:r>
            <a:r>
              <a:rPr lang="es-ES" sz="5400" dirty="0">
                <a:ln w="38100">
                  <a:solidFill>
                    <a:srgbClr val="FD8F06"/>
                  </a:solidFill>
                </a:ln>
                <a:solidFill>
                  <a:srgbClr val="FDAB3C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V</a:t>
            </a:r>
            <a:r>
              <a:rPr lang="es-ES" sz="5400" dirty="0">
                <a:ln w="38100">
                  <a:solidFill>
                    <a:srgbClr val="F7D400"/>
                  </a:solidFill>
                </a:ln>
                <a:solidFill>
                  <a:srgbClr val="FEEA56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B1D11D"/>
                  </a:solidFill>
                </a:ln>
                <a:solidFill>
                  <a:srgbClr val="C4E150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L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Ó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 </a:t>
            </a:r>
            <a:r>
              <a:rPr lang="es-ES" sz="5400" dirty="0">
                <a:ln w="38100">
                  <a:solidFill>
                    <a:srgbClr val="AEC24B"/>
                  </a:solidFill>
                </a:ln>
                <a:solidFill>
                  <a:srgbClr val="C7E54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C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O</a:t>
            </a:r>
            <a:r>
              <a:rPr lang="es-ES" sz="5400" dirty="0">
                <a:ln w="38100">
                  <a:solidFill>
                    <a:srgbClr val="9B5FC5"/>
                  </a:solidFill>
                </a:ln>
                <a:solidFill>
                  <a:srgbClr val="AB7DD2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C6EB4"/>
                  </a:solidFill>
                </a:ln>
                <a:solidFill>
                  <a:srgbClr val="FF83B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T</a:t>
            </a:r>
            <a:r>
              <a:rPr lang="es-ES" sz="5400" dirty="0">
                <a:ln w="38100">
                  <a:solidFill>
                    <a:srgbClr val="F74B47"/>
                  </a:solidFill>
                </a:ln>
                <a:solidFill>
                  <a:srgbClr val="FD6564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I</a:t>
            </a:r>
            <a:r>
              <a:rPr lang="es-ES" sz="5400" dirty="0">
                <a:ln w="38100">
                  <a:solidFill>
                    <a:srgbClr val="FF9000"/>
                  </a:solidFill>
                </a:ln>
                <a:solidFill>
                  <a:srgbClr val="FEAC3F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N</a:t>
            </a:r>
            <a:r>
              <a:rPr lang="es-ES" sz="5400" dirty="0">
                <a:ln w="38100">
                  <a:solidFill>
                    <a:srgbClr val="F6DA00"/>
                  </a:solidFill>
                </a:ln>
                <a:solidFill>
                  <a:srgbClr val="FEEB4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U</a:t>
            </a:r>
            <a:r>
              <a:rPr lang="es-ES" sz="5400" dirty="0">
                <a:ln w="38100">
                  <a:solidFill>
                    <a:srgbClr val="09C6D1"/>
                  </a:solidFill>
                </a:ln>
                <a:solidFill>
                  <a:srgbClr val="5CE7FA"/>
                </a:solidFill>
                <a:latin typeface="Mutchin" panose="02000506000000020004" pitchFamily="50" charset="0"/>
                <a:ea typeface="AGSkinnyPants" panose="02000603000000000000" pitchFamily="2" charset="0"/>
              </a:rPr>
              <a:t>A</a:t>
            </a:r>
            <a:endParaRPr lang="es-MX" sz="5400" dirty="0">
              <a:ln w="38100">
                <a:solidFill>
                  <a:srgbClr val="AEC24B"/>
                </a:solidFill>
              </a:ln>
              <a:solidFill>
                <a:srgbClr val="C7E54F"/>
              </a:solidFill>
              <a:latin typeface="Mutchin" panose="02000506000000020004" pitchFamily="50" charset="0"/>
              <a:ea typeface="AGSkinnyPants" panose="02000603000000000000" pitchFamily="2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5CE09D3-D7DC-4D64-96EC-5B6CFC27B535}"/>
              </a:ext>
            </a:extLst>
          </p:cNvPr>
          <p:cNvCxnSpPr>
            <a:cxnSpLocks/>
          </p:cNvCxnSpPr>
          <p:nvPr/>
        </p:nvCxnSpPr>
        <p:spPr>
          <a:xfrm>
            <a:off x="1282890" y="1315866"/>
            <a:ext cx="6461018" cy="0"/>
          </a:xfrm>
          <a:prstGeom prst="line">
            <a:avLst/>
          </a:prstGeom>
          <a:ln w="57150">
            <a:solidFill>
              <a:srgbClr val="09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071043B-8C63-4EAE-8A30-0275048FA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789705"/>
              </p:ext>
            </p:extLst>
          </p:nvPr>
        </p:nvGraphicFramePr>
        <p:xfrm>
          <a:off x="810614" y="1947407"/>
          <a:ext cx="7522772" cy="1536661"/>
        </p:xfrm>
        <a:graphic>
          <a:graphicData uri="http://schemas.openxmlformats.org/drawingml/2006/table">
            <a:tbl>
              <a:tblPr firstRow="1" firstCol="1" bandRow="1"/>
              <a:tblGrid>
                <a:gridCol w="7522772">
                  <a:extLst>
                    <a:ext uri="{9D8B030D-6E8A-4147-A177-3AD203B41FA5}">
                      <a16:colId xmlns:a16="http://schemas.microsoft.com/office/drawing/2014/main" val="3426851347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C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8713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Reconoce las 4 estaciones del año.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786703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elementos que caracterizan las estaciones del año.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42774"/>
                  </a:ext>
                </a:extLst>
              </a:tr>
              <a:tr h="27250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ES" sz="14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Conoce los meses que comprende la primavera.</a:t>
                      </a:r>
                      <a:endParaRPr lang="es-MX" sz="14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96968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ES" sz="14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Conoce el clima que predomina en la primera.</a:t>
                      </a:r>
                      <a:endParaRPr lang="es-MX" sz="14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120409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ES" sz="14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Menciona actividades que se pueden realizar en la primavera.</a:t>
                      </a:r>
                      <a:endParaRPr lang="es-MX" sz="14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400494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ES" sz="1400" b="0" u="non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 diferencias entre las diferentes estaciones del año.</a:t>
                      </a:r>
                      <a:endParaRPr lang="es-MX" sz="1400" b="0" u="non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831407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4E4826B-0697-4094-AFF6-D9AA33D09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34328"/>
              </p:ext>
            </p:extLst>
          </p:nvPr>
        </p:nvGraphicFramePr>
        <p:xfrm>
          <a:off x="810614" y="3594461"/>
          <a:ext cx="7522771" cy="2247646"/>
        </p:xfrm>
        <a:graphic>
          <a:graphicData uri="http://schemas.openxmlformats.org/drawingml/2006/table">
            <a:tbl>
              <a:tblPr firstRow="1" firstCol="1" bandRow="1"/>
              <a:tblGrid>
                <a:gridCol w="7522771">
                  <a:extLst>
                    <a:ext uri="{9D8B030D-6E8A-4147-A177-3AD203B41FA5}">
                      <a16:colId xmlns:a16="http://schemas.microsoft.com/office/drawing/2014/main" val="2543362434"/>
                    </a:ext>
                  </a:extLst>
                </a:gridCol>
              </a:tblGrid>
              <a:tr h="2002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Describe el proceso del alumno.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C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37272"/>
                  </a:ext>
                </a:extLst>
              </a:tr>
              <a:tr h="2002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4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996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2172</TotalTime>
  <Words>499</Words>
  <Application>Microsoft Office PowerPoint</Application>
  <PresentationFormat>Carta (216 x 279 mm)</PresentationFormat>
  <Paragraphs>118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AGSkinnyPants</vt:lpstr>
      <vt:lpstr>Arial</vt:lpstr>
      <vt:lpstr>Calibri</vt:lpstr>
      <vt:lpstr>Calibri Light</vt:lpstr>
      <vt:lpstr>Century Gothic</vt:lpstr>
      <vt:lpstr>Mutchin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PAOLA ESPINOZA VILLARREAL</dc:creator>
  <cp:lastModifiedBy>DANIELA PAOLA ESPINOZA VILLARREAL</cp:lastModifiedBy>
  <cp:revision>64</cp:revision>
  <dcterms:created xsi:type="dcterms:W3CDTF">2021-01-31T00:07:08Z</dcterms:created>
  <dcterms:modified xsi:type="dcterms:W3CDTF">2021-03-20T05:33:00Z</dcterms:modified>
</cp:coreProperties>
</file>