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66FF"/>
    <a:srgbClr val="FF6699"/>
    <a:srgbClr val="FFCCFF"/>
    <a:srgbClr val="FF9900"/>
    <a:srgbClr val="FF0000"/>
    <a:srgbClr val="00FF00"/>
    <a:srgbClr val="66FFFF"/>
    <a:srgbClr val="FFEFFF"/>
    <a:srgbClr val="F13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34" y="-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9B04-F77F-4ECF-BC16-DB1272E8CE30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10680-845C-4C3E-B43C-A8D708FFE6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1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0680-845C-4C3E-B43C-A8D708FFE66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311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0680-845C-4C3E-B43C-A8D708FFE66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79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0680-845C-4C3E-B43C-A8D708FFE66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79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18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447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44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6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49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54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23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95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0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7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66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AEA3-EDD1-428E-9F48-DC87A0548C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26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6"/>
            <a:ext cx="6858000" cy="915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878911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Virgin</a:t>
            </a:r>
            <a:r>
              <a:rPr lang="es-MX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s-MX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 Libertad Reyna Hidalgo </a:t>
            </a:r>
            <a:endParaRPr lang="es-MX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804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16"/>
            <a:ext cx="6858000" cy="9168016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019448" y="148620"/>
            <a:ext cx="5550296" cy="8496944"/>
          </a:xfrm>
          <a:prstGeom prst="roundRect">
            <a:avLst/>
          </a:prstGeom>
          <a:solidFill>
            <a:srgbClr val="FFEFFF">
              <a:alpha val="7490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997" y="2195736"/>
            <a:ext cx="2837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70" y1="32695" x2="25170" y2="32695"/>
                        <a14:foregroundMark x1="20408" y1="9573" x2="20408" y2="9573"/>
                        <a14:foregroundMark x1="58957" y1="6333" x2="58957" y2="6333"/>
                        <a14:foregroundMark x1="78458" y1="31517" x2="78458" y2="31517"/>
                        <a14:foregroundMark x1="95918" y1="34610" x2="95918" y2="34610"/>
                        <a14:foregroundMark x1="83900" y1="9867" x2="83900" y2="9867"/>
                        <a14:foregroundMark x1="32426" y1="7511" x2="32426" y2="7511"/>
                        <a14:foregroundMark x1="11791" y1="15758" x2="6349" y2="46834"/>
                        <a14:foregroundMark x1="11338" y1="13844" x2="46939" y2="3240"/>
                        <a14:foregroundMark x1="56689" y1="6333" x2="91610" y2="16642"/>
                        <a14:foregroundMark x1="91610" y1="16937" x2="94104" y2="46834"/>
                        <a14:foregroundMark x1="20862" y1="21649" x2="20862" y2="21649"/>
                        <a14:foregroundMark x1="81406" y1="21649" x2="81406" y2="2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56" y="4366210"/>
            <a:ext cx="1517663" cy="20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0" b="95000" l="10000" r="90000">
                        <a14:foregroundMark x1="53600" y1="88200" x2="53600" y2="88200"/>
                        <a14:foregroundMark x1="42800" y1="82400" x2="59700" y2="87100"/>
                        <a14:foregroundMark x1="43500" y1="89600" x2="64000" y2="88200"/>
                        <a14:foregroundMark x1="40300" y1="90700" x2="65100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6" y="6012160"/>
            <a:ext cx="2484276" cy="33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808820" y="129663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>
                <a:latin typeface="Aharoni" pitchFamily="2" charset="-79"/>
                <a:cs typeface="Aharoni" pitchFamily="2" charset="-79"/>
              </a:rPr>
              <a:t>Diario </a:t>
            </a:r>
            <a:endParaRPr lang="es-MX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63246" y="31432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ndalus" pitchFamily="18" charset="-78"/>
                <a:cs typeface="Andalus" pitchFamily="18" charset="-78"/>
              </a:rPr>
              <a:t>Fecha:</a:t>
            </a:r>
          </a:p>
          <a:p>
            <a:pPr algn="ctr"/>
            <a:r>
              <a:rPr lang="es-MX" dirty="0" smtClean="0">
                <a:latin typeface="Andalus" pitchFamily="18" charset="-78"/>
                <a:cs typeface="Andalus" pitchFamily="18" charset="-78"/>
              </a:rPr>
              <a:t>19</a:t>
            </a:r>
            <a:r>
              <a:rPr lang="es-MX" dirty="0" smtClean="0">
                <a:latin typeface="Andalus" pitchFamily="18" charset="-78"/>
                <a:cs typeface="Andalus" pitchFamily="18" charset="-78"/>
              </a:rPr>
              <a:t>/Marzo/2021</a:t>
            </a:r>
            <a:endParaRPr lang="es-MX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471" y1="75896" x2="56471" y2="75896"/>
                        <a14:foregroundMark x1="76235" y1="93028" x2="76235" y2="93028"/>
                        <a14:foregroundMark x1="35294" y1="89044" x2="35294" y2="89044"/>
                        <a14:foregroundMark x1="27765" y1="87052" x2="27765" y2="87052"/>
                        <a14:foregroundMark x1="34824" y1="94622" x2="34824" y2="94622"/>
                        <a14:foregroundMark x1="83294" y1="63944" x2="83294" y2="63944"/>
                        <a14:foregroundMark x1="93647" y1="58765" x2="93647" y2="58765"/>
                        <a14:foregroundMark x1="79529" y1="71116" x2="79529" y2="71116"/>
                        <a14:foregroundMark x1="73412" y1="75498" x2="73412" y2="75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70" y="0"/>
            <a:ext cx="2224718" cy="26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Funko - Disney: Mulan - Mushu 10\Figurina de ColecciÃ³n, Multicolor, 45742:  Amazon.com.mx: Juegos y juguet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2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5264" y="7647200"/>
            <a:ext cx="1224544" cy="14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225622" y="1052982"/>
            <a:ext cx="3009820" cy="340519"/>
          </a:xfrm>
          <a:prstGeom prst="round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12700">
              <a:spcBef>
                <a:spcPts val="5"/>
              </a:spcBef>
            </a:pP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Realizó todo el plan de</a:t>
            </a: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 trabajo: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1569570" y="1911401"/>
            <a:ext cx="4646438" cy="252551"/>
          </a:xfrm>
          <a:prstGeom prst="roundRect">
            <a:avLst/>
          </a:prstGeom>
          <a:solidFill>
            <a:srgbClr val="66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haroni" pitchFamily="2" charset="-79"/>
                <a:cs typeface="Aharoni" pitchFamily="2" charset="-79"/>
              </a:rPr>
              <a:t>Favoreció el logro de </a:t>
            </a:r>
            <a:r>
              <a:rPr sz="1400" b="1" dirty="0">
                <a:latin typeface="Aharoni" pitchFamily="2" charset="-79"/>
                <a:cs typeface="Aharoni" pitchFamily="2" charset="-79"/>
              </a:rPr>
              <a:t>él/los </a:t>
            </a:r>
            <a:r>
              <a:rPr sz="1400" b="1" spc="-5" dirty="0" err="1">
                <a:latin typeface="Aharoni" pitchFamily="2" charset="-79"/>
                <a:cs typeface="Aharoni" pitchFamily="2" charset="-79"/>
              </a:rPr>
              <a:t>aprendizajes</a:t>
            </a:r>
            <a:r>
              <a:rPr sz="1400" b="1" spc="-20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dirty="0" err="1" smtClean="0">
                <a:latin typeface="Aharoni" pitchFamily="2" charset="-79"/>
                <a:cs typeface="Aharoni" pitchFamily="2" charset="-79"/>
              </a:rPr>
              <a:t>esperados</a:t>
            </a:r>
            <a:r>
              <a:rPr lang="es-MX" sz="1400" b="1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dirty="0" smtClean="0">
                <a:latin typeface="Aharoni" pitchFamily="2" charset="-79"/>
                <a:cs typeface="Aharoni" pitchFamily="2" charset="-79"/>
              </a:rPr>
              <a:t>:</a:t>
            </a:r>
            <a:endParaRPr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05868" y="2182463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 indent="-285750" algn="ctr">
              <a:spcBef>
                <a:spcPts val="5"/>
              </a:spcBef>
              <a:buFont typeface="Wingdings" pitchFamily="2" charset="2"/>
              <a:buChar char="q"/>
            </a:pPr>
            <a:r>
              <a:rPr lang="es-MX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 </a:t>
            </a:r>
          </a:p>
          <a:p>
            <a:pPr marL="298450" indent="-285750" algn="ctr">
              <a:spcBef>
                <a:spcPts val="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105868" y="1418677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 indent="-285750" algn="ctr">
              <a:spcBef>
                <a:spcPts val="5"/>
              </a:spcBef>
              <a:buFont typeface="Wingdings" pitchFamily="2" charset="2"/>
              <a:buChar char="q"/>
            </a:pPr>
            <a:r>
              <a:rPr lang="es-MX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 </a:t>
            </a:r>
          </a:p>
          <a:p>
            <a:pPr marL="298450" indent="-285750" algn="ctr">
              <a:spcBef>
                <a:spcPts val="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373469" y="2656391"/>
            <a:ext cx="4893797" cy="578882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Suceso sorprendente o preocupante en relación con las actividades planteadas:</a:t>
            </a:r>
            <a:endParaRPr lang="es-MX" sz="1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346464" y="3282243"/>
            <a:ext cx="4869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Los niños comprendieron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que son ovíparos y vivíparos 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9"/>
          <p:cNvSpPr txBox="1"/>
          <p:nvPr/>
        </p:nvSpPr>
        <p:spPr>
          <a:xfrm>
            <a:off x="1453735" y="3850855"/>
            <a:ext cx="2047273" cy="491624"/>
          </a:xfrm>
          <a:prstGeom prst="round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1400" b="1" dirty="0">
                <a:latin typeface="Aharoni" pitchFamily="2" charset="-79"/>
                <a:cs typeface="Aharoni" pitchFamily="2" charset="-79"/>
              </a:rPr>
              <a:t>Se </a:t>
            </a:r>
            <a:r>
              <a:rPr sz="1400" b="1" spc="-5" dirty="0">
                <a:latin typeface="Aharoni" pitchFamily="2" charset="-79"/>
                <a:cs typeface="Aharoni" pitchFamily="2" charset="-79"/>
              </a:rPr>
              <a:t>involucraron </a:t>
            </a:r>
            <a:r>
              <a:rPr sz="1400" b="1" spc="-15" dirty="0">
                <a:latin typeface="Aharoni" pitchFamily="2" charset="-79"/>
                <a:cs typeface="Aharoni" pitchFamily="2" charset="-79"/>
              </a:rPr>
              <a:t>en </a:t>
            </a:r>
            <a:r>
              <a:rPr sz="1400" b="1" spc="-5" dirty="0">
                <a:latin typeface="Aharoni" pitchFamily="2" charset="-79"/>
                <a:cs typeface="Aharoni" pitchFamily="2" charset="-79"/>
              </a:rPr>
              <a:t>las</a:t>
            </a:r>
            <a:r>
              <a:rPr sz="1400" b="1" spc="15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spc="-5" dirty="0">
                <a:latin typeface="Aharoni" pitchFamily="2" charset="-79"/>
                <a:cs typeface="Aharoni" pitchFamily="2" charset="-79"/>
              </a:rPr>
              <a:t>actividades:</a:t>
            </a:r>
            <a:endParaRPr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006320" y="3868979"/>
            <a:ext cx="2302519" cy="578882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8425" algn="ctr">
              <a:spcBef>
                <a:spcPts val="440"/>
              </a:spcBef>
            </a:pP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Se </a:t>
            </a: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interesaron en las</a:t>
            </a:r>
            <a:r>
              <a:rPr lang="es-MX" sz="1400" b="1" spc="5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actividades:</a:t>
            </a:r>
            <a:endParaRPr lang="es-MX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271507" y="4342479"/>
            <a:ext cx="3429000" cy="838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150" indent="-171450">
              <a:spcBef>
                <a:spcPts val="10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Todos</a:t>
            </a:r>
          </a:p>
          <a:p>
            <a:pPr marL="184150" indent="-171450">
              <a:spcBef>
                <a:spcPts val="20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Más </a:t>
            </a:r>
            <a:r>
              <a:rPr lang="es-MX" sz="1200" spc="5" dirty="0" smtClean="0">
                <a:latin typeface="Times New Roman" pitchFamily="18" charset="0"/>
                <a:cs typeface="Times New Roman" pitchFamily="18" charset="0"/>
              </a:rPr>
              <a:t>de la</a:t>
            </a:r>
            <a:r>
              <a:rPr lang="es-MX" sz="12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spc="-5" dirty="0" smtClean="0">
                <a:latin typeface="Times New Roman" pitchFamily="18" charset="0"/>
                <a:cs typeface="Times New Roman" pitchFamily="18" charset="0"/>
              </a:rPr>
              <a:t>mitad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marR="5080" indent="-171450">
              <a:lnSpc>
                <a:spcPct val="101800"/>
              </a:lnSpc>
              <a:spcBef>
                <a:spcPts val="25"/>
              </a:spcBef>
              <a:buFont typeface="Wingdings" pitchFamily="2" charset="2"/>
              <a:buChar char="q"/>
            </a:pPr>
            <a:r>
              <a:rPr lang="es-MX" sz="1200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Menos de </a:t>
            </a:r>
            <a:r>
              <a:rPr lang="es-MX" sz="1200" spc="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s-MX" sz="1200" spc="-1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mitad</a:t>
            </a:r>
          </a:p>
          <a:p>
            <a:pPr marL="184150" marR="5080" indent="-171450">
              <a:lnSpc>
                <a:spcPct val="101800"/>
              </a:lnSpc>
              <a:spcBef>
                <a:spcPts val="2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Pocos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085749" y="4453645"/>
            <a:ext cx="3429000" cy="838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150" indent="-171450">
              <a:spcBef>
                <a:spcPts val="10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Todos</a:t>
            </a:r>
          </a:p>
          <a:p>
            <a:pPr marL="184150" indent="-171450">
              <a:spcBef>
                <a:spcPts val="20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Más </a:t>
            </a:r>
            <a:r>
              <a:rPr lang="es-MX" sz="1200" spc="5" dirty="0" smtClean="0">
                <a:latin typeface="Times New Roman" pitchFamily="18" charset="0"/>
                <a:cs typeface="Times New Roman" pitchFamily="18" charset="0"/>
              </a:rPr>
              <a:t>de la</a:t>
            </a:r>
            <a:r>
              <a:rPr lang="es-MX" sz="12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spc="-5" dirty="0" smtClean="0">
                <a:latin typeface="Times New Roman" pitchFamily="18" charset="0"/>
                <a:cs typeface="Times New Roman" pitchFamily="18" charset="0"/>
              </a:rPr>
              <a:t>mitad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marR="5080" indent="-171450">
              <a:lnSpc>
                <a:spcPct val="101800"/>
              </a:lnSpc>
              <a:spcBef>
                <a:spcPts val="25"/>
              </a:spcBef>
              <a:buFont typeface="Wingdings" pitchFamily="2" charset="2"/>
              <a:buChar char="q"/>
            </a:pPr>
            <a:r>
              <a:rPr lang="es-MX" sz="1200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Menos de </a:t>
            </a:r>
            <a:r>
              <a:rPr lang="es-MX" sz="1200" spc="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s-MX" sz="1200" spc="-1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mitad</a:t>
            </a:r>
          </a:p>
          <a:p>
            <a:pPr marL="184150" marR="5080" indent="-171450">
              <a:lnSpc>
                <a:spcPct val="101800"/>
              </a:lnSpc>
              <a:spcBef>
                <a:spcPts val="2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Pocos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304206" y="5297889"/>
            <a:ext cx="5118130" cy="578882"/>
          </a:xfrm>
          <a:prstGeom prst="round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La actividad </a:t>
            </a: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que </a:t>
            </a: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más favoreció el aprendizaje esperado </a:t>
            </a: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y </a:t>
            </a: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¿Por qué</a:t>
            </a: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?</a:t>
            </a: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:</a:t>
            </a:r>
            <a:endParaRPr lang="es-MX" sz="1400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336597" y="6454934"/>
            <a:ext cx="4915997" cy="578882"/>
          </a:xfrm>
          <a:prstGeom prst="round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haroni" pitchFamily="2" charset="-79"/>
                <a:cs typeface="Aharoni" pitchFamily="2" charset="-79"/>
              </a:rPr>
              <a:t>La actividad que más se le dificultó a los alumnos y ¿porqué?:</a:t>
            </a:r>
            <a:endParaRPr lang="es-MX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367353" y="7164288"/>
            <a:ext cx="44235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Ninguna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1438135" y="5918315"/>
            <a:ext cx="4834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La actividad de los sonidos por que no solo reconoce los sonidos de encuentra si no se relaciona y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onoce su entorno por medio del sentido de la audición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2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16"/>
            <a:ext cx="6858000" cy="9168016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074676" y="117738"/>
            <a:ext cx="5550296" cy="8496944"/>
          </a:xfrm>
          <a:prstGeom prst="roundRect">
            <a:avLst/>
          </a:prstGeom>
          <a:solidFill>
            <a:srgbClr val="FFEFFF">
              <a:alpha val="7490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997" y="2195736"/>
            <a:ext cx="2837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70" y1="32695" x2="25170" y2="32695"/>
                        <a14:foregroundMark x1="20408" y1="9573" x2="20408" y2="9573"/>
                        <a14:foregroundMark x1="58957" y1="6333" x2="58957" y2="6333"/>
                        <a14:foregroundMark x1="78458" y1="31517" x2="78458" y2="31517"/>
                        <a14:foregroundMark x1="95918" y1="34610" x2="95918" y2="34610"/>
                        <a14:foregroundMark x1="83900" y1="9867" x2="83900" y2="9867"/>
                        <a14:foregroundMark x1="32426" y1="7511" x2="32426" y2="7511"/>
                        <a14:foregroundMark x1="11791" y1="15758" x2="6349" y2="46834"/>
                        <a14:foregroundMark x1="11338" y1="13844" x2="46939" y2="3240"/>
                        <a14:foregroundMark x1="56689" y1="6333" x2="91610" y2="16642"/>
                        <a14:foregroundMark x1="91610" y1="16937" x2="94104" y2="46834"/>
                        <a14:foregroundMark x1="20862" y1="21649" x2="20862" y2="21649"/>
                        <a14:foregroundMark x1="81406" y1="21649" x2="81406" y2="2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66" y="4366210"/>
            <a:ext cx="1517663" cy="20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0" b="95000" l="10000" r="90000">
                        <a14:foregroundMark x1="53600" y1="88200" x2="53600" y2="88200"/>
                        <a14:foregroundMark x1="42800" y1="82400" x2="59700" y2="87100"/>
                        <a14:foregroundMark x1="43500" y1="89600" x2="64000" y2="88200"/>
                        <a14:foregroundMark x1="40300" y1="90700" x2="65100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6" y="6012160"/>
            <a:ext cx="2484276" cy="33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471" y1="75896" x2="56471" y2="75896"/>
                        <a14:foregroundMark x1="76235" y1="93028" x2="76235" y2="93028"/>
                        <a14:foregroundMark x1="35294" y1="89044" x2="35294" y2="89044"/>
                        <a14:foregroundMark x1="27765" y1="87052" x2="27765" y2="87052"/>
                        <a14:foregroundMark x1="34824" y1="94622" x2="34824" y2="94622"/>
                        <a14:foregroundMark x1="83294" y1="63944" x2="83294" y2="63944"/>
                        <a14:foregroundMark x1="93647" y1="58765" x2="93647" y2="58765"/>
                        <a14:foregroundMark x1="79529" y1="71116" x2="79529" y2="71116"/>
                        <a14:foregroundMark x1="73412" y1="75498" x2="73412" y2="75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70" y="0"/>
            <a:ext cx="2224718" cy="26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624736" y="251520"/>
            <a:ext cx="4536504" cy="408623"/>
          </a:xfrm>
          <a:prstGeom prst="round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es-MX" b="1" spc="-5" dirty="0" smtClean="0">
                <a:latin typeface="Century Gothic"/>
                <a:cs typeface="Century Gothic"/>
              </a:rPr>
              <a:t>Basé </a:t>
            </a:r>
            <a:r>
              <a:rPr lang="es-MX" b="1" dirty="0" smtClean="0">
                <a:latin typeface="Century Gothic"/>
                <a:cs typeface="Century Gothic"/>
              </a:rPr>
              <a:t>la </a:t>
            </a:r>
            <a:r>
              <a:rPr lang="es-MX" b="1" spc="-5" dirty="0" smtClean="0">
                <a:latin typeface="Century Gothic"/>
                <a:cs typeface="Century Gothic"/>
              </a:rPr>
              <a:t>actividad en:(sustento</a:t>
            </a:r>
            <a:r>
              <a:rPr lang="es-MX" b="1" spc="-40" dirty="0" smtClean="0">
                <a:latin typeface="Century Gothic"/>
                <a:cs typeface="Century Gothic"/>
              </a:rPr>
              <a:t> </a:t>
            </a:r>
            <a:r>
              <a:rPr lang="es-MX" b="1" spc="-5" dirty="0" smtClean="0">
                <a:latin typeface="Century Gothic"/>
                <a:cs typeface="Century Gothic"/>
              </a:rPr>
              <a:t>teórico)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1471735" y="2339752"/>
            <a:ext cx="4846569" cy="873218"/>
          </a:xfrm>
          <a:prstGeom prst="roundRect">
            <a:avLst/>
          </a:prstGeom>
          <a:solidFill>
            <a:srgbClr val="9966FF"/>
          </a:solidFill>
        </p:spPr>
        <p:txBody>
          <a:bodyPr wrap="square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00"/>
              </a:spcBef>
            </a:pP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La intervención docente ¿cómo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lo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hice?, </a:t>
            </a:r>
            <a:r>
              <a:rPr lang="es-MX" sz="1400" b="1" spc="-10" dirty="0" smtClean="0">
                <a:solidFill>
                  <a:schemeClr val="bg1"/>
                </a:solidFill>
                <a:latin typeface="Century Gothic"/>
                <a:cs typeface="Century Gothic"/>
              </a:rPr>
              <a:t>¿me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faltó hacer algo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que </a:t>
            </a:r>
            <a:r>
              <a:rPr lang="es-MX" sz="1400" b="1" spc="5" dirty="0" smtClean="0">
                <a:solidFill>
                  <a:schemeClr val="bg1"/>
                </a:solidFill>
                <a:latin typeface="Century Gothic"/>
                <a:cs typeface="Century Gothic"/>
              </a:rPr>
              <a:t>no </a:t>
            </a:r>
            <a:r>
              <a:rPr lang="es-MX" sz="1400" b="1" spc="-10" dirty="0" smtClean="0">
                <a:solidFill>
                  <a:schemeClr val="bg1"/>
                </a:solidFill>
                <a:latin typeface="Century Gothic"/>
                <a:cs typeface="Century Gothic"/>
              </a:rPr>
              <a:t>debo 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olvidar?, ¿de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qué otra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manera podría intervenir?, consignas,</a:t>
            </a:r>
            <a:r>
              <a:rPr lang="es-MX" sz="1400" b="1" spc="5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actitud: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353741" y="5121131"/>
            <a:ext cx="4769263" cy="578882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Señala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y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describe </a:t>
            </a:r>
            <a:r>
              <a:rPr lang="es-MX" sz="1400" b="1" spc="-10" dirty="0" smtClean="0">
                <a:solidFill>
                  <a:schemeClr val="bg1"/>
                </a:solidFill>
                <a:latin typeface="Century Gothic"/>
                <a:cs typeface="Century Gothic"/>
              </a:rPr>
              <a:t>cómo </a:t>
            </a:r>
            <a:r>
              <a:rPr lang="es-MX" sz="1400" b="1" spc="5" dirty="0" smtClean="0">
                <a:solidFill>
                  <a:schemeClr val="bg1"/>
                </a:solidFill>
                <a:latin typeface="Century Gothic"/>
                <a:cs typeface="Century Gothic"/>
              </a:rPr>
              <a:t>se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realizó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la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evaluación de él/los aprendizajes  esperados: 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250597" y="6588224"/>
            <a:ext cx="5146029" cy="578882"/>
          </a:xfrm>
          <a:prstGeom prst="round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400" b="1" spc="-5" dirty="0" smtClean="0">
                <a:latin typeface="Century Gothic"/>
                <a:cs typeface="Century Gothic"/>
              </a:rPr>
              <a:t>Replanteamiento de </a:t>
            </a:r>
            <a:r>
              <a:rPr lang="es-MX" sz="1400" b="1" dirty="0" smtClean="0">
                <a:latin typeface="Century Gothic"/>
                <a:cs typeface="Century Gothic"/>
              </a:rPr>
              <a:t>la </a:t>
            </a:r>
            <a:r>
              <a:rPr lang="es-MX" sz="1400" b="1" spc="-5" dirty="0" smtClean="0">
                <a:latin typeface="Century Gothic"/>
                <a:cs typeface="Century Gothic"/>
              </a:rPr>
              <a:t>actividad </a:t>
            </a:r>
            <a:r>
              <a:rPr lang="es-MX" sz="1400" b="1" dirty="0" smtClean="0">
                <a:latin typeface="Century Gothic"/>
                <a:cs typeface="Century Gothic"/>
              </a:rPr>
              <a:t>¿qué </a:t>
            </a:r>
            <a:r>
              <a:rPr lang="es-MX" sz="1400" b="1" spc="-5" dirty="0" smtClean="0">
                <a:latin typeface="Century Gothic"/>
                <a:cs typeface="Century Gothic"/>
              </a:rPr>
              <a:t>necesito modificar?</a:t>
            </a:r>
            <a:r>
              <a:rPr lang="es-MX" sz="1400" b="1" dirty="0" smtClean="0">
                <a:latin typeface="Century Gothic"/>
                <a:cs typeface="Century Gothic"/>
              </a:rPr>
              <a:t>:</a:t>
            </a:r>
          </a:p>
        </p:txBody>
      </p:sp>
      <p:pic>
        <p:nvPicPr>
          <p:cNvPr id="15" name="Picture 7" descr="Funko - Disney: Mulan - Mushu 10\Figurina de ColecciÃ³n, Multicolor, 45742:  Amazon.com.mx: Juegos y juguet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2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5264" y="7647200"/>
            <a:ext cx="1224544" cy="14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1296604" y="5781327"/>
            <a:ext cx="4981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Por medio de una lista de cotejo , esto con el apoyo de las imágenes , video o audios que mandan las amas de las actividades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328635" y="3324499"/>
            <a:ext cx="5088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Considero que la intervención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fue regular , se ha ido trabajando de dos maneras por medio de imágenes las actividades mas sencillas y por videos las actividades que necesitan explicación , esos videos se los pasos a la mamas , se utilizo mas material para explicar 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931303" y="709629"/>
            <a:ext cx="4465323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050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MX" sz="1050" dirty="0">
                <a:latin typeface="Times New Roman" pitchFamily="18" charset="0"/>
                <a:cs typeface="Times New Roman" pitchFamily="18" charset="0"/>
              </a:rPr>
              <a:t>experiencias sonoro-musicales preescolares deben representar experiencias estéticas placenteras </a:t>
            </a:r>
            <a:r>
              <a:rPr lang="es-MX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1050" dirty="0">
                <a:latin typeface="Times New Roman" pitchFamily="18" charset="0"/>
                <a:cs typeface="Times New Roman" pitchFamily="18" charset="0"/>
              </a:rPr>
              <a:t>lo que implica una profunda concentración y no necesitar esfuerzo para mantener la atención por parte de los grupos de menores, de modo que se debe privilegiar la curiosidad artística para favorecer la exploración, el descubrimiento y la invención sonoro-musical en los niños y niñas (</a:t>
            </a:r>
            <a:r>
              <a:rPr lang="es-MX" sz="1050" dirty="0" err="1">
                <a:latin typeface="Times New Roman" pitchFamily="18" charset="0"/>
                <a:cs typeface="Times New Roman" pitchFamily="18" charset="0"/>
              </a:rPr>
              <a:t>Delalande</a:t>
            </a:r>
            <a:r>
              <a:rPr lang="es-MX" sz="1050" dirty="0">
                <a:latin typeface="Times New Roman" pitchFamily="18" charset="0"/>
                <a:cs typeface="Times New Roman" pitchFamily="18" charset="0"/>
              </a:rPr>
              <a:t>, 2013</a:t>
            </a:r>
            <a:r>
              <a:rPr lang="es-MX" sz="1050">
                <a:latin typeface="Times New Roman" pitchFamily="18" charset="0"/>
                <a:cs typeface="Times New Roman" pitchFamily="18" charset="0"/>
              </a:rPr>
              <a:t>). </a:t>
            </a:r>
            <a:endParaRPr lang="es-MX" sz="105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5"/>
              </a:spcBef>
            </a:pPr>
            <a:endParaRPr lang="es-MX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348615" y="7231582"/>
            <a:ext cx="492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Ninguna.Solo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los videos de semanas anteriores se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volvieon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grabagar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por que se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perdio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el material 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4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348</Words>
  <Application>Microsoft Office PowerPoint</Application>
  <PresentationFormat>Carta (216 x 279 mm)</PresentationFormat>
  <Paragraphs>37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Daniela Martinez</cp:lastModifiedBy>
  <cp:revision>32</cp:revision>
  <dcterms:created xsi:type="dcterms:W3CDTF">2021-03-04T17:20:32Z</dcterms:created>
  <dcterms:modified xsi:type="dcterms:W3CDTF">2021-03-20T05:16:55Z</dcterms:modified>
</cp:coreProperties>
</file>