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1" r:id="rId4"/>
    <p:sldId id="260" r:id="rId5"/>
    <p:sldId id="262" r:id="rId6"/>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9" autoAdjust="0"/>
    <p:restoredTop sz="94660"/>
  </p:normalViewPr>
  <p:slideViewPr>
    <p:cSldViewPr snapToGrid="0" showGuides="1">
      <p:cViewPr varScale="1">
        <p:scale>
          <a:sx n="81" d="100"/>
          <a:sy n="81" d="100"/>
        </p:scale>
        <p:origin x="216"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MX"/>
          </a:p>
        </p:txBody>
      </p:sp>
      <p:sp>
        <p:nvSpPr>
          <p:cNvPr id="4" name="Marcador de fecha 3"/>
          <p:cNvSpPr>
            <a:spLocks noGrp="1"/>
          </p:cNvSpPr>
          <p:nvPr>
            <p:ph type="dt" sz="half" idx="10"/>
          </p:nvPr>
        </p:nvSpPr>
        <p:spPr/>
        <p:txBody>
          <a:bodyPr/>
          <a:lstStyle/>
          <a:p>
            <a:fld id="{71A91713-F4E8-4525-A8CA-9E0210BDA284}" type="datetimeFigureOut">
              <a:rPr lang="es-MX" smtClean="0"/>
              <a:t>17/03/2021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E91D37EF-A4E3-4152-AA41-1188C8B86E35}" type="slidenum">
              <a:rPr lang="es-MX" smtClean="0"/>
              <a:t>‹Nº›</a:t>
            </a:fld>
            <a:endParaRPr lang="es-MX"/>
          </a:p>
        </p:txBody>
      </p:sp>
    </p:spTree>
    <p:extLst>
      <p:ext uri="{BB962C8B-B14F-4D97-AF65-F5344CB8AC3E}">
        <p14:creationId xmlns:p14="http://schemas.microsoft.com/office/powerpoint/2010/main" val="13767882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71A91713-F4E8-4525-A8CA-9E0210BDA284}" type="datetimeFigureOut">
              <a:rPr lang="es-MX" smtClean="0"/>
              <a:t>17/03/2021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E91D37EF-A4E3-4152-AA41-1188C8B86E35}" type="slidenum">
              <a:rPr lang="es-MX" smtClean="0"/>
              <a:t>‹Nº›</a:t>
            </a:fld>
            <a:endParaRPr lang="es-MX"/>
          </a:p>
        </p:txBody>
      </p:sp>
    </p:spTree>
    <p:extLst>
      <p:ext uri="{BB962C8B-B14F-4D97-AF65-F5344CB8AC3E}">
        <p14:creationId xmlns:p14="http://schemas.microsoft.com/office/powerpoint/2010/main" val="31570152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71A91713-F4E8-4525-A8CA-9E0210BDA284}" type="datetimeFigureOut">
              <a:rPr lang="es-MX" smtClean="0"/>
              <a:t>17/03/2021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E91D37EF-A4E3-4152-AA41-1188C8B86E35}" type="slidenum">
              <a:rPr lang="es-MX" smtClean="0"/>
              <a:t>‹Nº›</a:t>
            </a:fld>
            <a:endParaRPr lang="es-MX"/>
          </a:p>
        </p:txBody>
      </p:sp>
    </p:spTree>
    <p:extLst>
      <p:ext uri="{BB962C8B-B14F-4D97-AF65-F5344CB8AC3E}">
        <p14:creationId xmlns:p14="http://schemas.microsoft.com/office/powerpoint/2010/main" val="20266148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71A91713-F4E8-4525-A8CA-9E0210BDA284}" type="datetimeFigureOut">
              <a:rPr lang="es-MX" smtClean="0"/>
              <a:t>17/03/2021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E91D37EF-A4E3-4152-AA41-1188C8B86E35}" type="slidenum">
              <a:rPr lang="es-MX" smtClean="0"/>
              <a:t>‹Nº›</a:t>
            </a:fld>
            <a:endParaRPr lang="es-MX"/>
          </a:p>
        </p:txBody>
      </p:sp>
    </p:spTree>
    <p:extLst>
      <p:ext uri="{BB962C8B-B14F-4D97-AF65-F5344CB8AC3E}">
        <p14:creationId xmlns:p14="http://schemas.microsoft.com/office/powerpoint/2010/main" val="554895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71A91713-F4E8-4525-A8CA-9E0210BDA284}" type="datetimeFigureOut">
              <a:rPr lang="es-MX" smtClean="0"/>
              <a:t>17/03/2021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E91D37EF-A4E3-4152-AA41-1188C8B86E35}" type="slidenum">
              <a:rPr lang="es-MX" smtClean="0"/>
              <a:t>‹Nº›</a:t>
            </a:fld>
            <a:endParaRPr lang="es-MX"/>
          </a:p>
        </p:txBody>
      </p:sp>
    </p:spTree>
    <p:extLst>
      <p:ext uri="{BB962C8B-B14F-4D97-AF65-F5344CB8AC3E}">
        <p14:creationId xmlns:p14="http://schemas.microsoft.com/office/powerpoint/2010/main" val="12566764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fecha 4"/>
          <p:cNvSpPr>
            <a:spLocks noGrp="1"/>
          </p:cNvSpPr>
          <p:nvPr>
            <p:ph type="dt" sz="half" idx="10"/>
          </p:nvPr>
        </p:nvSpPr>
        <p:spPr/>
        <p:txBody>
          <a:bodyPr/>
          <a:lstStyle/>
          <a:p>
            <a:fld id="{71A91713-F4E8-4525-A8CA-9E0210BDA284}" type="datetimeFigureOut">
              <a:rPr lang="es-MX" smtClean="0"/>
              <a:t>17/03/2021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E91D37EF-A4E3-4152-AA41-1188C8B86E35}" type="slidenum">
              <a:rPr lang="es-MX" smtClean="0"/>
              <a:t>‹Nº›</a:t>
            </a:fld>
            <a:endParaRPr lang="es-MX"/>
          </a:p>
        </p:txBody>
      </p:sp>
    </p:spTree>
    <p:extLst>
      <p:ext uri="{BB962C8B-B14F-4D97-AF65-F5344CB8AC3E}">
        <p14:creationId xmlns:p14="http://schemas.microsoft.com/office/powerpoint/2010/main" val="27809527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Marcador de fecha 6"/>
          <p:cNvSpPr>
            <a:spLocks noGrp="1"/>
          </p:cNvSpPr>
          <p:nvPr>
            <p:ph type="dt" sz="half" idx="10"/>
          </p:nvPr>
        </p:nvSpPr>
        <p:spPr/>
        <p:txBody>
          <a:bodyPr/>
          <a:lstStyle/>
          <a:p>
            <a:fld id="{71A91713-F4E8-4525-A8CA-9E0210BDA284}" type="datetimeFigureOut">
              <a:rPr lang="es-MX" smtClean="0"/>
              <a:t>17/03/2021</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E91D37EF-A4E3-4152-AA41-1188C8B86E35}" type="slidenum">
              <a:rPr lang="es-MX" smtClean="0"/>
              <a:t>‹Nº›</a:t>
            </a:fld>
            <a:endParaRPr lang="es-MX"/>
          </a:p>
        </p:txBody>
      </p:sp>
    </p:spTree>
    <p:extLst>
      <p:ext uri="{BB962C8B-B14F-4D97-AF65-F5344CB8AC3E}">
        <p14:creationId xmlns:p14="http://schemas.microsoft.com/office/powerpoint/2010/main" val="39978569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fecha 2"/>
          <p:cNvSpPr>
            <a:spLocks noGrp="1"/>
          </p:cNvSpPr>
          <p:nvPr>
            <p:ph type="dt" sz="half" idx="10"/>
          </p:nvPr>
        </p:nvSpPr>
        <p:spPr/>
        <p:txBody>
          <a:bodyPr/>
          <a:lstStyle/>
          <a:p>
            <a:fld id="{71A91713-F4E8-4525-A8CA-9E0210BDA284}" type="datetimeFigureOut">
              <a:rPr lang="es-MX" smtClean="0"/>
              <a:t>17/03/2021</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E91D37EF-A4E3-4152-AA41-1188C8B86E35}" type="slidenum">
              <a:rPr lang="es-MX" smtClean="0"/>
              <a:t>‹Nº›</a:t>
            </a:fld>
            <a:endParaRPr lang="es-MX"/>
          </a:p>
        </p:txBody>
      </p:sp>
    </p:spTree>
    <p:extLst>
      <p:ext uri="{BB962C8B-B14F-4D97-AF65-F5344CB8AC3E}">
        <p14:creationId xmlns:p14="http://schemas.microsoft.com/office/powerpoint/2010/main" val="5410758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71A91713-F4E8-4525-A8CA-9E0210BDA284}" type="datetimeFigureOut">
              <a:rPr lang="es-MX" smtClean="0"/>
              <a:t>17/03/2021</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E91D37EF-A4E3-4152-AA41-1188C8B86E35}" type="slidenum">
              <a:rPr lang="es-MX" smtClean="0"/>
              <a:t>‹Nº›</a:t>
            </a:fld>
            <a:endParaRPr lang="es-MX"/>
          </a:p>
        </p:txBody>
      </p:sp>
    </p:spTree>
    <p:extLst>
      <p:ext uri="{BB962C8B-B14F-4D97-AF65-F5344CB8AC3E}">
        <p14:creationId xmlns:p14="http://schemas.microsoft.com/office/powerpoint/2010/main" val="3548493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71A91713-F4E8-4525-A8CA-9E0210BDA284}" type="datetimeFigureOut">
              <a:rPr lang="es-MX" smtClean="0"/>
              <a:t>17/03/2021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E91D37EF-A4E3-4152-AA41-1188C8B86E35}" type="slidenum">
              <a:rPr lang="es-MX" smtClean="0"/>
              <a:t>‹Nº›</a:t>
            </a:fld>
            <a:endParaRPr lang="es-MX"/>
          </a:p>
        </p:txBody>
      </p:sp>
    </p:spTree>
    <p:extLst>
      <p:ext uri="{BB962C8B-B14F-4D97-AF65-F5344CB8AC3E}">
        <p14:creationId xmlns:p14="http://schemas.microsoft.com/office/powerpoint/2010/main" val="29692330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71A91713-F4E8-4525-A8CA-9E0210BDA284}" type="datetimeFigureOut">
              <a:rPr lang="es-MX" smtClean="0"/>
              <a:t>17/03/2021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E91D37EF-A4E3-4152-AA41-1188C8B86E35}" type="slidenum">
              <a:rPr lang="es-MX" smtClean="0"/>
              <a:t>‹Nº›</a:t>
            </a:fld>
            <a:endParaRPr lang="es-MX"/>
          </a:p>
        </p:txBody>
      </p:sp>
    </p:spTree>
    <p:extLst>
      <p:ext uri="{BB962C8B-B14F-4D97-AF65-F5344CB8AC3E}">
        <p14:creationId xmlns:p14="http://schemas.microsoft.com/office/powerpoint/2010/main" val="17864942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A91713-F4E8-4525-A8CA-9E0210BDA284}" type="datetimeFigureOut">
              <a:rPr lang="es-MX" smtClean="0"/>
              <a:t>17/03/2021</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1D37EF-A4E3-4152-AA41-1188C8B86E35}" type="slidenum">
              <a:rPr lang="es-MX" smtClean="0"/>
              <a:t>‹Nº›</a:t>
            </a:fld>
            <a:endParaRPr lang="es-MX"/>
          </a:p>
        </p:txBody>
      </p:sp>
    </p:spTree>
    <p:extLst>
      <p:ext uri="{BB962C8B-B14F-4D97-AF65-F5344CB8AC3E}">
        <p14:creationId xmlns:p14="http://schemas.microsoft.com/office/powerpoint/2010/main" val="36896409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bit.ly/3998lMr" TargetMode="External"/><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s://bit.ly/3ewJFRq" TargetMode="External"/><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rotWithShape="1">
          <a:blip r:embed="rId2">
            <a:extLst>
              <a:ext uri="{28A0092B-C50C-407E-A947-70E740481C1C}">
                <a14:useLocalDpi xmlns:a14="http://schemas.microsoft.com/office/drawing/2010/main" val="0"/>
              </a:ext>
            </a:extLst>
          </a:blip>
          <a:srcRect t="4188" b="12188"/>
          <a:stretch/>
        </p:blipFill>
        <p:spPr>
          <a:xfrm>
            <a:off x="0" y="0"/>
            <a:ext cx="12192000" cy="6858000"/>
          </a:xfrm>
          <a:prstGeom prst="rect">
            <a:avLst/>
          </a:prstGeom>
        </p:spPr>
      </p:pic>
      <p:sp>
        <p:nvSpPr>
          <p:cNvPr id="5" name="Rectángulo 4"/>
          <p:cNvSpPr/>
          <p:nvPr/>
        </p:nvSpPr>
        <p:spPr>
          <a:xfrm>
            <a:off x="3417220" y="2047434"/>
            <a:ext cx="5357557" cy="2554545"/>
          </a:xfrm>
          <a:prstGeom prst="rect">
            <a:avLst/>
          </a:prstGeom>
          <a:noFill/>
        </p:spPr>
        <p:txBody>
          <a:bodyPr wrap="none" lIns="91440" tIns="45720" rIns="91440" bIns="45720">
            <a:spAutoFit/>
          </a:bodyPr>
          <a:lstStyle/>
          <a:p>
            <a:pPr algn="ctr"/>
            <a:r>
              <a:rPr lang="es-ES" sz="8000" b="1" cap="none" spc="0" dirty="0" smtClean="0">
                <a:ln w="6600">
                  <a:solidFill>
                    <a:schemeClr val="accent2"/>
                  </a:solidFill>
                  <a:prstDash val="solid"/>
                </a:ln>
                <a:solidFill>
                  <a:srgbClr val="FFFFFF"/>
                </a:solidFill>
                <a:effectLst>
                  <a:outerShdw dist="38100" dir="2700000" algn="tl" rotWithShape="0">
                    <a:schemeClr val="accent2"/>
                  </a:outerShdw>
                </a:effectLst>
              </a:rPr>
              <a:t>NOTAS </a:t>
            </a:r>
          </a:p>
          <a:p>
            <a:pPr algn="ctr"/>
            <a:r>
              <a:rPr lang="es-ES" sz="8000" b="1" cap="none" spc="0" dirty="0" smtClean="0">
                <a:ln w="6600">
                  <a:solidFill>
                    <a:schemeClr val="accent2"/>
                  </a:solidFill>
                  <a:prstDash val="solid"/>
                </a:ln>
                <a:solidFill>
                  <a:srgbClr val="FFFFFF"/>
                </a:solidFill>
                <a:effectLst>
                  <a:outerShdw dist="38100" dir="2700000" algn="tl" rotWithShape="0">
                    <a:schemeClr val="accent2"/>
                  </a:outerShdw>
                </a:effectLst>
              </a:rPr>
              <a:t>CIENTÍFICAS</a:t>
            </a:r>
            <a:endParaRPr lang="es-ES" sz="8000" b="1" cap="none" spc="0" dirty="0">
              <a:ln w="6600">
                <a:solidFill>
                  <a:schemeClr val="accent2"/>
                </a:solidFill>
                <a:prstDash val="solid"/>
              </a:ln>
              <a:solidFill>
                <a:srgbClr val="FFFFFF"/>
              </a:solidFill>
              <a:effectLst>
                <a:outerShdw dist="38100" dir="2700000" algn="tl" rotWithShape="0">
                  <a:schemeClr val="accent2"/>
                </a:outerShdw>
              </a:effectLst>
            </a:endParaRPr>
          </a:p>
        </p:txBody>
      </p:sp>
      <p:sp>
        <p:nvSpPr>
          <p:cNvPr id="2" name="CuadroTexto 1"/>
          <p:cNvSpPr txBox="1"/>
          <p:nvPr/>
        </p:nvSpPr>
        <p:spPr>
          <a:xfrm>
            <a:off x="3992897" y="4601979"/>
            <a:ext cx="4206205" cy="369332"/>
          </a:xfrm>
          <a:prstGeom prst="rect">
            <a:avLst/>
          </a:prstGeom>
          <a:noFill/>
        </p:spPr>
        <p:txBody>
          <a:bodyPr wrap="square" rtlCol="0">
            <a:spAutoFit/>
          </a:bodyPr>
          <a:lstStyle/>
          <a:p>
            <a:pPr algn="ctr"/>
            <a:r>
              <a:rPr lang="es-MX" dirty="0" smtClean="0">
                <a:solidFill>
                  <a:schemeClr val="bg1"/>
                </a:solidFill>
                <a:latin typeface="Berlin Sans FB" panose="020E0602020502020306" pitchFamily="34" charset="0"/>
              </a:rPr>
              <a:t>FERNANDA A. GONZÁLEZ MÉNDEZ</a:t>
            </a:r>
            <a:endParaRPr lang="es-MX" dirty="0">
              <a:solidFill>
                <a:schemeClr val="bg1"/>
              </a:solidFill>
              <a:latin typeface="Berlin Sans FB" panose="020E0602020502020306" pitchFamily="34" charset="0"/>
            </a:endParaRPr>
          </a:p>
        </p:txBody>
      </p:sp>
    </p:spTree>
    <p:extLst>
      <p:ext uri="{BB962C8B-B14F-4D97-AF65-F5344CB8AC3E}">
        <p14:creationId xmlns:p14="http://schemas.microsoft.com/office/powerpoint/2010/main" val="34610146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6" descr="Фотографии на стене сообщества | ВКонтакте"/>
          <p:cNvPicPr>
            <a:picLocks noChangeAspect="1" noChangeArrowheads="1"/>
          </p:cNvPicPr>
          <p:nvPr/>
        </p:nvPicPr>
        <p:blipFill rotWithShape="1">
          <a:blip r:embed="rId2">
            <a:extLst>
              <a:ext uri="{28A0092B-C50C-407E-A947-70E740481C1C}">
                <a14:useLocalDpi xmlns:a14="http://schemas.microsoft.com/office/drawing/2010/main" val="0"/>
              </a:ext>
            </a:extLst>
          </a:blip>
          <a:srcRect t="16198" b="8520"/>
          <a:stretch/>
        </p:blipFill>
        <p:spPr bwMode="auto">
          <a:xfrm rot="16200000">
            <a:off x="2661290" y="-2672710"/>
            <a:ext cx="6869418" cy="12192001"/>
          </a:xfrm>
          <a:prstGeom prst="rect">
            <a:avLst/>
          </a:prstGeom>
          <a:noFill/>
          <a:extLst>
            <a:ext uri="{909E8E84-426E-40DD-AFC4-6F175D3DCCD1}">
              <a14:hiddenFill xmlns:a14="http://schemas.microsoft.com/office/drawing/2010/main">
                <a:solidFill>
                  <a:srgbClr val="FFFFFF"/>
                </a:solidFill>
              </a14:hiddenFill>
            </a:ext>
          </a:extLst>
        </p:spPr>
      </p:pic>
      <p:sp>
        <p:nvSpPr>
          <p:cNvPr id="2" name="Rectángulo 1"/>
          <p:cNvSpPr/>
          <p:nvPr/>
        </p:nvSpPr>
        <p:spPr>
          <a:xfrm>
            <a:off x="2117279" y="2341671"/>
            <a:ext cx="7957442" cy="1938992"/>
          </a:xfrm>
          <a:prstGeom prst="rect">
            <a:avLst/>
          </a:prstGeom>
        </p:spPr>
        <p:txBody>
          <a:bodyPr wrap="square">
            <a:spAutoFit/>
          </a:bodyPr>
          <a:lstStyle/>
          <a:p>
            <a:pPr algn="ctr"/>
            <a:r>
              <a:rPr lang="es-MX" sz="2400" dirty="0" smtClean="0">
                <a:latin typeface="Berlin Sans FB" panose="020E0602020502020306" pitchFamily="34" charset="0"/>
              </a:rPr>
              <a:t>Se </a:t>
            </a:r>
            <a:r>
              <a:rPr lang="es-MX" sz="2400" dirty="0">
                <a:latin typeface="Berlin Sans FB" panose="020E0602020502020306" pitchFamily="34" charset="0"/>
              </a:rPr>
              <a:t>llama vivíparo a todo animal cuyo embrión se desarrolla, después de la fecundación, en una estructura especializada dentro del vientre de la hembra, en donde recibirá el alimento y el oxígeno necesarios para formar sus órganos, para crecer y madurar hasta el momento del nacimiento.​</a:t>
            </a:r>
            <a:endParaRPr lang="es-MX" sz="2400" dirty="0">
              <a:latin typeface="Berlin Sans FB" panose="020E0602020502020306" pitchFamily="34" charset="0"/>
            </a:endParaRPr>
          </a:p>
        </p:txBody>
      </p:sp>
      <p:sp>
        <p:nvSpPr>
          <p:cNvPr id="4" name="Rectángulo 3"/>
          <p:cNvSpPr/>
          <p:nvPr/>
        </p:nvSpPr>
        <p:spPr>
          <a:xfrm>
            <a:off x="6709558" y="826327"/>
            <a:ext cx="3788227" cy="523220"/>
          </a:xfrm>
          <a:prstGeom prst="rect">
            <a:avLst/>
          </a:prstGeom>
          <a:solidFill>
            <a:srgbClr val="F292C2">
              <a:alpha val="80000"/>
            </a:srgbClr>
          </a:solidFill>
        </p:spPr>
        <p:txBody>
          <a:bodyPr wrap="square">
            <a:spAutoFit/>
          </a:bodyPr>
          <a:lstStyle/>
          <a:p>
            <a:pPr algn="ctr"/>
            <a:r>
              <a:rPr lang="es-MX" sz="2800" dirty="0" smtClean="0">
                <a:latin typeface="Berlin Sans FB" panose="020E0602020502020306" pitchFamily="34" charset="0"/>
              </a:rPr>
              <a:t>ANIMALES VIVÍPAROS</a:t>
            </a:r>
            <a:endParaRPr lang="es-MX" sz="2800" dirty="0">
              <a:latin typeface="Berlin Sans FB" panose="020E0602020502020306" pitchFamily="34" charset="0"/>
            </a:endParaRPr>
          </a:p>
        </p:txBody>
      </p:sp>
      <p:sp>
        <p:nvSpPr>
          <p:cNvPr id="5" name="Rectángulo 4"/>
          <p:cNvSpPr/>
          <p:nvPr/>
        </p:nvSpPr>
        <p:spPr>
          <a:xfrm>
            <a:off x="4013539" y="5501338"/>
            <a:ext cx="2244525" cy="369332"/>
          </a:xfrm>
          <a:prstGeom prst="rect">
            <a:avLst/>
          </a:prstGeom>
        </p:spPr>
        <p:txBody>
          <a:bodyPr wrap="none">
            <a:spAutoFit/>
          </a:bodyPr>
          <a:lstStyle/>
          <a:p>
            <a:r>
              <a:rPr lang="es-MX" u="sng" dirty="0">
                <a:latin typeface="Berlin Sans FB" panose="020E0602020502020306" pitchFamily="34" charset="0"/>
                <a:hlinkClick r:id="rId3"/>
              </a:rPr>
              <a:t>https://</a:t>
            </a:r>
            <a:r>
              <a:rPr lang="es-MX" u="sng" dirty="0" err="1" smtClean="0">
                <a:latin typeface="Berlin Sans FB" panose="020E0602020502020306" pitchFamily="34" charset="0"/>
                <a:hlinkClick r:id="rId3"/>
              </a:rPr>
              <a:t>bit.ly</a:t>
            </a:r>
            <a:r>
              <a:rPr lang="es-MX" u="sng" dirty="0" smtClean="0">
                <a:latin typeface="Berlin Sans FB" panose="020E0602020502020306" pitchFamily="34" charset="0"/>
                <a:hlinkClick r:id="rId3"/>
              </a:rPr>
              <a:t>/</a:t>
            </a:r>
            <a:r>
              <a:rPr lang="es-MX" u="sng" dirty="0" err="1" smtClean="0">
                <a:latin typeface="Berlin Sans FB" panose="020E0602020502020306" pitchFamily="34" charset="0"/>
                <a:hlinkClick r:id="rId3"/>
              </a:rPr>
              <a:t>3998lMr</a:t>
            </a:r>
            <a:r>
              <a:rPr lang="es-MX" u="sng" dirty="0" smtClean="0">
                <a:latin typeface="Berlin Sans FB" panose="020E0602020502020306" pitchFamily="34" charset="0"/>
              </a:rPr>
              <a:t> </a:t>
            </a:r>
            <a:endParaRPr lang="es-MX" u="sng" dirty="0">
              <a:latin typeface="Berlin Sans FB" panose="020E0602020502020306" pitchFamily="34" charset="0"/>
            </a:endParaRPr>
          </a:p>
        </p:txBody>
      </p:sp>
      <p:sp>
        <p:nvSpPr>
          <p:cNvPr id="7" name="Rectángulo 6"/>
          <p:cNvSpPr/>
          <p:nvPr/>
        </p:nvSpPr>
        <p:spPr>
          <a:xfrm>
            <a:off x="2494534" y="351554"/>
            <a:ext cx="3038011" cy="400110"/>
          </a:xfrm>
          <a:prstGeom prst="rect">
            <a:avLst/>
          </a:prstGeom>
        </p:spPr>
        <p:txBody>
          <a:bodyPr wrap="none">
            <a:spAutoFit/>
          </a:bodyPr>
          <a:lstStyle/>
          <a:p>
            <a:r>
              <a:rPr lang="es-MX" sz="2000" dirty="0" smtClean="0">
                <a:latin typeface="Berlin Sans FB" panose="020E0602020502020306" pitchFamily="34" charset="0"/>
              </a:rPr>
              <a:t>EXPLICACIÓN CIENTÍFICA</a:t>
            </a:r>
            <a:endParaRPr lang="es-MX" sz="2000" dirty="0">
              <a:latin typeface="Berlin Sans FB" panose="020E0602020502020306" pitchFamily="34" charset="0"/>
            </a:endParaRPr>
          </a:p>
        </p:txBody>
      </p:sp>
    </p:spTree>
    <p:extLst>
      <p:ext uri="{BB962C8B-B14F-4D97-AF65-F5344CB8AC3E}">
        <p14:creationId xmlns:p14="http://schemas.microsoft.com/office/powerpoint/2010/main" val="12809348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rotWithShape="1">
          <a:blip r:embed="rId2">
            <a:extLst>
              <a:ext uri="{28A0092B-C50C-407E-A947-70E740481C1C}">
                <a14:useLocalDpi xmlns:a14="http://schemas.microsoft.com/office/drawing/2010/main" val="0"/>
              </a:ext>
            </a:extLst>
          </a:blip>
          <a:srcRect t="4590" b="18274"/>
          <a:stretch/>
        </p:blipFill>
        <p:spPr>
          <a:xfrm>
            <a:off x="-1" y="0"/>
            <a:ext cx="12192001" cy="6858000"/>
          </a:xfrm>
          <a:prstGeom prst="rect">
            <a:avLst/>
          </a:prstGeom>
        </p:spPr>
      </p:pic>
      <p:sp>
        <p:nvSpPr>
          <p:cNvPr id="4" name="Rectángulo 3"/>
          <p:cNvSpPr/>
          <p:nvPr/>
        </p:nvSpPr>
        <p:spPr>
          <a:xfrm>
            <a:off x="4153801" y="863934"/>
            <a:ext cx="3884397" cy="400110"/>
          </a:xfrm>
          <a:prstGeom prst="rect">
            <a:avLst/>
          </a:prstGeom>
        </p:spPr>
        <p:txBody>
          <a:bodyPr wrap="none">
            <a:spAutoFit/>
          </a:bodyPr>
          <a:lstStyle/>
          <a:p>
            <a:r>
              <a:rPr lang="es-MX" sz="2000" dirty="0" smtClean="0">
                <a:latin typeface="Berlin Sans FB" panose="020E0602020502020306" pitchFamily="34" charset="0"/>
              </a:rPr>
              <a:t>EXPLICACIÓN PARA EL ALUMNO</a:t>
            </a:r>
            <a:endParaRPr lang="es-MX" sz="2000" dirty="0">
              <a:latin typeface="Berlin Sans FB" panose="020E0602020502020306" pitchFamily="34" charset="0"/>
            </a:endParaRPr>
          </a:p>
        </p:txBody>
      </p:sp>
      <p:sp>
        <p:nvSpPr>
          <p:cNvPr id="6" name="Rectángulo 5"/>
          <p:cNvSpPr/>
          <p:nvPr/>
        </p:nvSpPr>
        <p:spPr>
          <a:xfrm>
            <a:off x="2887880" y="2381730"/>
            <a:ext cx="6416239" cy="1785104"/>
          </a:xfrm>
          <a:prstGeom prst="rect">
            <a:avLst/>
          </a:prstGeom>
        </p:spPr>
        <p:txBody>
          <a:bodyPr wrap="square">
            <a:spAutoFit/>
          </a:bodyPr>
          <a:lstStyle/>
          <a:p>
            <a:pPr algn="ctr"/>
            <a:r>
              <a:rPr lang="es-MX" sz="2200" dirty="0">
                <a:latin typeface="Berlin Sans FB" panose="020E0602020502020306" pitchFamily="34" charset="0"/>
              </a:rPr>
              <a:t>Los animales vivíparos </a:t>
            </a:r>
            <a:r>
              <a:rPr lang="es-MX" sz="2200" dirty="0" smtClean="0">
                <a:latin typeface="Berlin Sans FB" panose="020E0602020502020306" pitchFamily="34" charset="0"/>
              </a:rPr>
              <a:t>se desarrollan y nacen de la pansa de la madre, </a:t>
            </a:r>
            <a:r>
              <a:rPr lang="es-MX" sz="2200" dirty="0">
                <a:latin typeface="Berlin Sans FB" panose="020E0602020502020306" pitchFamily="34" charset="0"/>
              </a:rPr>
              <a:t>a través de la cual reciben todo el oxígeno y los nutrientes que </a:t>
            </a:r>
            <a:r>
              <a:rPr lang="es-MX" sz="2200" dirty="0" smtClean="0">
                <a:latin typeface="Berlin Sans FB" panose="020E0602020502020306" pitchFamily="34" charset="0"/>
              </a:rPr>
              <a:t>requieren.</a:t>
            </a:r>
          </a:p>
          <a:p>
            <a:pPr algn="ctr"/>
            <a:r>
              <a:rPr lang="es-MX" sz="2200" dirty="0">
                <a:latin typeface="Berlin Sans FB" panose="020E0602020502020306" pitchFamily="34" charset="0"/>
              </a:rPr>
              <a:t>Por ejemplo: conejo, perro, caballo. </a:t>
            </a:r>
          </a:p>
          <a:p>
            <a:pPr algn="ctr"/>
            <a:endParaRPr lang="es-MX" sz="2200" dirty="0" smtClean="0">
              <a:latin typeface="Berlin Sans FB" panose="020E0602020502020306" pitchFamily="34" charset="0"/>
            </a:endParaRPr>
          </a:p>
        </p:txBody>
      </p:sp>
      <p:pic>
        <p:nvPicPr>
          <p:cNvPr id="5" name="Imagen 4"/>
          <p:cNvPicPr/>
          <p:nvPr/>
        </p:nvPicPr>
        <p:blipFill rotWithShape="1">
          <a:blip r:embed="rId3" cstate="print">
            <a:extLst>
              <a:ext uri="{28A0092B-C50C-407E-A947-70E740481C1C}">
                <a14:useLocalDpi xmlns:a14="http://schemas.microsoft.com/office/drawing/2010/main" val="0"/>
              </a:ext>
            </a:extLst>
          </a:blip>
          <a:srcRect l="24100" t="44959" r="14121" b="21211"/>
          <a:stretch/>
        </p:blipFill>
        <p:spPr bwMode="auto">
          <a:xfrm>
            <a:off x="3733057" y="5284520"/>
            <a:ext cx="4449041" cy="139535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41523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6" descr="Фотографии на стене сообщества | ВКонтакте"/>
          <p:cNvPicPr>
            <a:picLocks noChangeAspect="1" noChangeArrowheads="1"/>
          </p:cNvPicPr>
          <p:nvPr/>
        </p:nvPicPr>
        <p:blipFill rotWithShape="1">
          <a:blip r:embed="rId2">
            <a:extLst>
              <a:ext uri="{28A0092B-C50C-407E-A947-70E740481C1C}">
                <a14:useLocalDpi xmlns:a14="http://schemas.microsoft.com/office/drawing/2010/main" val="0"/>
              </a:ext>
            </a:extLst>
          </a:blip>
          <a:srcRect t="16198" b="8520"/>
          <a:stretch/>
        </p:blipFill>
        <p:spPr bwMode="auto">
          <a:xfrm rot="16200000">
            <a:off x="2661290" y="-2672710"/>
            <a:ext cx="6869418" cy="12192001"/>
          </a:xfrm>
          <a:prstGeom prst="rect">
            <a:avLst/>
          </a:prstGeom>
          <a:noFill/>
          <a:extLst>
            <a:ext uri="{909E8E84-426E-40DD-AFC4-6F175D3DCCD1}">
              <a14:hiddenFill xmlns:a14="http://schemas.microsoft.com/office/drawing/2010/main">
                <a:solidFill>
                  <a:srgbClr val="FFFFFF"/>
                </a:solidFill>
              </a14:hiddenFill>
            </a:ext>
          </a:extLst>
        </p:spPr>
      </p:pic>
      <p:sp>
        <p:nvSpPr>
          <p:cNvPr id="2" name="Rectángulo 1"/>
          <p:cNvSpPr/>
          <p:nvPr/>
        </p:nvSpPr>
        <p:spPr>
          <a:xfrm>
            <a:off x="2176091" y="2281338"/>
            <a:ext cx="7839817" cy="1785104"/>
          </a:xfrm>
          <a:prstGeom prst="rect">
            <a:avLst/>
          </a:prstGeom>
        </p:spPr>
        <p:txBody>
          <a:bodyPr wrap="square">
            <a:spAutoFit/>
          </a:bodyPr>
          <a:lstStyle/>
          <a:p>
            <a:pPr algn="ctr"/>
            <a:r>
              <a:rPr lang="es-MX" sz="2200" dirty="0">
                <a:latin typeface="Berlin Sans FB" panose="020E0602020502020306" pitchFamily="34" charset="0"/>
              </a:rPr>
              <a:t>Un animal ovíparo presenta una modalidad de reproducción que incluye el depósito de huevos en el medio externo donde completan su desarrollo embrionario antes de la eclosión. Son ovíparos la totalidad de las aves así como la mayoría de los insectos, peces, anfibios y reptiles</a:t>
            </a:r>
            <a:endParaRPr lang="es-MX" sz="2200" dirty="0" smtClean="0">
              <a:latin typeface="Berlin Sans FB" panose="020E0602020502020306" pitchFamily="34" charset="0"/>
            </a:endParaRPr>
          </a:p>
        </p:txBody>
      </p:sp>
      <p:sp>
        <p:nvSpPr>
          <p:cNvPr id="4" name="Rectángulo 3"/>
          <p:cNvSpPr/>
          <p:nvPr/>
        </p:nvSpPr>
        <p:spPr>
          <a:xfrm>
            <a:off x="7145378" y="751664"/>
            <a:ext cx="3433788" cy="523220"/>
          </a:xfrm>
          <a:prstGeom prst="rect">
            <a:avLst/>
          </a:prstGeom>
          <a:solidFill>
            <a:srgbClr val="F292C2">
              <a:alpha val="80000"/>
            </a:srgbClr>
          </a:solidFill>
        </p:spPr>
        <p:txBody>
          <a:bodyPr wrap="square">
            <a:spAutoFit/>
          </a:bodyPr>
          <a:lstStyle/>
          <a:p>
            <a:pPr algn="ctr"/>
            <a:r>
              <a:rPr lang="es-MX" sz="2800" dirty="0" smtClean="0">
                <a:latin typeface="Berlin Sans FB" panose="020E0602020502020306" pitchFamily="34" charset="0"/>
              </a:rPr>
              <a:t>SEMBRAR</a:t>
            </a:r>
            <a:endParaRPr lang="es-MX" sz="2800" dirty="0">
              <a:latin typeface="Berlin Sans FB" panose="020E0602020502020306" pitchFamily="34" charset="0"/>
            </a:endParaRPr>
          </a:p>
        </p:txBody>
      </p:sp>
      <p:sp>
        <p:nvSpPr>
          <p:cNvPr id="5" name="Rectángulo 4"/>
          <p:cNvSpPr/>
          <p:nvPr/>
        </p:nvSpPr>
        <p:spPr>
          <a:xfrm>
            <a:off x="4013539" y="5516605"/>
            <a:ext cx="2271776" cy="369332"/>
          </a:xfrm>
          <a:prstGeom prst="rect">
            <a:avLst/>
          </a:prstGeom>
        </p:spPr>
        <p:txBody>
          <a:bodyPr wrap="none">
            <a:spAutoFit/>
          </a:bodyPr>
          <a:lstStyle/>
          <a:p>
            <a:r>
              <a:rPr lang="es-MX" u="sng" dirty="0" smtClean="0">
                <a:latin typeface="Berlin Sans FB" panose="020E0602020502020306" pitchFamily="34" charset="0"/>
                <a:hlinkClick r:id="rId3"/>
              </a:rPr>
              <a:t>https://</a:t>
            </a:r>
            <a:r>
              <a:rPr lang="es-MX" u="sng" dirty="0" err="1" smtClean="0">
                <a:latin typeface="Berlin Sans FB" panose="020E0602020502020306" pitchFamily="34" charset="0"/>
                <a:hlinkClick r:id="rId3"/>
              </a:rPr>
              <a:t>bit.ly</a:t>
            </a:r>
            <a:r>
              <a:rPr lang="es-MX" u="sng" dirty="0" smtClean="0">
                <a:latin typeface="Berlin Sans FB" panose="020E0602020502020306" pitchFamily="34" charset="0"/>
                <a:hlinkClick r:id="rId3"/>
              </a:rPr>
              <a:t>/</a:t>
            </a:r>
            <a:r>
              <a:rPr lang="es-MX" u="sng" dirty="0" err="1" smtClean="0">
                <a:latin typeface="Berlin Sans FB" panose="020E0602020502020306" pitchFamily="34" charset="0"/>
                <a:hlinkClick r:id="rId3"/>
              </a:rPr>
              <a:t>3ewJFRq</a:t>
            </a:r>
            <a:r>
              <a:rPr lang="es-MX" u="sng" dirty="0" smtClean="0">
                <a:latin typeface="Berlin Sans FB" panose="020E0602020502020306" pitchFamily="34" charset="0"/>
              </a:rPr>
              <a:t> </a:t>
            </a:r>
            <a:endParaRPr lang="es-MX" u="sng" dirty="0">
              <a:latin typeface="Berlin Sans FB" panose="020E0602020502020306" pitchFamily="34" charset="0"/>
            </a:endParaRPr>
          </a:p>
        </p:txBody>
      </p:sp>
      <p:sp>
        <p:nvSpPr>
          <p:cNvPr id="7" name="Rectángulo 6"/>
          <p:cNvSpPr/>
          <p:nvPr/>
        </p:nvSpPr>
        <p:spPr>
          <a:xfrm>
            <a:off x="2494534" y="351554"/>
            <a:ext cx="3038011" cy="400110"/>
          </a:xfrm>
          <a:prstGeom prst="rect">
            <a:avLst/>
          </a:prstGeom>
        </p:spPr>
        <p:txBody>
          <a:bodyPr wrap="none">
            <a:spAutoFit/>
          </a:bodyPr>
          <a:lstStyle/>
          <a:p>
            <a:r>
              <a:rPr lang="es-MX" sz="2000" dirty="0" smtClean="0">
                <a:latin typeface="Berlin Sans FB" panose="020E0602020502020306" pitchFamily="34" charset="0"/>
              </a:rPr>
              <a:t>EXPLICACIÓN CIENTÍFICA</a:t>
            </a:r>
            <a:endParaRPr lang="es-MX" sz="2000" dirty="0">
              <a:latin typeface="Berlin Sans FB" panose="020E0602020502020306" pitchFamily="34" charset="0"/>
            </a:endParaRPr>
          </a:p>
        </p:txBody>
      </p:sp>
    </p:spTree>
    <p:extLst>
      <p:ext uri="{BB962C8B-B14F-4D97-AF65-F5344CB8AC3E}">
        <p14:creationId xmlns:p14="http://schemas.microsoft.com/office/powerpoint/2010/main" val="12799570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rotWithShape="1">
          <a:blip r:embed="rId2">
            <a:extLst>
              <a:ext uri="{28A0092B-C50C-407E-A947-70E740481C1C}">
                <a14:useLocalDpi xmlns:a14="http://schemas.microsoft.com/office/drawing/2010/main" val="0"/>
              </a:ext>
            </a:extLst>
          </a:blip>
          <a:srcRect t="4590" b="18274"/>
          <a:stretch/>
        </p:blipFill>
        <p:spPr>
          <a:xfrm>
            <a:off x="-1" y="0"/>
            <a:ext cx="12192001" cy="6858000"/>
          </a:xfrm>
          <a:prstGeom prst="rect">
            <a:avLst/>
          </a:prstGeom>
        </p:spPr>
      </p:pic>
      <p:sp>
        <p:nvSpPr>
          <p:cNvPr id="4" name="Rectángulo 3"/>
          <p:cNvSpPr/>
          <p:nvPr/>
        </p:nvSpPr>
        <p:spPr>
          <a:xfrm>
            <a:off x="4153801" y="863934"/>
            <a:ext cx="3884397" cy="400110"/>
          </a:xfrm>
          <a:prstGeom prst="rect">
            <a:avLst/>
          </a:prstGeom>
        </p:spPr>
        <p:txBody>
          <a:bodyPr wrap="none">
            <a:spAutoFit/>
          </a:bodyPr>
          <a:lstStyle/>
          <a:p>
            <a:r>
              <a:rPr lang="es-MX" sz="2000" dirty="0" smtClean="0">
                <a:latin typeface="Berlin Sans FB" panose="020E0602020502020306" pitchFamily="34" charset="0"/>
              </a:rPr>
              <a:t>EXPLICACIÓN PARA EL ALUMNO</a:t>
            </a:r>
            <a:endParaRPr lang="es-MX" sz="2000" dirty="0">
              <a:latin typeface="Berlin Sans FB" panose="020E0602020502020306" pitchFamily="34" charset="0"/>
            </a:endParaRPr>
          </a:p>
        </p:txBody>
      </p:sp>
      <p:pic>
        <p:nvPicPr>
          <p:cNvPr id="5" name="Imagen 4"/>
          <p:cNvPicPr/>
          <p:nvPr/>
        </p:nvPicPr>
        <p:blipFill rotWithShape="1">
          <a:blip r:embed="rId3" cstate="print">
            <a:extLst>
              <a:ext uri="{28A0092B-C50C-407E-A947-70E740481C1C}">
                <a14:useLocalDpi xmlns:a14="http://schemas.microsoft.com/office/drawing/2010/main" val="0"/>
              </a:ext>
            </a:extLst>
          </a:blip>
          <a:srcRect l="24100" t="44959" r="14121" b="21211"/>
          <a:stretch/>
        </p:blipFill>
        <p:spPr bwMode="auto">
          <a:xfrm>
            <a:off x="3733057" y="5284520"/>
            <a:ext cx="4449041" cy="1395350"/>
          </a:xfrm>
          <a:prstGeom prst="rect">
            <a:avLst/>
          </a:prstGeom>
          <a:ln>
            <a:noFill/>
          </a:ln>
          <a:extLst>
            <a:ext uri="{53640926-AAD7-44D8-BBD7-CCE9431645EC}">
              <a14:shadowObscured xmlns:a14="http://schemas.microsoft.com/office/drawing/2010/main"/>
            </a:ext>
          </a:extLst>
        </p:spPr>
      </p:pic>
      <p:sp>
        <p:nvSpPr>
          <p:cNvPr id="3" name="Rectángulo 2"/>
          <p:cNvSpPr/>
          <p:nvPr/>
        </p:nvSpPr>
        <p:spPr>
          <a:xfrm>
            <a:off x="2958933" y="2389247"/>
            <a:ext cx="6274131" cy="2339102"/>
          </a:xfrm>
          <a:prstGeom prst="rect">
            <a:avLst/>
          </a:prstGeom>
        </p:spPr>
        <p:txBody>
          <a:bodyPr wrap="square">
            <a:spAutoFit/>
          </a:bodyPr>
          <a:lstStyle/>
          <a:p>
            <a:pPr algn="ctr"/>
            <a:r>
              <a:rPr lang="es-MX" sz="2200" dirty="0">
                <a:solidFill>
                  <a:srgbClr val="000000"/>
                </a:solidFill>
                <a:latin typeface="Berlin Sans FB" panose="020E0602020502020306" pitchFamily="34" charset="0"/>
              </a:rPr>
              <a:t>Los animales ovíparos son aquellos </a:t>
            </a:r>
            <a:r>
              <a:rPr lang="es-MX" sz="2200" dirty="0" smtClean="0">
                <a:solidFill>
                  <a:srgbClr val="000000"/>
                </a:solidFill>
                <a:latin typeface="Berlin Sans FB" panose="020E0602020502020306" pitchFamily="34" charset="0"/>
              </a:rPr>
              <a:t>que nacen del huevo.</a:t>
            </a:r>
            <a:r>
              <a:rPr lang="es-MX" sz="2200" dirty="0">
                <a:solidFill>
                  <a:srgbClr val="000000"/>
                </a:solidFill>
                <a:latin typeface="Berlin Sans FB" panose="020E0602020502020306" pitchFamily="34" charset="0"/>
              </a:rPr>
              <a:t> </a:t>
            </a:r>
            <a:r>
              <a:rPr lang="es-MX" sz="2200" dirty="0" smtClean="0">
                <a:solidFill>
                  <a:srgbClr val="000000"/>
                </a:solidFill>
                <a:latin typeface="Berlin Sans FB" panose="020E0602020502020306" pitchFamily="34" charset="0"/>
              </a:rPr>
              <a:t>Una </a:t>
            </a:r>
            <a:r>
              <a:rPr lang="es-MX" sz="2200" dirty="0">
                <a:solidFill>
                  <a:srgbClr val="000000"/>
                </a:solidFill>
                <a:latin typeface="Berlin Sans FB" panose="020E0602020502020306" pitchFamily="34" charset="0"/>
              </a:rPr>
              <a:t>vez </a:t>
            </a:r>
            <a:r>
              <a:rPr lang="es-MX" sz="2200" dirty="0" smtClean="0">
                <a:solidFill>
                  <a:srgbClr val="000000"/>
                </a:solidFill>
                <a:latin typeface="Berlin Sans FB" panose="020E0602020502020306" pitchFamily="34" charset="0"/>
              </a:rPr>
              <a:t>que la </a:t>
            </a:r>
            <a:r>
              <a:rPr lang="es-MX" sz="2200" dirty="0">
                <a:solidFill>
                  <a:srgbClr val="000000"/>
                </a:solidFill>
                <a:latin typeface="Berlin Sans FB" panose="020E0602020502020306" pitchFamily="34" charset="0"/>
              </a:rPr>
              <a:t>madre los </a:t>
            </a:r>
            <a:r>
              <a:rPr lang="es-MX" sz="2200" dirty="0" smtClean="0">
                <a:solidFill>
                  <a:srgbClr val="000000"/>
                </a:solidFill>
                <a:latin typeface="Berlin Sans FB" panose="020E0602020502020306" pitchFamily="34" charset="0"/>
              </a:rPr>
              <a:t>expulsa </a:t>
            </a:r>
            <a:r>
              <a:rPr lang="es-MX" sz="2200" dirty="0">
                <a:solidFill>
                  <a:srgbClr val="000000"/>
                </a:solidFill>
                <a:latin typeface="Berlin Sans FB" panose="020E0602020502020306" pitchFamily="34" charset="0"/>
              </a:rPr>
              <a:t>de su </a:t>
            </a:r>
            <a:r>
              <a:rPr lang="es-MX" sz="2200" dirty="0" smtClean="0">
                <a:solidFill>
                  <a:srgbClr val="000000"/>
                </a:solidFill>
                <a:latin typeface="Berlin Sans FB" panose="020E0602020502020306" pitchFamily="34" charset="0"/>
              </a:rPr>
              <a:t>cuerpo las </a:t>
            </a:r>
            <a:r>
              <a:rPr lang="es-MX" sz="2200" dirty="0">
                <a:solidFill>
                  <a:srgbClr val="000000"/>
                </a:solidFill>
                <a:latin typeface="Berlin Sans FB" panose="020E0602020502020306" pitchFamily="34" charset="0"/>
              </a:rPr>
              <a:t>crías </a:t>
            </a:r>
            <a:r>
              <a:rPr lang="es-MX" sz="2200" dirty="0" smtClean="0">
                <a:solidFill>
                  <a:srgbClr val="000000"/>
                </a:solidFill>
                <a:latin typeface="Berlin Sans FB" panose="020E0602020502020306" pitchFamily="34" charset="0"/>
              </a:rPr>
              <a:t>terminan </a:t>
            </a:r>
            <a:r>
              <a:rPr lang="es-MX" sz="2200" dirty="0">
                <a:solidFill>
                  <a:srgbClr val="000000"/>
                </a:solidFill>
                <a:latin typeface="Berlin Sans FB" panose="020E0602020502020306" pitchFamily="34" charset="0"/>
              </a:rPr>
              <a:t>su proceso de formación </a:t>
            </a:r>
            <a:r>
              <a:rPr lang="es-MX" sz="2200" dirty="0" smtClean="0">
                <a:solidFill>
                  <a:srgbClr val="000000"/>
                </a:solidFill>
                <a:latin typeface="Berlin Sans FB" panose="020E0602020502020306" pitchFamily="34" charset="0"/>
              </a:rPr>
              <a:t>y de maduración </a:t>
            </a:r>
            <a:r>
              <a:rPr lang="es-MX" sz="2200" dirty="0">
                <a:solidFill>
                  <a:srgbClr val="000000"/>
                </a:solidFill>
                <a:latin typeface="Berlin Sans FB" panose="020E0602020502020306" pitchFamily="34" charset="0"/>
              </a:rPr>
              <a:t>en </a:t>
            </a:r>
            <a:r>
              <a:rPr lang="es-MX" sz="2200" dirty="0" smtClean="0">
                <a:solidFill>
                  <a:srgbClr val="000000"/>
                </a:solidFill>
                <a:latin typeface="Berlin Sans FB" panose="020E0602020502020306" pitchFamily="34" charset="0"/>
              </a:rPr>
              <a:t>el</a:t>
            </a:r>
            <a:r>
              <a:rPr lang="es-MX" sz="2200" dirty="0">
                <a:solidFill>
                  <a:srgbClr val="000000"/>
                </a:solidFill>
                <a:latin typeface="Berlin Sans FB" panose="020E0602020502020306" pitchFamily="34" charset="0"/>
              </a:rPr>
              <a:t> medio ambiente</a:t>
            </a:r>
            <a:r>
              <a:rPr lang="es-MX" sz="2200" dirty="0" smtClean="0">
                <a:solidFill>
                  <a:srgbClr val="000000"/>
                </a:solidFill>
                <a:latin typeface="Berlin Sans FB" panose="020E0602020502020306" pitchFamily="34" charset="0"/>
              </a:rPr>
              <a:t>, para luego nacer como </a:t>
            </a:r>
            <a:r>
              <a:rPr lang="es-MX" sz="2200" dirty="0">
                <a:solidFill>
                  <a:srgbClr val="000000"/>
                </a:solidFill>
                <a:latin typeface="Berlin Sans FB" panose="020E0602020502020306" pitchFamily="34" charset="0"/>
              </a:rPr>
              <a:t>un individuo formado.</a:t>
            </a:r>
            <a:r>
              <a:rPr lang="es-MX" sz="2400" dirty="0">
                <a:solidFill>
                  <a:srgbClr val="000000"/>
                </a:solidFill>
                <a:latin typeface="Berlin Sans FB" panose="020E0602020502020306" pitchFamily="34" charset="0"/>
              </a:rPr>
              <a:t/>
            </a:r>
            <a:br>
              <a:rPr lang="es-MX" sz="2400" dirty="0">
                <a:solidFill>
                  <a:srgbClr val="000000"/>
                </a:solidFill>
                <a:latin typeface="Berlin Sans FB" panose="020E0602020502020306" pitchFamily="34" charset="0"/>
              </a:rPr>
            </a:br>
            <a:r>
              <a:rPr lang="es-MX" dirty="0">
                <a:solidFill>
                  <a:srgbClr val="000000"/>
                </a:solidFill>
                <a:latin typeface="Open Sans"/>
              </a:rPr>
              <a:t/>
            </a:r>
            <a:br>
              <a:rPr lang="es-MX" dirty="0">
                <a:solidFill>
                  <a:srgbClr val="000000"/>
                </a:solidFill>
                <a:latin typeface="Open Sans"/>
              </a:rPr>
            </a:br>
            <a:endParaRPr lang="es-MX" dirty="0"/>
          </a:p>
        </p:txBody>
      </p:sp>
    </p:spTree>
    <p:extLst>
      <p:ext uri="{BB962C8B-B14F-4D97-AF65-F5344CB8AC3E}">
        <p14:creationId xmlns:p14="http://schemas.microsoft.com/office/powerpoint/2010/main" val="246768826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127</TotalTime>
  <Words>167</Words>
  <Application>Microsoft Office PowerPoint</Application>
  <PresentationFormat>Panorámica</PresentationFormat>
  <Paragraphs>16</Paragraphs>
  <Slides>5</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5</vt:i4>
      </vt:variant>
    </vt:vector>
  </HeadingPairs>
  <TitlesOfParts>
    <vt:vector size="11" baseType="lpstr">
      <vt:lpstr>Arial</vt:lpstr>
      <vt:lpstr>Berlin Sans FB</vt:lpstr>
      <vt:lpstr>Calibri</vt:lpstr>
      <vt:lpstr>Calibri Light</vt:lpstr>
      <vt:lpstr>Open Sans</vt:lpstr>
      <vt:lpstr>Tema de Office</vt:lpstr>
      <vt:lpstr>Presentación de PowerPoint</vt:lpstr>
      <vt:lpstr>Presentación de PowerPoint</vt:lpstr>
      <vt:lpstr>Presentación de PowerPoint</vt:lpstr>
      <vt:lpstr>Presentación de PowerPoint</vt:lpstr>
      <vt:lpstr>Presentación de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Testing Program</dc:creator>
  <cp:lastModifiedBy>Testing Program</cp:lastModifiedBy>
  <cp:revision>10</cp:revision>
  <dcterms:created xsi:type="dcterms:W3CDTF">2021-03-12T05:38:47Z</dcterms:created>
  <dcterms:modified xsi:type="dcterms:W3CDTF">2021-03-18T00:49:12Z</dcterms:modified>
</cp:coreProperties>
</file>