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DE51B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31E7A-AAC7-4C41-972A-57E45EFF0ED6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08833-45DB-4021-ACF4-59AF127A40E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85291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31E7A-AAC7-4C41-972A-57E45EFF0ED6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08833-45DB-4021-ACF4-59AF127A40E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6169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31E7A-AAC7-4C41-972A-57E45EFF0ED6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08833-45DB-4021-ACF4-59AF127A40E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36282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31E7A-AAC7-4C41-972A-57E45EFF0ED6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08833-45DB-4021-ACF4-59AF127A40E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06540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31E7A-AAC7-4C41-972A-57E45EFF0ED6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08833-45DB-4021-ACF4-59AF127A40E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24774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31E7A-AAC7-4C41-972A-57E45EFF0ED6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08833-45DB-4021-ACF4-59AF127A40E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3608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31E7A-AAC7-4C41-972A-57E45EFF0ED6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08833-45DB-4021-ACF4-59AF127A40E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6059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31E7A-AAC7-4C41-972A-57E45EFF0ED6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08833-45DB-4021-ACF4-59AF127A40E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78904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31E7A-AAC7-4C41-972A-57E45EFF0ED6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08833-45DB-4021-ACF4-59AF127A40E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0611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31E7A-AAC7-4C41-972A-57E45EFF0ED6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08833-45DB-4021-ACF4-59AF127A40E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10699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31E7A-AAC7-4C41-972A-57E45EFF0ED6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08833-45DB-4021-ACF4-59AF127A40E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63559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931E7A-AAC7-4C41-972A-57E45EFF0ED6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408833-45DB-4021-ACF4-59AF127A40E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0069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Pin de Sheiideyanira en MEDIO S/N | Efemerides de marzo, Etiquetas  preescolares, Efemerides de febrero">
            <a:extLst>
              <a:ext uri="{FF2B5EF4-FFF2-40B4-BE49-F238E27FC236}">
                <a16:creationId xmlns:a16="http://schemas.microsoft.com/office/drawing/2014/main" id="{D83EA534-FF99-422C-A5B7-7ABA474CCA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ángulo 9">
            <a:extLst>
              <a:ext uri="{FF2B5EF4-FFF2-40B4-BE49-F238E27FC236}">
                <a16:creationId xmlns:a16="http://schemas.microsoft.com/office/drawing/2014/main" id="{2E68B5F1-7348-43FD-8C07-448A3B3EDA35}"/>
              </a:ext>
            </a:extLst>
          </p:cNvPr>
          <p:cNvSpPr/>
          <p:nvPr/>
        </p:nvSpPr>
        <p:spPr>
          <a:xfrm>
            <a:off x="0" y="5411450"/>
            <a:ext cx="9144000" cy="1446550"/>
          </a:xfrm>
          <a:prstGeom prst="rect">
            <a:avLst/>
          </a:prstGeom>
          <a:solidFill>
            <a:srgbClr val="6DE51B"/>
          </a:solidFill>
        </p:spPr>
        <p:txBody>
          <a:bodyPr wrap="square">
            <a:spAutoFit/>
          </a:bodyPr>
          <a:lstStyle/>
          <a:p>
            <a:pPr algn="ctr"/>
            <a:r>
              <a:rPr lang="es-MX" sz="4400" dirty="0">
                <a:solidFill>
                  <a:schemeClr val="tx1">
                    <a:lumMod val="95000"/>
                    <a:lumOff val="5000"/>
                  </a:schemeClr>
                </a:solidFill>
                <a:latin typeface="Berlin Sans FB" panose="020E0602020502020306" pitchFamily="34" charset="0"/>
              </a:rPr>
              <a:t>PLAN DE TRABAJO SEMANA DEL </a:t>
            </a:r>
          </a:p>
          <a:p>
            <a:pPr algn="ctr"/>
            <a:r>
              <a:rPr lang="es-MX" sz="4400" dirty="0">
                <a:solidFill>
                  <a:schemeClr val="tx1">
                    <a:lumMod val="95000"/>
                    <a:lumOff val="5000"/>
                  </a:schemeClr>
                </a:solidFill>
                <a:latin typeface="Berlin Sans FB" panose="020E0602020502020306" pitchFamily="34" charset="0"/>
              </a:rPr>
              <a:t>22 AL 26 DE MARZO  DEL 2021</a:t>
            </a:r>
            <a:endParaRPr lang="es-MX" sz="1100" dirty="0">
              <a:solidFill>
                <a:schemeClr val="tx1">
                  <a:lumMod val="95000"/>
                  <a:lumOff val="5000"/>
                </a:schemeClr>
              </a:solidFill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7353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6">
            <a:extLst>
              <a:ext uri="{FF2B5EF4-FFF2-40B4-BE49-F238E27FC236}">
                <a16:creationId xmlns:a16="http://schemas.microsoft.com/office/drawing/2014/main" id="{422BD45E-0602-44F3-8E2F-CBE73B363A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2511881"/>
              </p:ext>
            </p:extLst>
          </p:nvPr>
        </p:nvGraphicFramePr>
        <p:xfrm>
          <a:off x="0" y="1"/>
          <a:ext cx="9143998" cy="6484285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345298">
                  <a:extLst>
                    <a:ext uri="{9D8B030D-6E8A-4147-A177-3AD203B41FA5}">
                      <a16:colId xmlns:a16="http://schemas.microsoft.com/office/drawing/2014/main" val="178537276"/>
                    </a:ext>
                  </a:extLst>
                </a:gridCol>
                <a:gridCol w="1559740">
                  <a:extLst>
                    <a:ext uri="{9D8B030D-6E8A-4147-A177-3AD203B41FA5}">
                      <a16:colId xmlns:a16="http://schemas.microsoft.com/office/drawing/2014/main" val="3028238145"/>
                    </a:ext>
                  </a:extLst>
                </a:gridCol>
                <a:gridCol w="1559740">
                  <a:extLst>
                    <a:ext uri="{9D8B030D-6E8A-4147-A177-3AD203B41FA5}">
                      <a16:colId xmlns:a16="http://schemas.microsoft.com/office/drawing/2014/main" val="1691573395"/>
                    </a:ext>
                  </a:extLst>
                </a:gridCol>
                <a:gridCol w="1559740">
                  <a:extLst>
                    <a:ext uri="{9D8B030D-6E8A-4147-A177-3AD203B41FA5}">
                      <a16:colId xmlns:a16="http://schemas.microsoft.com/office/drawing/2014/main" val="239473640"/>
                    </a:ext>
                  </a:extLst>
                </a:gridCol>
                <a:gridCol w="1559740">
                  <a:extLst>
                    <a:ext uri="{9D8B030D-6E8A-4147-A177-3AD203B41FA5}">
                      <a16:colId xmlns:a16="http://schemas.microsoft.com/office/drawing/2014/main" val="3210072167"/>
                    </a:ext>
                  </a:extLst>
                </a:gridCol>
                <a:gridCol w="1559740">
                  <a:extLst>
                    <a:ext uri="{9D8B030D-6E8A-4147-A177-3AD203B41FA5}">
                      <a16:colId xmlns:a16="http://schemas.microsoft.com/office/drawing/2014/main" val="772371942"/>
                    </a:ext>
                  </a:extLst>
                </a:gridCol>
              </a:tblGrid>
              <a:tr h="477742"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La idea es elegir una de estos :</a:t>
                      </a:r>
                    </a:p>
                  </a:txBody>
                  <a:tcPr>
                    <a:solidFill>
                      <a:srgbClr val="6DE51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>
                          <a:latin typeface="Berlin Sans FB" panose="020E0602020502020306" pitchFamily="34" charset="0"/>
                        </a:rPr>
                        <a:t>LUNES</a:t>
                      </a:r>
                    </a:p>
                  </a:txBody>
                  <a:tcPr>
                    <a:solidFill>
                      <a:srgbClr val="6DE51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>
                          <a:latin typeface="Berlin Sans FB" panose="020E0602020502020306" pitchFamily="34" charset="0"/>
                        </a:rPr>
                        <a:t>MARTES</a:t>
                      </a:r>
                    </a:p>
                  </a:txBody>
                  <a:tcPr>
                    <a:solidFill>
                      <a:srgbClr val="6DE51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>
                          <a:latin typeface="Berlin Sans FB" panose="020E0602020502020306" pitchFamily="34" charset="0"/>
                        </a:rPr>
                        <a:t>MIERCOLES</a:t>
                      </a:r>
                    </a:p>
                  </a:txBody>
                  <a:tcPr>
                    <a:solidFill>
                      <a:srgbClr val="6DE51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>
                          <a:latin typeface="Berlin Sans FB" panose="020E0602020502020306" pitchFamily="34" charset="0"/>
                        </a:rPr>
                        <a:t>JUEVES</a:t>
                      </a:r>
                    </a:p>
                  </a:txBody>
                  <a:tcPr>
                    <a:solidFill>
                      <a:srgbClr val="6DE51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>
                          <a:latin typeface="Berlin Sans FB" panose="020E0602020502020306" pitchFamily="34" charset="0"/>
                        </a:rPr>
                        <a:t>VIERNES</a:t>
                      </a:r>
                    </a:p>
                  </a:txBody>
                  <a:tcPr>
                    <a:solidFill>
                      <a:srgbClr val="6DE51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0961461"/>
                  </a:ext>
                </a:extLst>
              </a:tr>
              <a:tr h="2435747">
                <a:tc>
                  <a:txBody>
                    <a:bodyPr/>
                    <a:lstStyle/>
                    <a:p>
                      <a:pPr algn="ctr"/>
                      <a:r>
                        <a:rPr lang="es-MX" dirty="0">
                          <a:latin typeface="Berlin Sans FB" panose="020E0602020502020306" pitchFamily="34" charset="0"/>
                        </a:rPr>
                        <a:t>Aprendizaje esperado</a:t>
                      </a:r>
                    </a:p>
                  </a:txBody>
                  <a:tcPr>
                    <a:solidFill>
                      <a:srgbClr val="6DE51B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1100" dirty="0">
                          <a:latin typeface="Berlin Sans FB" panose="020E0602020502020306" pitchFamily="34" charset="0"/>
                        </a:rPr>
                        <a:t>Artes</a:t>
                      </a:r>
                    </a:p>
                    <a:p>
                      <a:pPr marL="0" algn="l" defTabSz="914400" rtl="0" eaLnBrk="1" latinLnBrk="0" hangingPunct="1"/>
                      <a:r>
                        <a:rPr lang="es-ES" sz="1100" dirty="0">
                          <a:latin typeface="Berlin Sans FB" panose="020E0602020502020306" pitchFamily="34" charset="0"/>
                        </a:rPr>
                        <a:t>Aprendizaje esperado: </a:t>
                      </a:r>
                    </a:p>
                    <a:p>
                      <a:pPr marL="0" algn="l" defTabSz="914400" rtl="0" eaLnBrk="1" latinLnBrk="0" hangingPunct="1"/>
                      <a:r>
                        <a:rPr lang="es-ES" sz="1100" dirty="0">
                          <a:latin typeface="Berlin Sans FB" panose="020E0602020502020306" pitchFamily="34" charset="0"/>
                        </a:rPr>
                        <a:t>Usa recursos de las artes visuales en creaciones propias</a:t>
                      </a:r>
                      <a:endParaRPr lang="es-ES" sz="1100" kern="1200" dirty="0">
                        <a:solidFill>
                          <a:schemeClr val="tx1"/>
                        </a:solidFill>
                        <a:latin typeface="Berlin Sans FB" panose="020E0602020502020306" pitchFamily="34" charset="0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kern="1200" dirty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  <a:ea typeface="+mn-ea"/>
                          <a:cs typeface="+mn-cs"/>
                        </a:rPr>
                        <a:t>Lenguaje y comunicación </a:t>
                      </a:r>
                    </a:p>
                    <a:p>
                      <a:pPr marL="0" algn="l" defTabSz="914400" rtl="0" eaLnBrk="1" latinLnBrk="0" hangingPunct="1"/>
                      <a:r>
                        <a:rPr lang="es-ES" sz="1100" kern="1200" dirty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  <a:ea typeface="+mn-ea"/>
                          <a:cs typeface="+mn-cs"/>
                        </a:rPr>
                        <a:t>Aprendizaje esperado:</a:t>
                      </a:r>
                    </a:p>
                    <a:p>
                      <a:pPr marL="0" algn="l" defTabSz="914400" rtl="0" eaLnBrk="1" latinLnBrk="0" hangingPunct="1"/>
                      <a:r>
                        <a:rPr lang="es-ES" sz="1100" kern="1200" dirty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  <a:ea typeface="+mn-ea"/>
                          <a:cs typeface="+mn-cs"/>
                        </a:rPr>
                        <a:t>Conoce palabras y expresiones que se utilizan en su medio familiar y localidad, y reconoce</a:t>
                      </a:r>
                    </a:p>
                    <a:p>
                      <a:pPr marL="0" algn="l" defTabSz="914400" rtl="0" eaLnBrk="1" latinLnBrk="0" hangingPunct="1"/>
                      <a:r>
                        <a:rPr lang="es-ES" sz="1100" kern="1200" dirty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  <a:ea typeface="+mn-ea"/>
                          <a:cs typeface="+mn-cs"/>
                        </a:rPr>
                        <a:t>su significado.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kern="1200" dirty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  <a:ea typeface="+mn-ea"/>
                          <a:cs typeface="+mn-cs"/>
                        </a:rPr>
                        <a:t>Lenguaje y comunicación </a:t>
                      </a:r>
                    </a:p>
                    <a:p>
                      <a:pPr marL="0" algn="l" defTabSz="914400" rtl="0" eaLnBrk="1" latinLnBrk="0" hangingPunct="1"/>
                      <a:r>
                        <a:rPr lang="es-ES" sz="1100" kern="1200" dirty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  <a:ea typeface="+mn-ea"/>
                          <a:cs typeface="+mn-cs"/>
                        </a:rPr>
                        <a:t>Aprendizaje esperado:</a:t>
                      </a:r>
                    </a:p>
                    <a:p>
                      <a:pPr marL="0" algn="l" defTabSz="914400" rtl="0" eaLnBrk="1" latinLnBrk="0" hangingPunct="1"/>
                      <a:r>
                        <a:rPr lang="es-ES" sz="1100" kern="1200" dirty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  <a:ea typeface="+mn-ea"/>
                          <a:cs typeface="+mn-cs"/>
                        </a:rPr>
                        <a:t>Conoce palabras y expresiones que se utilizan en su medio familiar y localidad, y reconoce</a:t>
                      </a:r>
                    </a:p>
                    <a:p>
                      <a:pPr marL="0" algn="l" defTabSz="914400" rtl="0" eaLnBrk="1" latinLnBrk="0" hangingPunct="1"/>
                      <a:r>
                        <a:rPr lang="es-ES" sz="1100" kern="1200" dirty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  <a:ea typeface="+mn-ea"/>
                          <a:cs typeface="+mn-cs"/>
                        </a:rPr>
                        <a:t>su significado.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1100" kern="1200" dirty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  <a:ea typeface="+mn-ea"/>
                          <a:cs typeface="+mn-cs"/>
                        </a:rPr>
                        <a:t>Pensamiento matemático</a:t>
                      </a:r>
                    </a:p>
                    <a:p>
                      <a:pPr marL="0" algn="l" defTabSz="914400" rtl="0" eaLnBrk="1" latinLnBrk="0" hangingPunct="1"/>
                      <a:r>
                        <a:rPr lang="es-ES" sz="1100" kern="1200" dirty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  <a:ea typeface="+mn-ea"/>
                          <a:cs typeface="+mn-cs"/>
                        </a:rPr>
                        <a:t>Aprendizaje esperado:</a:t>
                      </a:r>
                    </a:p>
                    <a:p>
                      <a:pPr marL="0" algn="l" defTabSz="914400" rtl="0" eaLnBrk="1" latinLnBrk="0" hangingPunct="1"/>
                      <a:r>
                        <a:rPr lang="es-ES" sz="1100" kern="1200" dirty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  <a:ea typeface="+mn-ea"/>
                          <a:cs typeface="+mn-cs"/>
                        </a:rPr>
                        <a:t>Compara, iguala y clasifica colecciones con base en la cantidad de elementos.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1100" dirty="0">
                          <a:latin typeface="Berlin Sans FB" panose="020E0602020502020306" pitchFamily="34" charset="0"/>
                        </a:rPr>
                        <a:t>Artes</a:t>
                      </a:r>
                    </a:p>
                    <a:p>
                      <a:pPr marL="0" algn="l" defTabSz="914400" rtl="0" eaLnBrk="1" latinLnBrk="0" hangingPunct="1"/>
                      <a:r>
                        <a:rPr lang="es-ES" sz="1100" dirty="0">
                          <a:latin typeface="Berlin Sans FB" panose="020E0602020502020306" pitchFamily="34" charset="0"/>
                        </a:rPr>
                        <a:t>Aprendizaje esperado: </a:t>
                      </a:r>
                    </a:p>
                    <a:p>
                      <a:pPr marL="0" algn="l" defTabSz="914400" rtl="0" eaLnBrk="1" latinLnBrk="0" hangingPunct="1"/>
                      <a:r>
                        <a:rPr lang="es-ES" sz="1100" dirty="0">
                          <a:latin typeface="Berlin Sans FB" panose="020E0602020502020306" pitchFamily="34" charset="0"/>
                        </a:rPr>
                        <a:t>Usa recursos de las artes visuales en creaciones propias</a:t>
                      </a:r>
                      <a:endParaRPr lang="es-ES" sz="1100" kern="1200" dirty="0">
                        <a:solidFill>
                          <a:schemeClr val="tx1"/>
                        </a:solidFill>
                        <a:latin typeface="Berlin Sans FB" panose="020E0602020502020306" pitchFamily="34" charset="0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1764884"/>
                  </a:ext>
                </a:extLst>
              </a:tr>
              <a:tr h="482378">
                <a:tc>
                  <a:txBody>
                    <a:bodyPr/>
                    <a:lstStyle/>
                    <a:p>
                      <a:pPr algn="ctr"/>
                      <a:endParaRPr lang="es-MX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rgbClr val="6DE51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>
                          <a:latin typeface="Berlin Sans FB" panose="020E0602020502020306" pitchFamily="34" charset="0"/>
                        </a:rPr>
                        <a:t>Llego la primavera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>
                          <a:latin typeface="Berlin Sans FB" panose="020E0602020502020306" pitchFamily="34" charset="0"/>
                        </a:rPr>
                        <a:t>Festival de la primavera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>
                          <a:latin typeface="Berlin Sans FB" panose="020E0602020502020306" pitchFamily="34" charset="0"/>
                        </a:rPr>
                        <a:t>¿Cual es mayor?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>
                          <a:latin typeface="Berlin Sans FB" panose="020E0602020502020306" pitchFamily="34" charset="0"/>
                        </a:rPr>
                        <a:t>Pintemos de primavera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8478708"/>
                  </a:ext>
                </a:extLst>
              </a:tr>
              <a:tr h="2520563">
                <a:tc>
                  <a:txBody>
                    <a:bodyPr/>
                    <a:lstStyle/>
                    <a:p>
                      <a:pPr algn="ctr"/>
                      <a:r>
                        <a:rPr lang="es-MX" dirty="0">
                          <a:latin typeface="Berlin Sans FB" panose="020E0602020502020306" pitchFamily="34" charset="0"/>
                        </a:rPr>
                        <a:t>Actividades en conexión o video</a:t>
                      </a:r>
                    </a:p>
                  </a:txBody>
                  <a:tcPr>
                    <a:solidFill>
                      <a:srgbClr val="6DE51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>
                          <a:latin typeface="Berlin Sans FB" panose="020E0602020502020306" pitchFamily="34" charset="0"/>
                        </a:rPr>
                        <a:t>CONEXION MEDIANTE MEET 9:30- 10:35</a:t>
                      </a:r>
                    </a:p>
                    <a:p>
                      <a:pPr algn="ctr"/>
                      <a:r>
                        <a:rPr lang="es-MX" sz="1200" dirty="0">
                          <a:latin typeface="Berlin Sans FB" panose="020E0602020502020306" pitchFamily="34" charset="0"/>
                        </a:rPr>
                        <a:t>Explicación sobre el inicio de la primavera (que pasa, clima, animalitos, etc.) </a:t>
                      </a:r>
                    </a:p>
                    <a:p>
                      <a:pPr algn="ctr"/>
                      <a:r>
                        <a:rPr lang="es-MX" sz="1200" dirty="0">
                          <a:latin typeface="Berlin Sans FB" panose="020E0602020502020306" pitchFamily="34" charset="0"/>
                        </a:rPr>
                        <a:t>Realizar una corona de un animal de primavera, ir siguiendo los pasos a manera de taller. </a:t>
                      </a:r>
                      <a:endParaRPr lang="es-MX" sz="1200" dirty="0">
                        <a:highlight>
                          <a:srgbClr val="FFFF00"/>
                        </a:highlight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s-MX" sz="1200" dirty="0">
                        <a:highlight>
                          <a:srgbClr val="FFFF00"/>
                        </a:highlight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s-MX" sz="12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>
                          <a:latin typeface="Berlin Sans FB" panose="020E0602020502020306" pitchFamily="34" charset="0"/>
                        </a:rPr>
                        <a:t>ENVÍO DE </a:t>
                      </a:r>
                    </a:p>
                    <a:p>
                      <a:pPr algn="ctr"/>
                      <a:r>
                        <a:rPr lang="es-MX" sz="1200" dirty="0">
                          <a:latin typeface="Berlin Sans FB" panose="020E0602020502020306" pitchFamily="34" charset="0"/>
                        </a:rPr>
                        <a:t>VIDEO</a:t>
                      </a:r>
                    </a:p>
                    <a:p>
                      <a:pPr algn="ctr"/>
                      <a:r>
                        <a:rPr lang="es-MX" sz="1200" dirty="0">
                          <a:latin typeface="Berlin Sans FB" panose="020E0602020502020306" pitchFamily="34" charset="0"/>
                        </a:rPr>
                        <a:t>Juego con el dado de las vocales.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>
                          <a:latin typeface="Berlin Sans FB" panose="020E0602020502020306" pitchFamily="34" charset="0"/>
                        </a:rPr>
                        <a:t>CONEXION MEDIANTE MEET 9:30- 10:35</a:t>
                      </a:r>
                    </a:p>
                    <a:p>
                      <a:pPr algn="ctr"/>
                      <a:r>
                        <a:rPr lang="es-ES" sz="1200" dirty="0">
                          <a:latin typeface="Berlin Sans FB" panose="020E0602020502020306" pitchFamily="34" charset="0"/>
                        </a:rPr>
                        <a:t>Lucir su vestuario a manera de pasarela</a:t>
                      </a:r>
                    </a:p>
                    <a:p>
                      <a:pPr algn="ctr"/>
                      <a:r>
                        <a:rPr lang="es-ES" sz="1200" dirty="0">
                          <a:latin typeface="Berlin Sans FB" panose="020E0602020502020306" pitchFamily="34" charset="0"/>
                        </a:rPr>
                        <a:t>Sus frases o porras de primavera o que preparen rimas</a:t>
                      </a:r>
                    </a:p>
                    <a:p>
                      <a:pPr algn="ctr"/>
                      <a:r>
                        <a:rPr lang="es-ES" sz="1200" dirty="0">
                          <a:latin typeface="Berlin Sans FB" panose="020E0602020502020306" pitchFamily="34" charset="0"/>
                        </a:rPr>
                        <a:t>Baile de primavera (les ponemos una  canción y que sigan los pasos</a:t>
                      </a:r>
                    </a:p>
                    <a:p>
                      <a:pPr algn="ctr"/>
                      <a:r>
                        <a:rPr lang="es-ES" sz="1200" dirty="0">
                          <a:latin typeface="Berlin Sans FB" panose="020E0602020502020306" pitchFamily="34" charset="0"/>
                        </a:rPr>
                        <a:t>Creación de platillo primavera</a:t>
                      </a:r>
                      <a:endParaRPr lang="es-MX" sz="12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>
                          <a:latin typeface="Berlin Sans FB" panose="020E0602020502020306" pitchFamily="34" charset="0"/>
                        </a:rPr>
                        <a:t>ENVÍO DE </a:t>
                      </a:r>
                    </a:p>
                    <a:p>
                      <a:pPr algn="ctr"/>
                      <a:r>
                        <a:rPr lang="es-MX" sz="1200" dirty="0">
                          <a:latin typeface="Berlin Sans FB" panose="020E0602020502020306" pitchFamily="34" charset="0"/>
                        </a:rPr>
                        <a:t>VIDEO</a:t>
                      </a:r>
                    </a:p>
                    <a:p>
                      <a:pPr algn="ctr"/>
                      <a:r>
                        <a:rPr lang="es-MX" sz="1200" dirty="0">
                          <a:latin typeface="Berlin Sans FB" panose="020E0602020502020306" pitchFamily="34" charset="0"/>
                        </a:rPr>
                        <a:t>Juego matemático para comparar cantidad mayor o menor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>
                          <a:latin typeface="Berlin Sans FB" panose="020E0602020502020306" pitchFamily="34" charset="0"/>
                        </a:rPr>
                        <a:t>EVALUACIÓN DE EVIDENCAS, COMUNICACIÓN CON LOS PADRES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41815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167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13CF00A-A320-4D9E-8F20-329738AD95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5220893"/>
              </p:ext>
            </p:extLst>
          </p:nvPr>
        </p:nvGraphicFramePr>
        <p:xfrm>
          <a:off x="-2" y="0"/>
          <a:ext cx="9144002" cy="63668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72217">
                  <a:extLst>
                    <a:ext uri="{9D8B030D-6E8A-4147-A177-3AD203B41FA5}">
                      <a16:colId xmlns:a16="http://schemas.microsoft.com/office/drawing/2014/main" val="2693174218"/>
                    </a:ext>
                  </a:extLst>
                </a:gridCol>
                <a:gridCol w="1594357">
                  <a:extLst>
                    <a:ext uri="{9D8B030D-6E8A-4147-A177-3AD203B41FA5}">
                      <a16:colId xmlns:a16="http://schemas.microsoft.com/office/drawing/2014/main" val="1197416063"/>
                    </a:ext>
                  </a:extLst>
                </a:gridCol>
                <a:gridCol w="1594357">
                  <a:extLst>
                    <a:ext uri="{9D8B030D-6E8A-4147-A177-3AD203B41FA5}">
                      <a16:colId xmlns:a16="http://schemas.microsoft.com/office/drawing/2014/main" val="2338662622"/>
                    </a:ext>
                  </a:extLst>
                </a:gridCol>
                <a:gridCol w="1594357">
                  <a:extLst>
                    <a:ext uri="{9D8B030D-6E8A-4147-A177-3AD203B41FA5}">
                      <a16:colId xmlns:a16="http://schemas.microsoft.com/office/drawing/2014/main" val="2019408199"/>
                    </a:ext>
                  </a:extLst>
                </a:gridCol>
                <a:gridCol w="1594357">
                  <a:extLst>
                    <a:ext uri="{9D8B030D-6E8A-4147-A177-3AD203B41FA5}">
                      <a16:colId xmlns:a16="http://schemas.microsoft.com/office/drawing/2014/main" val="3338205940"/>
                    </a:ext>
                  </a:extLst>
                </a:gridCol>
                <a:gridCol w="1594357">
                  <a:extLst>
                    <a:ext uri="{9D8B030D-6E8A-4147-A177-3AD203B41FA5}">
                      <a16:colId xmlns:a16="http://schemas.microsoft.com/office/drawing/2014/main" val="111099089"/>
                    </a:ext>
                  </a:extLst>
                </a:gridCol>
              </a:tblGrid>
              <a:tr h="482379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Berlin Sans FB" panose="020E0602020502020306" pitchFamily="34" charset="0"/>
                        </a:rPr>
                        <a:t>Actividades para realizar en casa</a:t>
                      </a:r>
                    </a:p>
                  </a:txBody>
                  <a:tcPr>
                    <a:solidFill>
                      <a:srgbClr val="6DE51B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100" dirty="0"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Activad por el natalicio de Benito Juárez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100" dirty="0"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Observa el video sobre el natalicio de Benito Juárez (en el grupo de Facebook)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100" dirty="0"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Realiza una flor de primavera con material reciclado. (ejemplos en la ficha)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sz="110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100" dirty="0"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Explica que materiales usaron y como la realizaron.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sz="110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sz="110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s-ES" sz="1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Berlin Sans FB" panose="020E0602020502020306" pitchFamily="34" charset="0"/>
                        </a:rPr>
                        <a:t>Realiza el dado de las vocales. (material anexo) 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s-ES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Berlin Sans FB" panose="020E0602020502020306" pitchFamily="34" charset="0"/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s-ES" sz="1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Berlin Sans FB" panose="020E0602020502020306" pitchFamily="34" charset="0"/>
                        </a:rPr>
                        <a:t>Lanza el dado y según la letra que le toca menciona una palabra que sea de la primavera o tena relación. (clima, animales, flores, etc.)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s-ES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Berlin Sans FB" panose="020E0602020502020306" pitchFamily="34" charset="0"/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s-ES" sz="1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Berlin Sans FB" panose="020E0602020502020306" pitchFamily="34" charset="0"/>
                        </a:rPr>
                        <a:t>Juega con el memorama de la primavera (enviado en Power Point)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s-ES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Berlin Sans FB" panose="020E0602020502020306" pitchFamily="34" charset="0"/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s-ES" sz="1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Berlin Sans FB" panose="020E0602020502020306" pitchFamily="34" charset="0"/>
                        </a:rPr>
                        <a:t>Realiza la escritura en su pizarrón de algunas palabras que observo en el memorama 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s-ES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s-ES" sz="1200" dirty="0">
                          <a:latin typeface="Berlin Sans FB" panose="020E0602020502020306" pitchFamily="34" charset="0"/>
                        </a:rPr>
                        <a:t>Observa el molde de las figuras a dibujar y cuenta los cuadritos para que quede igual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s-ES" sz="1200" dirty="0">
                        <a:latin typeface="Berlin Sans FB" panose="020E0602020502020306" pitchFamily="34" charset="0"/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s-ES" sz="1200" dirty="0">
                          <a:latin typeface="Berlin Sans FB" panose="020E0602020502020306" pitchFamily="34" charset="0"/>
                        </a:rPr>
                        <a:t>Dibuja la parte que falta de las figuras y las colorea.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s-ES" sz="1200" dirty="0">
                        <a:latin typeface="Berlin Sans FB" panose="020E0602020502020306" pitchFamily="34" charset="0"/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s-ES" sz="1200" dirty="0">
                          <a:latin typeface="Berlin Sans FB" panose="020E0602020502020306" pitchFamily="34" charset="0"/>
                        </a:rPr>
                        <a:t>Responde cuestionamientos ¿fue sencillo? ¿Cómo lograste hacerlo?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s-ES" sz="1200" dirty="0">
                        <a:latin typeface="Berlin Sans FB" panose="020E0602020502020306" pitchFamily="34" charset="0"/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s-ES" sz="1200" dirty="0">
                        <a:latin typeface="Berlin Sans FB" panose="020E0602020502020306" pitchFamily="34" charset="0"/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s-ES" sz="1200" dirty="0">
                        <a:latin typeface="Berlin Sans FB" panose="020E0602020502020306" pitchFamily="34" charset="0"/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s-ES" sz="1200" dirty="0">
                        <a:latin typeface="Berlin Sans FB" panose="020E0602020502020306" pitchFamily="34" charset="0"/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s-ES" sz="1200" dirty="0">
                        <a:latin typeface="Berlin Sans FB" panose="020E0602020502020306" pitchFamily="34" charset="0"/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s-ES" sz="1200" dirty="0">
                        <a:latin typeface="Berlin Sans FB" panose="020E0602020502020306" pitchFamily="34" charset="0"/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s-ES" sz="1200" dirty="0">
                        <a:latin typeface="Berlin Sans FB" panose="020E0602020502020306" pitchFamily="34" charset="0"/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s-ES" sz="1200" dirty="0">
                          <a:latin typeface="Berlin Sans FB" panose="020E0602020502020306" pitchFamily="34" charset="0"/>
                        </a:rPr>
                        <a:t>Menciona los nombres de los animales y plantas y los realiza en su </a:t>
                      </a:r>
                      <a:r>
                        <a:rPr lang="es-ES" sz="1200">
                          <a:latin typeface="Berlin Sans FB" panose="020E0602020502020306" pitchFamily="34" charset="0"/>
                        </a:rPr>
                        <a:t>Pizarrón (acorde </a:t>
                      </a:r>
                      <a:r>
                        <a:rPr lang="es-ES" sz="1200" dirty="0">
                          <a:latin typeface="Berlin Sans FB" panose="020E0602020502020306" pitchFamily="34" charset="0"/>
                        </a:rPr>
                        <a:t>a sus posibilidades)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s-ES" sz="1200" dirty="0">
                        <a:latin typeface="Berlin Sans FB" panose="020E0602020502020306" pitchFamily="34" charset="0"/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s-ES" sz="1200" dirty="0">
                        <a:latin typeface="Berlin Sans FB" panose="020E0602020502020306" pitchFamily="34" charset="0"/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s-ES" sz="1000" dirty="0">
                        <a:highlight>
                          <a:srgbClr val="FFFF00"/>
                        </a:highlight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s-MX" sz="1100" dirty="0">
                          <a:latin typeface="Berlin Sans FB" panose="020E0602020502020306" pitchFamily="34" charset="0"/>
                        </a:rPr>
                        <a:t>Usar el juego matemático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s-MX" sz="1100" dirty="0">
                        <a:latin typeface="Berlin Sans FB" panose="020E0602020502020306" pitchFamily="34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s-MX" sz="1100" dirty="0">
                          <a:latin typeface="Berlin Sans FB" panose="020E0602020502020306" pitchFamily="34" charset="0"/>
                        </a:rPr>
                        <a:t>El padre de familia coloca dos tarjetas y el alumno coloca los frijoles, fichas etc.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s-MX" sz="1100" dirty="0">
                        <a:latin typeface="Berlin Sans FB" panose="020E0602020502020306" pitchFamily="34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s-MX" sz="1100" dirty="0">
                          <a:latin typeface="Berlin Sans FB" panose="020E0602020502020306" pitchFamily="34" charset="0"/>
                        </a:rPr>
                        <a:t>Responde ¿cual de las dos cantidades es mayor?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s-MX" sz="1100" dirty="0">
                        <a:latin typeface="Berlin Sans FB" panose="020E0602020502020306" pitchFamily="34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s-MX" sz="1100" dirty="0">
                          <a:latin typeface="Berlin Sans FB" panose="020E0602020502020306" pitchFamily="34" charset="0"/>
                        </a:rPr>
                        <a:t>Repetir el ejercicio durante varias veces con diversas cantidades.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s-ES" sz="1100" dirty="0">
                          <a:latin typeface="Berlin Sans FB" panose="020E0602020502020306" pitchFamily="34" charset="0"/>
                        </a:rPr>
                        <a:t>Observa el video las artes visuales y la primavera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s-ES" sz="1100" dirty="0">
                        <a:latin typeface="Berlin Sans FB" panose="020E0602020502020306" pitchFamily="34" charset="0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s-ES" sz="1100" dirty="0">
                          <a:latin typeface="Berlin Sans FB" panose="020E0602020502020306" pitchFamily="34" charset="0"/>
                        </a:rPr>
                        <a:t>En media cartulina realiza flores con la parte de abajo de una botella de plástico y con pintura (ejemplo en ficha de trabajo)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s-ES" sz="1100" dirty="0">
                        <a:latin typeface="Berlin Sans FB" panose="020E0602020502020306" pitchFamily="34" charset="0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s-ES" sz="1100" dirty="0">
                          <a:latin typeface="Berlin Sans FB" panose="020E0602020502020306" pitchFamily="34" charset="0"/>
                        </a:rPr>
                        <a:t>En media cartulina realiza girasoles con pintura y la ayuda de un tenedor (ejemplo anexo en la ficha de trabajo) 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s-ES" sz="1100" dirty="0">
                        <a:latin typeface="Berlin Sans FB" panose="020E0602020502020306" pitchFamily="34" charset="0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s-ES" sz="1100" dirty="0">
                          <a:latin typeface="Berlin Sans FB" panose="020E0602020502020306" pitchFamily="34" charset="0"/>
                        </a:rPr>
                        <a:t>Responde ¿fue difícil? ¿con cual de los dos materiales se te dificulto mas? ¿cual te gusto usar mas la botella o el tenedor?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0547813"/>
                  </a:ext>
                </a:extLst>
              </a:tr>
              <a:tr h="1002346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Berlin Sans FB" panose="020E0602020502020306" pitchFamily="34" charset="0"/>
                        </a:rPr>
                        <a:t>Recursos </a:t>
                      </a:r>
                    </a:p>
                  </a:txBody>
                  <a:tcPr>
                    <a:solidFill>
                      <a:srgbClr val="6DE51B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Material diverso 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r>
                        <a:rPr lang="es-MX" sz="10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Berlin Sans FB" panose="020E0602020502020306" pitchFamily="34" charset="0"/>
                        </a:rPr>
                        <a:t>Dado</a:t>
                      </a:r>
                    </a:p>
                    <a:p>
                      <a:r>
                        <a:rPr lang="es-MX" sz="10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Berlin Sans FB" panose="020E0602020502020306" pitchFamily="34" charset="0"/>
                        </a:rPr>
                        <a:t>pizarrón</a:t>
                      </a:r>
                    </a:p>
                    <a:p>
                      <a:endParaRPr lang="es-MX" sz="10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100" dirty="0">
                          <a:latin typeface="Berlin Sans FB" panose="020E0602020502020306" pitchFamily="34" charset="0"/>
                        </a:rPr>
                        <a:t> Juego matemático</a:t>
                      </a:r>
                    </a:p>
                    <a:p>
                      <a:r>
                        <a:rPr lang="es-MX" sz="1100" dirty="0">
                          <a:latin typeface="Berlin Sans FB" panose="020E0602020502020306" pitchFamily="34" charset="0"/>
                        </a:rPr>
                        <a:t>frijoles, sopa, ficha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s-MX" sz="1100" dirty="0">
                          <a:latin typeface="Berlin Sans FB" panose="020E0602020502020306" pitchFamily="34" charset="0"/>
                        </a:rPr>
                        <a:t>Cartulina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s-MX" sz="1100" dirty="0">
                          <a:latin typeface="Berlin Sans FB" panose="020E0602020502020306" pitchFamily="34" charset="0"/>
                        </a:rPr>
                        <a:t>pintura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s-MX" sz="1100" dirty="0">
                          <a:latin typeface="Berlin Sans FB" panose="020E0602020502020306" pitchFamily="34" charset="0"/>
                        </a:rPr>
                        <a:t>botella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s-MX" sz="1100" dirty="0">
                          <a:latin typeface="Berlin Sans FB" panose="020E0602020502020306" pitchFamily="34" charset="0"/>
                        </a:rPr>
                        <a:t>tenedor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s-MX" sz="11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9258928"/>
                  </a:ext>
                </a:extLst>
              </a:tr>
            </a:tbl>
          </a:graphicData>
        </a:graphic>
      </p:graphicFrame>
      <p:pic>
        <p:nvPicPr>
          <p:cNvPr id="3" name="Imagen 2">
            <a:extLst>
              <a:ext uri="{FF2B5EF4-FFF2-40B4-BE49-F238E27FC236}">
                <a16:creationId xmlns:a16="http://schemas.microsoft.com/office/drawing/2014/main" id="{7FB7C8FA-8E48-4B78-AC4A-AF1E07A9B68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grayscl/>
          </a:blip>
          <a:srcRect l="13768" t="28251" r="53334" b="14363"/>
          <a:stretch/>
        </p:blipFill>
        <p:spPr>
          <a:xfrm>
            <a:off x="4571999" y="2571119"/>
            <a:ext cx="1256987" cy="857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01184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281</TotalTime>
  <Words>574</Words>
  <Application>Microsoft Office PowerPoint</Application>
  <PresentationFormat>Carta (216 x 279 mm)</PresentationFormat>
  <Paragraphs>97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Berlin Sans FB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Daniela Gonzalez Escobedo</dc:creator>
  <cp:lastModifiedBy>Daniela Gonzalez Escobedo</cp:lastModifiedBy>
  <cp:revision>20</cp:revision>
  <dcterms:created xsi:type="dcterms:W3CDTF">2021-03-18T19:28:02Z</dcterms:created>
  <dcterms:modified xsi:type="dcterms:W3CDTF">2021-03-19T04:37:47Z</dcterms:modified>
</cp:coreProperties>
</file>