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9" r:id="rId13"/>
    <p:sldId id="265" r:id="rId14"/>
    <p:sldId id="270" r:id="rId15"/>
    <p:sldId id="266" r:id="rId16"/>
    <p:sldId id="271" r:id="rId1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_tradnl"/>
          </a:p>
        </p:txBody>
      </p:sp>
      <p:sp>
        <p:nvSpPr>
          <p:cNvPr id="4" name="Marcador de fecha 3"/>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37881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3807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270956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77425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44206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64738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4907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11155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337698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364608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ABB4497-09D0-4A43-9973-DDED89CF02B9}" type="datetimeFigureOut">
              <a:rPr lang="es-ES_tradnl" smtClean="0"/>
              <a:t>17/03/2021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54819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B4497-09D0-4A43-9973-DDED89CF02B9}" type="datetimeFigureOut">
              <a:rPr lang="es-ES_tradnl" smtClean="0"/>
              <a:t>17/03/2021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5E1E-D547-4DE5-B450-A7269F439EA3}" type="slidenum">
              <a:rPr lang="es-ES_tradnl" smtClean="0"/>
              <a:t>‹Nº›</a:t>
            </a:fld>
            <a:endParaRPr lang="es-ES_tradnl"/>
          </a:p>
        </p:txBody>
      </p:sp>
    </p:spTree>
    <p:extLst>
      <p:ext uri="{BB962C8B-B14F-4D97-AF65-F5344CB8AC3E}">
        <p14:creationId xmlns:p14="http://schemas.microsoft.com/office/powerpoint/2010/main" val="79728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JgpbmpCmv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4/cd/f1/04cdf1cb46881eb57bc406b94bd13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9061" y="-2669059"/>
            <a:ext cx="6853878" cy="12191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618370" y="1332411"/>
            <a:ext cx="8934994" cy="3879669"/>
          </a:xfrm>
          <a:prstGeom prst="roundRect">
            <a:avLst/>
          </a:prstGeom>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8800" u="sng" dirty="0" smtClean="0">
                <a:solidFill>
                  <a:srgbClr val="00B050"/>
                </a:solidFill>
                <a:latin typeface="Century Gothic" panose="020B0502020202020204" pitchFamily="34" charset="0"/>
              </a:rPr>
              <a:t>Plan de trabajo </a:t>
            </a:r>
          </a:p>
          <a:p>
            <a:pPr algn="ctr"/>
            <a:r>
              <a:rPr lang="es-MX" sz="4000" dirty="0">
                <a:solidFill>
                  <a:srgbClr val="00B0F0"/>
                </a:solidFill>
                <a:latin typeface="Century Gothic" panose="020B0502020202020204" pitchFamily="34" charset="0"/>
              </a:rPr>
              <a:t>Semana del </a:t>
            </a:r>
            <a:r>
              <a:rPr lang="es-MX" sz="4000" dirty="0" smtClean="0">
                <a:solidFill>
                  <a:srgbClr val="00B0F0"/>
                </a:solidFill>
                <a:latin typeface="Century Gothic" panose="020B0502020202020204" pitchFamily="34" charset="0"/>
              </a:rPr>
              <a:t>22 al 26 de marzo</a:t>
            </a:r>
            <a:endParaRPr lang="es-ES_tradnl" sz="40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7528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082303950"/>
              </p:ext>
            </p:extLst>
          </p:nvPr>
        </p:nvGraphicFramePr>
        <p:xfrm>
          <a:off x="0" y="0"/>
          <a:ext cx="12191999" cy="228830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1719882468"/>
                    </a:ext>
                  </a:extLst>
                </a:gridCol>
              </a:tblGrid>
              <a:tr h="720734">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Miércoles 24 de marzo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3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Lenguaje y</a:t>
                      </a:r>
                      <a:r>
                        <a:rPr lang="es-MX" sz="1600" baseline="0" dirty="0" smtClean="0">
                          <a:latin typeface="Century Gothic" panose="020B0502020202020204" pitchFamily="34" charset="0"/>
                        </a:rPr>
                        <a:t> comunicación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1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Menciona características de objetos y personas que conoce y observa.</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74607">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¿Cómo es? </a:t>
                      </a:r>
                      <a:r>
                        <a:rPr lang="es-MX" sz="1600" b="1" baseline="0" dirty="0" smtClean="0">
                          <a:latin typeface="Century Gothic" panose="020B0502020202020204" pitchFamily="34" charset="0"/>
                        </a:rPr>
                        <a:t>Énfasis: </a:t>
                      </a:r>
                      <a:r>
                        <a:rPr lang="es-ES_tradnl" sz="1600" dirty="0" smtClean="0">
                          <a:latin typeface="Century Gothic" panose="020B0502020202020204" pitchFamily="34" charset="0"/>
                        </a:rPr>
                        <a:t>Menciona características de objetos y personas.</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3713807" y="6397304"/>
            <a:ext cx="374866" cy="365760"/>
          </a:xfrm>
          <a:prstGeom prst="rect">
            <a:avLst/>
          </a:prstGeom>
        </p:spPr>
      </p:pic>
      <p:pic>
        <p:nvPicPr>
          <p:cNvPr id="6" name="Imagen 5"/>
          <p:cNvPicPr>
            <a:picLocks noChangeAspect="1"/>
          </p:cNvPicPr>
          <p:nvPr/>
        </p:nvPicPr>
        <p:blipFill rotWithShape="1">
          <a:blip r:embed="rId3"/>
          <a:srcRect l="5888" t="16430" r="7022" b="17332"/>
          <a:stretch/>
        </p:blipFill>
        <p:spPr>
          <a:xfrm>
            <a:off x="4088674" y="6028048"/>
            <a:ext cx="971006" cy="738512"/>
          </a:xfrm>
          <a:prstGeom prst="rect">
            <a:avLst/>
          </a:prstGeom>
        </p:spPr>
      </p:pic>
      <p:pic>
        <p:nvPicPr>
          <p:cNvPr id="7" name="Imagen 6"/>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259834883"/>
              </p:ext>
            </p:extLst>
          </p:nvPr>
        </p:nvGraphicFramePr>
        <p:xfrm>
          <a:off x="1" y="2194856"/>
          <a:ext cx="12191999" cy="3710849"/>
        </p:xfrm>
        <a:graphic>
          <a:graphicData uri="http://schemas.openxmlformats.org/drawingml/2006/table">
            <a:tbl>
              <a:tblPr firstRow="1" bandRow="1">
                <a:tableStyleId>{69012ECD-51FC-41F1-AA8D-1B2483CD663E}</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6170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914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Observa el programa APRENDE EN CASA III</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Elige Tu juguete favorito</a:t>
                      </a:r>
                      <a:r>
                        <a:rPr lang="es-MX" sz="1800" baseline="0" dirty="0" smtClean="0">
                          <a:latin typeface="Century Gothic" panose="020B0502020202020204" pitchFamily="34" charset="0"/>
                        </a:rPr>
                        <a:t> y descríbelo  con tus propias palabras, acerca de porque es tu favorito, su color, textura, etc…</a:t>
                      </a:r>
                      <a:endParaRPr lang="es-MX" sz="1800" dirty="0" smtClean="0">
                        <a:latin typeface="Century Gothic" panose="020B0502020202020204" pitchFamily="34" charset="0"/>
                      </a:endParaRPr>
                    </a:p>
                  </a:txBody>
                  <a:tcPr/>
                </a:tc>
                <a:tc>
                  <a:txBody>
                    <a:bodyPr/>
                    <a:lstStyle/>
                    <a:p>
                      <a:endParaRPr lang="es-ES_tradnl" dirty="0"/>
                    </a:p>
                  </a:txBody>
                  <a:tcPr/>
                </a:tc>
                <a:tc>
                  <a:txBody>
                    <a:bodyPr/>
                    <a:lstStyle/>
                    <a:p>
                      <a:r>
                        <a:rPr lang="es-MX" dirty="0" smtClean="0">
                          <a:latin typeface="Century Gothic" panose="020B0502020202020204" pitchFamily="34" charset="0"/>
                        </a:rPr>
                        <a:t>Juguete favorito</a:t>
                      </a:r>
                    </a:p>
                    <a:p>
                      <a:r>
                        <a:rPr lang="es-MX" dirty="0" smtClean="0">
                          <a:latin typeface="Century Gothic" panose="020B0502020202020204" pitchFamily="34" charset="0"/>
                        </a:rPr>
                        <a:t>Video</a:t>
                      </a: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340041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68648511"/>
              </p:ext>
            </p:extLst>
          </p:nvPr>
        </p:nvGraphicFramePr>
        <p:xfrm>
          <a:off x="0" y="1"/>
          <a:ext cx="12191999" cy="2357813"/>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27203">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25 de marzo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6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Pensamiento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297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Identifica algunas relaciones de equivalencia entre monedas de $1, $2, $5 y $10 en situaciones reales o ficticias de compra y venta.</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80662">
                <a:tc>
                  <a:txBody>
                    <a:bodyPr/>
                    <a:lstStyle/>
                    <a:p>
                      <a:r>
                        <a:rPr lang="es-MX" sz="1600" b="1" dirty="0" smtClean="0">
                          <a:latin typeface="Century Gothic" panose="020B0502020202020204" pitchFamily="34" charset="0"/>
                        </a:rPr>
                        <a:t>Titulo del programa o recurso a utilizar: </a:t>
                      </a:r>
                      <a:r>
                        <a:rPr lang="es-ES_tradnl" sz="1600" dirty="0" smtClean="0">
                          <a:latin typeface="Century Gothic" panose="020B0502020202020204" pitchFamily="34" charset="0"/>
                        </a:rPr>
                        <a:t>¿Para qué me alcanza?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Identifica el valor de las monedas de $1. </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sp>
        <p:nvSpPr>
          <p:cNvPr id="4" name="Rectángulo redondeado 3"/>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991778820"/>
              </p:ext>
            </p:extLst>
          </p:nvPr>
        </p:nvGraphicFramePr>
        <p:xfrm>
          <a:off x="0" y="2313991"/>
          <a:ext cx="12191999" cy="4176846"/>
        </p:xfrm>
        <a:graphic>
          <a:graphicData uri="http://schemas.openxmlformats.org/drawingml/2006/table">
            <a:tbl>
              <a:tblPr firstRow="1" bandRow="1">
                <a:tableStyleId>{912C8C85-51F0-491E-9774-3900AFEF0FD7}</a:tableStyleId>
              </a:tblPr>
              <a:tblGrid>
                <a:gridCol w="4516016">
                  <a:extLst>
                    <a:ext uri="{9D8B030D-6E8A-4147-A177-3AD203B41FA5}">
                      <a16:colId xmlns:a16="http://schemas.microsoft.com/office/drawing/2014/main" val="2134505713"/>
                    </a:ext>
                  </a:extLst>
                </a:gridCol>
                <a:gridCol w="4223035">
                  <a:extLst>
                    <a:ext uri="{9D8B030D-6E8A-4147-A177-3AD203B41FA5}">
                      <a16:colId xmlns:a16="http://schemas.microsoft.com/office/drawing/2014/main" val="2351731104"/>
                    </a:ext>
                  </a:extLst>
                </a:gridCol>
                <a:gridCol w="3452948">
                  <a:extLst>
                    <a:ext uri="{9D8B030D-6E8A-4147-A177-3AD203B41FA5}">
                      <a16:colId xmlns:a16="http://schemas.microsoft.com/office/drawing/2014/main" val="3846312822"/>
                    </a:ext>
                  </a:extLst>
                </a:gridCol>
              </a:tblGrid>
              <a:tr h="793566">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983202">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1800" dirty="0" smtClean="0">
                          <a:latin typeface="Century Gothic" panose="020B0502020202020204" pitchFamily="34" charset="0"/>
                        </a:rPr>
                        <a:t>Prepara las monedas recortables que utilizamos anteriormente</a:t>
                      </a:r>
                      <a:r>
                        <a:rPr lang="es-MX" sz="1800" baseline="0" dirty="0" smtClean="0">
                          <a:latin typeface="Century Gothic" panose="020B0502020202020204" pitchFamily="34" charset="0"/>
                        </a:rPr>
                        <a:t>. </a:t>
                      </a:r>
                    </a:p>
                    <a:p>
                      <a:pPr marL="285750" indent="-285750">
                        <a:buFont typeface="Wingdings" panose="05000000000000000000" pitchFamily="2" charset="2"/>
                        <a:buChar char="ü"/>
                      </a:pPr>
                      <a:r>
                        <a:rPr lang="es-MX" sz="1800" baseline="0" dirty="0" smtClean="0">
                          <a:latin typeface="Century Gothic" panose="020B0502020202020204" pitchFamily="34" charset="0"/>
                        </a:rPr>
                        <a:t>(Si ya no las tienes recorta nuevamente el anexo)</a:t>
                      </a:r>
                    </a:p>
                    <a:p>
                      <a:pPr marL="285750" indent="-285750">
                        <a:buFont typeface="Wingdings" panose="05000000000000000000" pitchFamily="2" charset="2"/>
                        <a:buChar char="ü"/>
                      </a:pPr>
                      <a:r>
                        <a:rPr lang="es-MX" sz="1800" baseline="0" dirty="0" smtClean="0">
                          <a:latin typeface="Century Gothic" panose="020B0502020202020204" pitchFamily="34" charset="0"/>
                        </a:rPr>
                        <a:t>Elige algunos artículos para que puedas interactuar en la tienda virtual de la clase en línea. </a:t>
                      </a:r>
                    </a:p>
                    <a:p>
                      <a:pPr marL="285750" indent="-285750">
                        <a:buFont typeface="Wingdings" panose="05000000000000000000" pitchFamily="2" charset="2"/>
                        <a:buChar char="ü"/>
                      </a:pPr>
                      <a:endParaRPr lang="es-MX" sz="1800" baseline="0" dirty="0" smtClean="0">
                        <a:latin typeface="Century Gothic" panose="020B0502020202020204" pitchFamily="34" charset="0"/>
                      </a:endParaRPr>
                    </a:p>
                    <a:p>
                      <a:pPr marL="285750" indent="-285750">
                        <a:buFont typeface="Wingdings" panose="05000000000000000000" pitchFamily="2" charset="2"/>
                        <a:buChar char="ü"/>
                      </a:pPr>
                      <a:r>
                        <a:rPr lang="es-MX" sz="1800" b="1" baseline="0" dirty="0" smtClean="0">
                          <a:latin typeface="Century Gothic" panose="020B0502020202020204" pitchFamily="34" charset="0"/>
                        </a:rPr>
                        <a:t>NOTA: El material se usara en la clase virtual</a:t>
                      </a:r>
                      <a:endParaRPr lang="es-MX" sz="1800" b="1" dirty="0" smtClean="0">
                        <a:latin typeface="Century Gothic" panose="020B0502020202020204" pitchFamily="34" charset="0"/>
                      </a:endParaRPr>
                    </a:p>
                  </a:txBody>
                  <a:tcPr/>
                </a:tc>
                <a:tc>
                  <a:txBody>
                    <a:bodyPr/>
                    <a:lstStyle/>
                    <a:p>
                      <a:pPr algn="ctr"/>
                      <a:endParaRPr lang="es-MX" baseline="0" dirty="0" smtClean="0">
                        <a:latin typeface="Century Gothic" panose="020B0502020202020204" pitchFamily="34" charset="0"/>
                      </a:endParaRPr>
                    </a:p>
                  </a:txBody>
                  <a:tcPr/>
                </a:tc>
                <a:tc>
                  <a:txBody>
                    <a:bodyPr/>
                    <a:lstStyle/>
                    <a:p>
                      <a:r>
                        <a:rPr lang="es-MX" dirty="0" smtClean="0">
                          <a:latin typeface="Century Gothic" panose="020B0502020202020204" pitchFamily="34" charset="0"/>
                        </a:rPr>
                        <a:t>Recortables </a:t>
                      </a:r>
                    </a:p>
                    <a:p>
                      <a:r>
                        <a:rPr lang="es-MX" dirty="0" err="1" smtClean="0">
                          <a:latin typeface="Century Gothic" panose="020B0502020202020204" pitchFamily="34" charset="0"/>
                        </a:rPr>
                        <a:t>articulos</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92439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73/fd/05/73fd05c0e49dcc19c56d5852057e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59192" y="-1035102"/>
            <a:ext cx="6740437" cy="8810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045028" y="2944859"/>
            <a:ext cx="2050868" cy="1149532"/>
          </a:xfrm>
          <a:prstGeom prst="roundRect">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MX" dirty="0" smtClean="0">
                <a:solidFill>
                  <a:schemeClr val="tx1"/>
                </a:solidFill>
                <a:latin typeface="Century Gothic" panose="020B0502020202020204" pitchFamily="34" charset="0"/>
              </a:rPr>
              <a:t>Recorta</a:t>
            </a:r>
            <a:endParaRPr lang="es-ES_tradnl"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6111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64099583"/>
              </p:ext>
            </p:extLst>
          </p:nvPr>
        </p:nvGraphicFramePr>
        <p:xfrm>
          <a:off x="0" y="0"/>
          <a:ext cx="12191999" cy="2247682"/>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25 de marzo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ES" sz="1600" dirty="0" smtClean="0">
                          <a:latin typeface="Century Gothic" panose="020B0502020202020204" pitchFamily="34" charset="0"/>
                        </a:rPr>
                        <a:t>Lenguaje</a:t>
                      </a:r>
                      <a:r>
                        <a:rPr lang="es-ES" sz="1600" baseline="0" dirty="0" smtClean="0">
                          <a:latin typeface="Century Gothic" panose="020B0502020202020204" pitchFamily="34" charset="0"/>
                        </a:rPr>
                        <a:t> y comunicación</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Dice rimas, canciones, trabalenguas, adivinanzas y otros juegos del lenguaje.</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Canciones, trabalenguas y retahílas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Dice canciones, trabalenguas y retahílas.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507741213"/>
              </p:ext>
            </p:extLst>
          </p:nvPr>
        </p:nvGraphicFramePr>
        <p:xfrm>
          <a:off x="0" y="2205532"/>
          <a:ext cx="12191999" cy="4013496"/>
        </p:xfrm>
        <a:graphic>
          <a:graphicData uri="http://schemas.openxmlformats.org/drawingml/2006/table">
            <a:tbl>
              <a:tblPr firstRow="1" bandRow="1">
                <a:tableStyleId>{912C8C85-51F0-491E-9774-3900AFEF0FD7}</a:tableStyleId>
              </a:tblPr>
              <a:tblGrid>
                <a:gridCol w="5042263">
                  <a:extLst>
                    <a:ext uri="{9D8B030D-6E8A-4147-A177-3AD203B41FA5}">
                      <a16:colId xmlns:a16="http://schemas.microsoft.com/office/drawing/2014/main" val="2134505713"/>
                    </a:ext>
                  </a:extLst>
                </a:gridCol>
                <a:gridCol w="410868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29554">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083942">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1600" dirty="0" smtClean="0">
                          <a:latin typeface="Century Gothic" panose="020B0502020202020204" pitchFamily="34" charset="0"/>
                        </a:rPr>
                        <a:t>Observa el siguiente video:</a:t>
                      </a:r>
                    </a:p>
                    <a:p>
                      <a:pPr marL="285750" indent="-285750">
                        <a:buFont typeface="Wingdings" panose="05000000000000000000" pitchFamily="2" charset="2"/>
                        <a:buChar char="ü"/>
                      </a:pPr>
                      <a:r>
                        <a:rPr lang="es-MX" sz="1600" dirty="0" smtClean="0">
                          <a:latin typeface="Century Gothic" panose="020B0502020202020204" pitchFamily="34" charset="0"/>
                          <a:hlinkClick r:id="rId3"/>
                        </a:rPr>
                        <a:t>https://www.youtube.com/watch?v=oJgpbmpCmv0</a:t>
                      </a:r>
                      <a:endParaRPr lang="es-MX" sz="1600" dirty="0" smtClean="0">
                        <a:latin typeface="Century Gothic" panose="020B0502020202020204" pitchFamily="34" charset="0"/>
                      </a:endParaRPr>
                    </a:p>
                    <a:p>
                      <a:pPr marL="285750" indent="-285750">
                        <a:buFont typeface="Wingdings" panose="05000000000000000000" pitchFamily="2" charset="2"/>
                        <a:buChar char="ü"/>
                      </a:pPr>
                      <a:r>
                        <a:rPr lang="es-MX" sz="1600" dirty="0" smtClean="0">
                          <a:latin typeface="Century Gothic" panose="020B0502020202020204" pitchFamily="34" charset="0"/>
                        </a:rPr>
                        <a:t>Ahora pide a tu</a:t>
                      </a:r>
                      <a:r>
                        <a:rPr lang="es-MX" sz="1600" baseline="0" dirty="0" smtClean="0">
                          <a:latin typeface="Century Gothic" panose="020B0502020202020204" pitchFamily="34" charset="0"/>
                        </a:rPr>
                        <a:t> mami o papi que te graben diciendo un trabalenguas. </a:t>
                      </a:r>
                      <a:endParaRPr lang="es-MX" sz="1600" dirty="0" smtClean="0">
                        <a:latin typeface="Century Gothic" panose="020B0502020202020204" pitchFamily="34" charset="0"/>
                      </a:endParaRPr>
                    </a:p>
                    <a:p>
                      <a:pPr marL="0" indent="0">
                        <a:buFont typeface="Wingdings" panose="05000000000000000000" pitchFamily="2" charset="2"/>
                        <a:buNone/>
                      </a:pPr>
                      <a:r>
                        <a:rPr lang="es-MX" sz="1600" dirty="0" smtClean="0">
                          <a:latin typeface="Century Gothic" panose="020B0502020202020204" pitchFamily="34" charset="0"/>
                        </a:rPr>
                        <a:t>      </a:t>
                      </a:r>
                      <a:endParaRPr lang="es-MX" sz="1800" dirty="0" smtClean="0">
                        <a:latin typeface="Century Gothic" panose="020B0502020202020204" pitchFamily="34" charset="0"/>
                      </a:endParaRPr>
                    </a:p>
                  </a:txBody>
                  <a:tcPr/>
                </a:tc>
                <a:tc>
                  <a:txBody>
                    <a:bodyPr/>
                    <a:lstStyle/>
                    <a:p>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Video </a:t>
                      </a:r>
                    </a:p>
                    <a:p>
                      <a:r>
                        <a:rPr lang="es-MX" dirty="0" smtClean="0">
                          <a:latin typeface="Century Gothic" panose="020B0502020202020204" pitchFamily="34" charset="0"/>
                        </a:rPr>
                        <a:t>Trabalenguas</a:t>
                      </a:r>
                      <a:endParaRPr lang="es-ES_tradnl" dirty="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8" name="Rectángulo redondeado 7"/>
          <p:cNvSpPr/>
          <p:nvPr/>
        </p:nvSpPr>
        <p:spPr>
          <a:xfrm>
            <a:off x="5995851" y="3892731"/>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4373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505914610"/>
              </p:ext>
            </p:extLst>
          </p:nvPr>
        </p:nvGraphicFramePr>
        <p:xfrm>
          <a:off x="-862151" y="1612314"/>
          <a:ext cx="13054151" cy="5059190"/>
        </p:xfrm>
        <a:graphic>
          <a:graphicData uri="http://schemas.openxmlformats.org/drawingml/2006/table">
            <a:tbl>
              <a:tblPr firstRow="1" firstCol="1" bandRow="1">
                <a:tableStyleId>{2D5ABB26-0587-4C30-8999-92F81FD0307C}</a:tableStyleId>
              </a:tblPr>
              <a:tblGrid>
                <a:gridCol w="912986">
                  <a:extLst>
                    <a:ext uri="{9D8B030D-6E8A-4147-A177-3AD203B41FA5}">
                      <a16:colId xmlns:a16="http://schemas.microsoft.com/office/drawing/2014/main" val="460683029"/>
                    </a:ext>
                  </a:extLst>
                </a:gridCol>
                <a:gridCol w="6269010">
                  <a:extLst>
                    <a:ext uri="{9D8B030D-6E8A-4147-A177-3AD203B41FA5}">
                      <a16:colId xmlns:a16="http://schemas.microsoft.com/office/drawing/2014/main" val="3827660996"/>
                    </a:ext>
                  </a:extLst>
                </a:gridCol>
                <a:gridCol w="3026792">
                  <a:extLst>
                    <a:ext uri="{9D8B030D-6E8A-4147-A177-3AD203B41FA5}">
                      <a16:colId xmlns:a16="http://schemas.microsoft.com/office/drawing/2014/main" val="3215901909"/>
                    </a:ext>
                  </a:extLst>
                </a:gridCol>
                <a:gridCol w="2845363">
                  <a:extLst>
                    <a:ext uri="{9D8B030D-6E8A-4147-A177-3AD203B41FA5}">
                      <a16:colId xmlns:a16="http://schemas.microsoft.com/office/drawing/2014/main" val="2082789167"/>
                    </a:ext>
                  </a:extLst>
                </a:gridCol>
              </a:tblGrid>
              <a:tr h="443685">
                <a:tc>
                  <a:txBody>
                    <a:bodyPr/>
                    <a:lstStyle/>
                    <a:p>
                      <a:pPr algn="ctr">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es-MX" sz="2400" b="1" dirty="0" smtClean="0">
                          <a:effectLst/>
                          <a:latin typeface="Century Gothic" panose="020B0502020202020204" pitchFamily="34" charset="0"/>
                        </a:rPr>
                        <a:t>INDICADOR</a:t>
                      </a:r>
                      <a:r>
                        <a:rPr lang="es-MX" sz="2400" b="1" baseline="0" dirty="0" smtClean="0">
                          <a:effectLst/>
                          <a:latin typeface="Century Gothic" panose="020B0502020202020204" pitchFamily="34" charset="0"/>
                        </a:rPr>
                        <a:t> </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chemeClr val="accent1">
                        <a:lumMod val="75000"/>
                      </a:schemeClr>
                    </a:solidFill>
                  </a:tcPr>
                </a:tc>
                <a:tc>
                  <a:txBody>
                    <a:bodyPr/>
                    <a:lstStyle/>
                    <a:p>
                      <a:pPr algn="ctr">
                        <a:lnSpc>
                          <a:spcPct val="107000"/>
                        </a:lnSpc>
                        <a:spcAft>
                          <a:spcPts val="0"/>
                        </a:spcAft>
                      </a:pPr>
                      <a:r>
                        <a:rPr lang="es-MX" sz="2400" b="1" dirty="0" smtClean="0">
                          <a:effectLst/>
                          <a:latin typeface="Century Gothic" panose="020B0502020202020204" pitchFamily="34" charset="0"/>
                        </a:rPr>
                        <a:t>SI</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rgbClr val="FFFF00"/>
                    </a:solidFill>
                  </a:tcPr>
                </a:tc>
                <a:tc>
                  <a:txBody>
                    <a:bodyPr/>
                    <a:lstStyle/>
                    <a:p>
                      <a:pPr algn="ctr">
                        <a:lnSpc>
                          <a:spcPct val="107000"/>
                        </a:lnSpc>
                        <a:spcAft>
                          <a:spcPts val="0"/>
                        </a:spcAft>
                      </a:pPr>
                      <a:r>
                        <a:rPr lang="es-MX" sz="2400" b="1" dirty="0" smtClean="0">
                          <a:effectLst/>
                          <a:latin typeface="Century Gothic" panose="020B0502020202020204" pitchFamily="34" charset="0"/>
                        </a:rPr>
                        <a:t>NO</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rgbClr val="FF0000"/>
                    </a:solidFill>
                  </a:tcPr>
                </a:tc>
                <a:extLst>
                  <a:ext uri="{0D108BD9-81ED-4DB2-BD59-A6C34878D82A}">
                    <a16:rowId xmlns:a16="http://schemas.microsoft.com/office/drawing/2014/main" val="1115136566"/>
                  </a:ext>
                </a:extLst>
              </a:tr>
              <a:tr h="106602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ES" sz="2000" dirty="0" smtClean="0">
                          <a:latin typeface="Century Gothic" panose="020B0502020202020204" pitchFamily="34" charset="0"/>
                        </a:rPr>
                        <a:t>Identifica el significado de un trabalenguas</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dirty="0"/>
                    </a:p>
                  </a:txBody>
                  <a:tcPr marL="63982" marR="63982" marT="0" marB="0"/>
                </a:tc>
                <a:extLst>
                  <a:ext uri="{0D108BD9-81ED-4DB2-BD59-A6C34878D82A}">
                    <a16:rowId xmlns:a16="http://schemas.microsoft.com/office/drawing/2014/main" val="2048884784"/>
                  </a:ext>
                </a:extLst>
              </a:tr>
              <a:tr h="110921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ES" sz="2000" dirty="0" smtClean="0">
                          <a:latin typeface="Century Gothic" panose="020B0502020202020204" pitchFamily="34" charset="0"/>
                        </a:rPr>
                        <a:t>Conoce para</a:t>
                      </a:r>
                      <a:r>
                        <a:rPr lang="es-ES" sz="2000" baseline="0" dirty="0" smtClean="0">
                          <a:latin typeface="Century Gothic" panose="020B0502020202020204" pitchFamily="34" charset="0"/>
                        </a:rPr>
                        <a:t> que nos sirve decir trabalenguas</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a:p>
                  </a:txBody>
                  <a:tcPr marL="63982" marR="63982" marT="0" marB="0"/>
                </a:tc>
                <a:tc>
                  <a:txBody>
                    <a:bodyPr/>
                    <a:lstStyle/>
                    <a:p>
                      <a:endParaRPr lang="es-ES_tradnl"/>
                    </a:p>
                  </a:txBody>
                  <a:tcPr marL="63982" marR="63982" marT="0" marB="0"/>
                </a:tc>
                <a:extLst>
                  <a:ext uri="{0D108BD9-81ED-4DB2-BD59-A6C34878D82A}">
                    <a16:rowId xmlns:a16="http://schemas.microsoft.com/office/drawing/2014/main" val="2544107594"/>
                  </a:ext>
                </a:extLst>
              </a:tr>
              <a:tr h="1331056">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MX" sz="2000" dirty="0" smtClean="0">
                          <a:effectLst/>
                          <a:latin typeface="Century Gothic" panose="020B0502020202020204" pitchFamily="34" charset="0"/>
                          <a:ea typeface="Calibri" panose="020F0502020204030204" pitchFamily="34" charset="0"/>
                          <a:cs typeface="Times New Roman" panose="02020603050405020304" pitchFamily="18" charset="0"/>
                        </a:rPr>
                        <a:t>Puede</a:t>
                      </a:r>
                      <a:r>
                        <a:rPr lang="es-MX" sz="2000" baseline="0" dirty="0" smtClean="0">
                          <a:effectLst/>
                          <a:latin typeface="Century Gothic" panose="020B0502020202020204" pitchFamily="34" charset="0"/>
                          <a:ea typeface="Calibri" panose="020F0502020204030204" pitchFamily="34" charset="0"/>
                          <a:cs typeface="Times New Roman" panose="02020603050405020304" pitchFamily="18" charset="0"/>
                        </a:rPr>
                        <a:t> decir un trabalenguas de manera fluida y sin ayuda</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a:p>
                  </a:txBody>
                  <a:tcPr marL="63982" marR="63982" marT="0" marB="0"/>
                </a:tc>
                <a:extLst>
                  <a:ext uri="{0D108BD9-81ED-4DB2-BD59-A6C34878D82A}">
                    <a16:rowId xmlns:a16="http://schemas.microsoft.com/office/drawing/2014/main" val="3014294627"/>
                  </a:ext>
                </a:extLst>
              </a:tr>
              <a:tr h="110921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MX" sz="2000" dirty="0" smtClean="0">
                          <a:effectLst/>
                          <a:latin typeface="Century Gothic" panose="020B0502020202020204" pitchFamily="34" charset="0"/>
                          <a:ea typeface="+mn-ea"/>
                          <a:cs typeface="+mn-cs"/>
                        </a:rPr>
                        <a:t>Identifica</a:t>
                      </a:r>
                      <a:r>
                        <a:rPr lang="es-MX" sz="2000" baseline="0" dirty="0" smtClean="0">
                          <a:effectLst/>
                          <a:latin typeface="Century Gothic" panose="020B0502020202020204" pitchFamily="34" charset="0"/>
                          <a:ea typeface="+mn-ea"/>
                          <a:cs typeface="+mn-cs"/>
                        </a:rPr>
                        <a:t> las rimas dentro del trabalenguas y agrega información adicional</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dirty="0"/>
                    </a:p>
                  </a:txBody>
                  <a:tcPr marL="63982" marR="63982" marT="0" marB="0"/>
                </a:tc>
                <a:extLst>
                  <a:ext uri="{0D108BD9-81ED-4DB2-BD59-A6C34878D82A}">
                    <a16:rowId xmlns:a16="http://schemas.microsoft.com/office/drawing/2014/main" val="984932468"/>
                  </a:ext>
                </a:extLst>
              </a:tr>
            </a:tbl>
          </a:graphicData>
        </a:graphic>
      </p:graphicFrame>
      <p:sp>
        <p:nvSpPr>
          <p:cNvPr id="15" name="Rectángulo 14"/>
          <p:cNvSpPr/>
          <p:nvPr/>
        </p:nvSpPr>
        <p:spPr>
          <a:xfrm>
            <a:off x="0" y="22135"/>
            <a:ext cx="12192000" cy="1590179"/>
          </a:xfrm>
          <a:prstGeom prst="rect">
            <a:avLst/>
          </a:prstGeom>
        </p:spPr>
        <p:txBody>
          <a:bodyPr wrap="square">
            <a:spAutoFit/>
          </a:bodyPr>
          <a:lstStyle/>
          <a:p>
            <a:r>
              <a:rPr lang="es-MX" sz="1400" b="1" dirty="0" smtClean="0">
                <a:latin typeface="Century Gothic" panose="020B0502020202020204" pitchFamily="34" charset="0"/>
              </a:rPr>
              <a:t>Campo </a:t>
            </a:r>
            <a:r>
              <a:rPr lang="es-MX" sz="1400" b="1" dirty="0">
                <a:latin typeface="Century Gothic" panose="020B0502020202020204" pitchFamily="34" charset="0"/>
              </a:rPr>
              <a:t>de formación: </a:t>
            </a:r>
            <a:r>
              <a:rPr lang="es-MX" sz="1400" dirty="0">
                <a:latin typeface="Century Gothic" panose="020B0502020202020204" pitchFamily="34" charset="0"/>
              </a:rPr>
              <a:t>Lenguaje y comunicación </a:t>
            </a:r>
            <a:endParaRPr lang="es-ES_tradnl" sz="1400" dirty="0">
              <a:latin typeface="Century Gothic" panose="020B0502020202020204" pitchFamily="34" charset="0"/>
            </a:endParaRPr>
          </a:p>
          <a:p>
            <a:pPr>
              <a:defRPr/>
            </a:pPr>
            <a:r>
              <a:rPr lang="es-MX" sz="1400" b="1" dirty="0">
                <a:latin typeface="Century Gothic" panose="020B0502020202020204" pitchFamily="34" charset="0"/>
              </a:rPr>
              <a:t>Aprendizaje esperado: </a:t>
            </a:r>
            <a:r>
              <a:rPr lang="es-ES" sz="1400" dirty="0">
                <a:latin typeface="Century Gothic" panose="020B0502020202020204" pitchFamily="34" charset="0"/>
              </a:rPr>
              <a:t>Dice rimas, canciones, trabalenguas, adivinanzas y otros juegos del lenguaje.</a:t>
            </a:r>
            <a:endParaRPr lang="es-MX" sz="1400" b="1" dirty="0">
              <a:latin typeface="Century Gothic" panose="020B0502020202020204" pitchFamily="34" charset="0"/>
            </a:endParaRPr>
          </a:p>
          <a:p>
            <a:r>
              <a:rPr lang="es-MX" sz="1400" b="1" dirty="0">
                <a:latin typeface="Century Gothic" panose="020B0502020202020204" pitchFamily="34" charset="0"/>
              </a:rPr>
              <a:t>Titulo del programa o recurso a utilizar:  </a:t>
            </a:r>
            <a:r>
              <a:rPr lang="es-ES_tradnl" sz="1400" dirty="0">
                <a:latin typeface="Century Gothic" panose="020B0502020202020204" pitchFamily="34" charset="0"/>
              </a:rPr>
              <a:t>Canciones, trabalenguas y retahílas </a:t>
            </a:r>
            <a:r>
              <a:rPr lang="es-MX" sz="1400" b="1" dirty="0">
                <a:latin typeface="Century Gothic" panose="020B0502020202020204" pitchFamily="34" charset="0"/>
              </a:rPr>
              <a:t>Énfasis: </a:t>
            </a:r>
            <a:r>
              <a:rPr lang="es-ES" sz="1400" dirty="0">
                <a:latin typeface="Century Gothic" panose="020B0502020202020204" pitchFamily="34" charset="0"/>
              </a:rPr>
              <a:t>Dice canciones, trabalenguas y retahílas.</a:t>
            </a:r>
            <a:endParaRPr lang="es-ES_tradnl" sz="1400" dirty="0">
              <a:latin typeface="Century Gothic" panose="020B0502020202020204" pitchFamily="34" charset="0"/>
            </a:endParaRP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Propósito</a:t>
            </a:r>
            <a:r>
              <a:rPr lang="es-MX" sz="1400" b="1" dirty="0">
                <a:latin typeface="Century Gothic" panose="020B0502020202020204" pitchFamily="34" charset="0"/>
                <a:ea typeface="Calibri" panose="020F0502020204030204" pitchFamily="34" charset="0"/>
                <a:cs typeface="Times New Roman" panose="02020603050405020304" pitchFamily="18" charset="0"/>
              </a:rPr>
              <a:t>:</a:t>
            </a:r>
            <a:r>
              <a:rPr lang="es-MX" sz="1400" dirty="0">
                <a:latin typeface="Century Gothic" panose="020B0502020202020204" pitchFamily="34" charset="0"/>
                <a:ea typeface="Calibri" panose="020F0502020204030204" pitchFamily="34" charset="0"/>
                <a:cs typeface="Times New Roman" panose="02020603050405020304" pitchFamily="18" charset="0"/>
              </a:rPr>
              <a:t> Conocer el nivel de desempeño de los alumnos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para interpretar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rimas y trabalenguas.</a:t>
            </a: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Instrucciones</a:t>
            </a:r>
            <a:r>
              <a:rPr lang="es-MX" sz="1400" b="1" dirty="0">
                <a:latin typeface="Century Gothic" panose="020B0502020202020204" pitchFamily="34" charset="0"/>
                <a:ea typeface="Calibri" panose="020F0502020204030204" pitchFamily="34" charset="0"/>
                <a:cs typeface="Times New Roman" panose="02020603050405020304" pitchFamily="18" charset="0"/>
              </a:rPr>
              <a:t>:</a:t>
            </a:r>
            <a:r>
              <a:rPr lang="es-MX" sz="1400" dirty="0">
                <a:latin typeface="Century Gothic" panose="020B0502020202020204" pitchFamily="34" charset="0"/>
                <a:ea typeface="Calibri" panose="020F0502020204030204" pitchFamily="34" charset="0"/>
                <a:cs typeface="Times New Roman" panose="02020603050405020304" pitchFamily="18" charset="0"/>
              </a:rPr>
              <a:t>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Marca con una X según corresponda el indicador si lo realiza o no lo realiza. </a:t>
            </a:r>
            <a:endParaRPr lang="es-ES_tradnl" sz="1400" dirty="0" smtClean="0">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NOMBRE </a:t>
            </a:r>
            <a:r>
              <a:rPr lang="es-MX" sz="1400" b="1" dirty="0">
                <a:latin typeface="Century Gothic" panose="020B0502020202020204" pitchFamily="34" charset="0"/>
                <a:ea typeface="Calibri" panose="020F0502020204030204" pitchFamily="34" charset="0"/>
                <a:cs typeface="Times New Roman" panose="02020603050405020304" pitchFamily="18" charset="0"/>
              </a:rPr>
              <a:t>DEL ALUMNO (A): </a:t>
            </a:r>
            <a:endParaRPr lang="es-ES_tradnl" sz="1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6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84644363"/>
              </p:ext>
            </p:extLst>
          </p:nvPr>
        </p:nvGraphicFramePr>
        <p:xfrm>
          <a:off x="0" y="0"/>
          <a:ext cx="12191999" cy="2491522"/>
        </p:xfrm>
        <a:graphic>
          <a:graphicData uri="http://schemas.openxmlformats.org/drawingml/2006/table">
            <a:tbl>
              <a:tblPr firstRow="1" bandRow="1">
                <a:tableStyleId>{F5AB1C69-6EDB-4FF4-983F-18BD219EF322}</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Viernes 26 de marzo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ES" sz="1600" b="0" dirty="0" smtClean="0">
                          <a:latin typeface="Century Gothic" panose="020B0502020202020204" pitchFamily="34" charset="0"/>
                        </a:rPr>
                        <a:t>Exploración</a:t>
                      </a:r>
                      <a:r>
                        <a:rPr lang="es-ES" sz="1600" b="0" baseline="0" dirty="0" smtClean="0">
                          <a:latin typeface="Century Gothic" panose="020B0502020202020204" pitchFamily="34" charset="0"/>
                        </a:rPr>
                        <a:t> y compresión del mundo natural y social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ES" sz="1600" dirty="0" smtClean="0">
                          <a:latin typeface="Century Gothic" panose="020B0502020202020204" pitchFamily="34" charset="0"/>
                        </a:rPr>
                        <a:t>Reconoce y valora costumbres y tradiciones que se manifiestan en los grupos sociales a los que pertenece</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Costumbres familiares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Conoce y explica costumbres familiares.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5888" t="16430" r="7022" b="17332"/>
          <a:stretch/>
        </p:blipFill>
        <p:spPr>
          <a:xfrm>
            <a:off x="3043645" y="6122984"/>
            <a:ext cx="971006" cy="738512"/>
          </a:xfrm>
          <a:prstGeom prst="rect">
            <a:avLst/>
          </a:prstGeom>
        </p:spPr>
      </p:pic>
      <p:pic>
        <p:nvPicPr>
          <p:cNvPr id="6" name="Imagen 5"/>
          <p:cNvPicPr>
            <a:picLocks noChangeAspect="1"/>
          </p:cNvPicPr>
          <p:nvPr/>
        </p:nvPicPr>
        <p:blipFill rotWithShape="1">
          <a:blip r:embed="rId3"/>
          <a:srcRect l="16607" t="17991" r="17233" b="17455"/>
          <a:stretch/>
        </p:blipFill>
        <p:spPr>
          <a:xfrm>
            <a:off x="2564277" y="6492240"/>
            <a:ext cx="374866" cy="365760"/>
          </a:xfrm>
          <a:prstGeom prst="rect">
            <a:avLst/>
          </a:prstGeom>
        </p:spPr>
      </p:pic>
      <p:sp>
        <p:nvSpPr>
          <p:cNvPr id="3" name="Rectángulo redondeado 2"/>
          <p:cNvSpPr/>
          <p:nvPr/>
        </p:nvSpPr>
        <p:spPr>
          <a:xfrm>
            <a:off x="4182291" y="5969726"/>
            <a:ext cx="4310743" cy="8490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smtClean="0">
                <a:latin typeface="Century Gothic" panose="020B0502020202020204" pitchFamily="34" charset="0"/>
              </a:rPr>
              <a:t>Lengua extranjera/Ingles (Ciclo I) </a:t>
            </a:r>
          </a:p>
          <a:p>
            <a:pPr algn="ctr"/>
            <a:r>
              <a:rPr lang="es-MX" sz="1600" dirty="0" smtClean="0">
                <a:latin typeface="Century Gothic" panose="020B0502020202020204" pitchFamily="34" charset="0"/>
              </a:rPr>
              <a:t>Recuerda unirte a ver la clase de ingles y realizar las actividades.</a:t>
            </a:r>
            <a:endParaRPr lang="es-ES_tradnl" sz="1600" dirty="0">
              <a:latin typeface="Century Gothic" panose="020B0502020202020204" pitchFamily="34" charset="0"/>
            </a:endParaRPr>
          </a:p>
        </p:txBody>
      </p:sp>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9" name="Imagen 8"/>
          <p:cNvPicPr>
            <a:picLocks noChangeAspect="1"/>
          </p:cNvPicPr>
          <p:nvPr/>
        </p:nvPicPr>
        <p:blipFill rotWithShape="1">
          <a:blip r:embed="rId3"/>
          <a:srcRect l="16607" t="17991" r="17233" b="17455"/>
          <a:stretch/>
        </p:blipFill>
        <p:spPr>
          <a:xfrm>
            <a:off x="10855234" y="5852160"/>
            <a:ext cx="531025" cy="518126"/>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1910602282"/>
              </p:ext>
            </p:extLst>
          </p:nvPr>
        </p:nvGraphicFramePr>
        <p:xfrm>
          <a:off x="-1" y="2232703"/>
          <a:ext cx="12191999" cy="3128844"/>
        </p:xfrm>
        <a:graphic>
          <a:graphicData uri="http://schemas.openxmlformats.org/drawingml/2006/table">
            <a:tbl>
              <a:tblPr firstRow="1" bandRow="1">
                <a:tableStyleId>{F2DE63D5-997A-4646-A377-4702673A728D}</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42844">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1798177">
                <a:tc>
                  <a:txBody>
                    <a:bodyPr/>
                    <a:lstStyle/>
                    <a:p>
                      <a:pPr marL="457200" indent="-457200">
                        <a:buFont typeface="Wingdings" panose="05000000000000000000" pitchFamily="2" charset="2"/>
                        <a:buChar char="ü"/>
                      </a:pPr>
                      <a:r>
                        <a:rPr lang="es-MX" sz="1800" dirty="0" smtClean="0">
                          <a:latin typeface="Century Gothic" panose="020B0502020202020204" pitchFamily="34" charset="0"/>
                        </a:rPr>
                        <a:t>Observa el programa APRENDE EN CASA III</a:t>
                      </a:r>
                    </a:p>
                    <a:p>
                      <a:pPr marL="457200" indent="-457200">
                        <a:buFont typeface="Wingdings" panose="05000000000000000000" pitchFamily="2" charset="2"/>
                        <a:buChar char="ü"/>
                      </a:pPr>
                      <a:r>
                        <a:rPr lang="es-MX" sz="1800" dirty="0" smtClean="0">
                          <a:latin typeface="Century Gothic" panose="020B0502020202020204" pitchFamily="34" charset="0"/>
                        </a:rPr>
                        <a:t>Pide a tus</a:t>
                      </a:r>
                      <a:r>
                        <a:rPr lang="es-MX" sz="1800" baseline="0" dirty="0" smtClean="0">
                          <a:latin typeface="Century Gothic" panose="020B0502020202020204" pitchFamily="34" charset="0"/>
                        </a:rPr>
                        <a:t> padres o abuelos, que te platiquen las costumbres que siguen realizando en tu familia y porque es tan importante seguir valorando esa tradición. </a:t>
                      </a:r>
                    </a:p>
                    <a:p>
                      <a:pPr marL="457200" indent="-457200">
                        <a:buFont typeface="Wingdings" panose="05000000000000000000" pitchFamily="2" charset="2"/>
                        <a:buChar char="ü"/>
                      </a:pPr>
                      <a:endParaRPr lang="es-MX" sz="1800" dirty="0" smtClean="0">
                        <a:latin typeface="Century Gothic" panose="020B0502020202020204" pitchFamily="34" charset="0"/>
                      </a:endParaRPr>
                    </a:p>
                  </a:txBody>
                  <a:tcPr/>
                </a:tc>
                <a:tc>
                  <a:txBody>
                    <a:bodyPr/>
                    <a:lstStyle/>
                    <a:p>
                      <a:pPr marL="457200" indent="-457200">
                        <a:buFont typeface="Wingdings" panose="05000000000000000000" pitchFamily="2" charset="2"/>
                        <a:buChar char="ü"/>
                      </a:pPr>
                      <a:endParaRPr lang="es-MX" sz="1600" dirty="0" smtClean="0">
                        <a:latin typeface="Century Gothic" panose="020B0502020202020204" pitchFamily="34" charset="0"/>
                      </a:endParaRPr>
                    </a:p>
                    <a:p>
                      <a:endParaRPr lang="es-ES_tradnl" sz="1600" dirty="0">
                        <a:latin typeface="Century Gothic" panose="020B0502020202020204" pitchFamily="34" charset="0"/>
                      </a:endParaRPr>
                    </a:p>
                  </a:txBody>
                  <a:tcPr/>
                </a:tc>
                <a:tc>
                  <a:txBody>
                    <a:bodyPr/>
                    <a:lstStyle/>
                    <a:p>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11" name="Rectángulo redondeado 10"/>
          <p:cNvSpPr/>
          <p:nvPr/>
        </p:nvSpPr>
        <p:spPr>
          <a:xfrm>
            <a:off x="5995851" y="3892731"/>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13611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162803498"/>
              </p:ext>
            </p:extLst>
          </p:nvPr>
        </p:nvGraphicFramePr>
        <p:xfrm>
          <a:off x="-862151" y="1612314"/>
          <a:ext cx="13054151" cy="5059190"/>
        </p:xfrm>
        <a:graphic>
          <a:graphicData uri="http://schemas.openxmlformats.org/drawingml/2006/table">
            <a:tbl>
              <a:tblPr firstRow="1" firstCol="1" bandRow="1">
                <a:tableStyleId>{2D5ABB26-0587-4C30-8999-92F81FD0307C}</a:tableStyleId>
              </a:tblPr>
              <a:tblGrid>
                <a:gridCol w="912986">
                  <a:extLst>
                    <a:ext uri="{9D8B030D-6E8A-4147-A177-3AD203B41FA5}">
                      <a16:colId xmlns:a16="http://schemas.microsoft.com/office/drawing/2014/main" val="460683029"/>
                    </a:ext>
                  </a:extLst>
                </a:gridCol>
                <a:gridCol w="6269010">
                  <a:extLst>
                    <a:ext uri="{9D8B030D-6E8A-4147-A177-3AD203B41FA5}">
                      <a16:colId xmlns:a16="http://schemas.microsoft.com/office/drawing/2014/main" val="3827660996"/>
                    </a:ext>
                  </a:extLst>
                </a:gridCol>
                <a:gridCol w="3026792">
                  <a:extLst>
                    <a:ext uri="{9D8B030D-6E8A-4147-A177-3AD203B41FA5}">
                      <a16:colId xmlns:a16="http://schemas.microsoft.com/office/drawing/2014/main" val="3215901909"/>
                    </a:ext>
                  </a:extLst>
                </a:gridCol>
                <a:gridCol w="2845363">
                  <a:extLst>
                    <a:ext uri="{9D8B030D-6E8A-4147-A177-3AD203B41FA5}">
                      <a16:colId xmlns:a16="http://schemas.microsoft.com/office/drawing/2014/main" val="2082789167"/>
                    </a:ext>
                  </a:extLst>
                </a:gridCol>
              </a:tblGrid>
              <a:tr h="443685">
                <a:tc>
                  <a:txBody>
                    <a:bodyPr/>
                    <a:lstStyle/>
                    <a:p>
                      <a:pPr algn="ctr">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es-MX" sz="2400" b="1" dirty="0" smtClean="0">
                          <a:effectLst/>
                          <a:latin typeface="Century Gothic" panose="020B0502020202020204" pitchFamily="34" charset="0"/>
                        </a:rPr>
                        <a:t>INDICADOR</a:t>
                      </a:r>
                      <a:r>
                        <a:rPr lang="es-MX" sz="2400" b="1" baseline="0" dirty="0" smtClean="0">
                          <a:effectLst/>
                          <a:latin typeface="Century Gothic" panose="020B0502020202020204" pitchFamily="34" charset="0"/>
                        </a:rPr>
                        <a:t> </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chemeClr val="accent1">
                        <a:lumMod val="75000"/>
                      </a:schemeClr>
                    </a:solidFill>
                  </a:tcPr>
                </a:tc>
                <a:tc>
                  <a:txBody>
                    <a:bodyPr/>
                    <a:lstStyle/>
                    <a:p>
                      <a:pPr algn="ctr">
                        <a:lnSpc>
                          <a:spcPct val="107000"/>
                        </a:lnSpc>
                        <a:spcAft>
                          <a:spcPts val="0"/>
                        </a:spcAft>
                      </a:pPr>
                      <a:r>
                        <a:rPr lang="es-MX" sz="2400" b="1" dirty="0" smtClean="0">
                          <a:effectLst/>
                          <a:latin typeface="Century Gothic" panose="020B0502020202020204" pitchFamily="34" charset="0"/>
                        </a:rPr>
                        <a:t>SI</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rgbClr val="FFFF00"/>
                    </a:solidFill>
                  </a:tcPr>
                </a:tc>
                <a:tc>
                  <a:txBody>
                    <a:bodyPr/>
                    <a:lstStyle/>
                    <a:p>
                      <a:pPr algn="ctr">
                        <a:lnSpc>
                          <a:spcPct val="107000"/>
                        </a:lnSpc>
                        <a:spcAft>
                          <a:spcPts val="0"/>
                        </a:spcAft>
                      </a:pPr>
                      <a:r>
                        <a:rPr lang="es-MX" sz="2400" b="1" dirty="0" smtClean="0">
                          <a:effectLst/>
                          <a:latin typeface="Century Gothic" panose="020B0502020202020204" pitchFamily="34" charset="0"/>
                        </a:rPr>
                        <a:t>NO</a:t>
                      </a:r>
                      <a:endParaRPr lang="es-ES_tradnl" sz="2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solidFill>
                      <a:srgbClr val="FF0000"/>
                    </a:solidFill>
                  </a:tcPr>
                </a:tc>
                <a:extLst>
                  <a:ext uri="{0D108BD9-81ED-4DB2-BD59-A6C34878D82A}">
                    <a16:rowId xmlns:a16="http://schemas.microsoft.com/office/drawing/2014/main" val="1115136566"/>
                  </a:ext>
                </a:extLst>
              </a:tr>
              <a:tr h="106602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ES" sz="2000" dirty="0" smtClean="0">
                          <a:latin typeface="Century Gothic" panose="020B0502020202020204" pitchFamily="34" charset="0"/>
                        </a:rPr>
                        <a:t>Conoce y explica costumbres familiares</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dirty="0"/>
                    </a:p>
                  </a:txBody>
                  <a:tcPr marL="63982" marR="63982" marT="0" marB="0"/>
                </a:tc>
                <a:extLst>
                  <a:ext uri="{0D108BD9-81ED-4DB2-BD59-A6C34878D82A}">
                    <a16:rowId xmlns:a16="http://schemas.microsoft.com/office/drawing/2014/main" val="2048884784"/>
                  </a:ext>
                </a:extLst>
              </a:tr>
              <a:tr h="110921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ES" sz="2000" dirty="0" smtClean="0">
                          <a:latin typeface="Century Gothic" panose="020B0502020202020204" pitchFamily="34" charset="0"/>
                        </a:rPr>
                        <a:t>Reconoce y valora costumbres y tradiciones que</a:t>
                      </a:r>
                      <a:r>
                        <a:rPr lang="es-ES" sz="2000" baseline="0" dirty="0" smtClean="0">
                          <a:latin typeface="Century Gothic" panose="020B0502020202020204" pitchFamily="34" charset="0"/>
                        </a:rPr>
                        <a:t> se manifiestan en los grupos sociales a los que pertenece</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a:p>
                  </a:txBody>
                  <a:tcPr marL="63982" marR="63982" marT="0" marB="0"/>
                </a:tc>
                <a:tc>
                  <a:txBody>
                    <a:bodyPr/>
                    <a:lstStyle/>
                    <a:p>
                      <a:endParaRPr lang="es-ES_tradnl"/>
                    </a:p>
                  </a:txBody>
                  <a:tcPr marL="63982" marR="63982" marT="0" marB="0"/>
                </a:tc>
                <a:extLst>
                  <a:ext uri="{0D108BD9-81ED-4DB2-BD59-A6C34878D82A}">
                    <a16:rowId xmlns:a16="http://schemas.microsoft.com/office/drawing/2014/main" val="2544107594"/>
                  </a:ext>
                </a:extLst>
              </a:tr>
              <a:tr h="1331056">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MX" sz="2000" dirty="0" smtClean="0">
                          <a:effectLst/>
                          <a:latin typeface="Century Gothic" panose="020B0502020202020204" pitchFamily="34" charset="0"/>
                          <a:ea typeface="Calibri" panose="020F0502020204030204" pitchFamily="34" charset="0"/>
                          <a:cs typeface="Times New Roman" panose="02020603050405020304" pitchFamily="18" charset="0"/>
                        </a:rPr>
                        <a:t>Expresa las</a:t>
                      </a:r>
                      <a:r>
                        <a:rPr lang="es-MX" sz="2000" baseline="0" dirty="0" smtClean="0">
                          <a:effectLst/>
                          <a:latin typeface="Century Gothic" panose="020B0502020202020204" pitchFamily="34" charset="0"/>
                          <a:ea typeface="Calibri" panose="020F0502020204030204" pitchFamily="34" charset="0"/>
                          <a:cs typeface="Times New Roman" panose="02020603050405020304" pitchFamily="18" charset="0"/>
                        </a:rPr>
                        <a:t> costumbres que conoce con base a su experiencia</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a:p>
                  </a:txBody>
                  <a:tcPr marL="63982" marR="63982" marT="0" marB="0"/>
                </a:tc>
                <a:extLst>
                  <a:ext uri="{0D108BD9-81ED-4DB2-BD59-A6C34878D82A}">
                    <a16:rowId xmlns:a16="http://schemas.microsoft.com/office/drawing/2014/main" val="3014294627"/>
                  </a:ext>
                </a:extLst>
              </a:tr>
              <a:tr h="1109213">
                <a:tc>
                  <a:txBody>
                    <a:bodyPr/>
                    <a:lstStyle/>
                    <a:p>
                      <a:pPr marL="71755" marR="71755" algn="l">
                        <a:lnSpc>
                          <a:spcPct val="107000"/>
                        </a:lnSpc>
                        <a:spcAft>
                          <a:spcPts val="0"/>
                        </a:spcAft>
                      </a:pPr>
                      <a:r>
                        <a:rPr lang="es-MX" sz="1200" dirty="0">
                          <a:effectLst/>
                        </a:rPr>
                        <a:t> </a:t>
                      </a:r>
                      <a:endParaRPr lang="es-ES_tradn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vert="vert270"/>
                </a:tc>
                <a:tc>
                  <a:txBody>
                    <a:bodyPr/>
                    <a:lstStyle/>
                    <a:p>
                      <a:pPr algn="ctr">
                        <a:lnSpc>
                          <a:spcPct val="107000"/>
                        </a:lnSpc>
                        <a:spcAft>
                          <a:spcPts val="0"/>
                        </a:spcAft>
                      </a:pPr>
                      <a:r>
                        <a:rPr lang="es-MX" sz="2000" dirty="0" smtClean="0">
                          <a:effectLst/>
                          <a:latin typeface="Century Gothic" panose="020B0502020202020204" pitchFamily="34" charset="0"/>
                          <a:ea typeface="+mn-ea"/>
                          <a:cs typeface="+mn-cs"/>
                        </a:rPr>
                        <a:t>Menciona su agrado</a:t>
                      </a:r>
                      <a:r>
                        <a:rPr lang="es-MX" sz="2000" baseline="0" dirty="0" smtClean="0">
                          <a:effectLst/>
                          <a:latin typeface="Century Gothic" panose="020B0502020202020204" pitchFamily="34" charset="0"/>
                          <a:ea typeface="+mn-ea"/>
                          <a:cs typeface="+mn-cs"/>
                        </a:rPr>
                        <a:t> o desagrado por valorar estas costumbres familiares.</a:t>
                      </a:r>
                      <a:endParaRPr lang="es-ES_tradnl"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982" marR="63982" marT="0" marB="0"/>
                </a:tc>
                <a:tc>
                  <a:txBody>
                    <a:bodyPr/>
                    <a:lstStyle/>
                    <a:p>
                      <a:endParaRPr lang="es-ES_tradnl" dirty="0"/>
                    </a:p>
                  </a:txBody>
                  <a:tcPr marL="63982" marR="63982" marT="0" marB="0"/>
                </a:tc>
                <a:tc>
                  <a:txBody>
                    <a:bodyPr/>
                    <a:lstStyle/>
                    <a:p>
                      <a:endParaRPr lang="es-ES_tradnl" dirty="0"/>
                    </a:p>
                  </a:txBody>
                  <a:tcPr marL="63982" marR="63982" marT="0" marB="0"/>
                </a:tc>
                <a:extLst>
                  <a:ext uri="{0D108BD9-81ED-4DB2-BD59-A6C34878D82A}">
                    <a16:rowId xmlns:a16="http://schemas.microsoft.com/office/drawing/2014/main" val="984932468"/>
                  </a:ext>
                </a:extLst>
              </a:tr>
            </a:tbl>
          </a:graphicData>
        </a:graphic>
      </p:graphicFrame>
      <p:sp>
        <p:nvSpPr>
          <p:cNvPr id="15" name="Rectángulo 14"/>
          <p:cNvSpPr/>
          <p:nvPr/>
        </p:nvSpPr>
        <p:spPr>
          <a:xfrm>
            <a:off x="0" y="22135"/>
            <a:ext cx="12192000" cy="1590179"/>
          </a:xfrm>
          <a:prstGeom prst="rect">
            <a:avLst/>
          </a:prstGeom>
        </p:spPr>
        <p:txBody>
          <a:bodyPr wrap="square">
            <a:spAutoFit/>
          </a:bodyPr>
          <a:lstStyle/>
          <a:p>
            <a:pPr>
              <a:defRPr/>
            </a:pPr>
            <a:r>
              <a:rPr lang="es-MX" sz="1400" b="1" dirty="0">
                <a:latin typeface="Century Gothic" panose="020B0502020202020204" pitchFamily="34" charset="0"/>
              </a:rPr>
              <a:t>Campo de formación: </a:t>
            </a:r>
            <a:r>
              <a:rPr lang="es-ES" sz="1400" dirty="0">
                <a:latin typeface="Century Gothic" panose="020B0502020202020204" pitchFamily="34" charset="0"/>
              </a:rPr>
              <a:t>Exploración y compresión del mundo natural y social </a:t>
            </a:r>
            <a:endParaRPr lang="es-MX" sz="1400" dirty="0">
              <a:latin typeface="Century Gothic" panose="020B0502020202020204" pitchFamily="34" charset="0"/>
            </a:endParaRPr>
          </a:p>
          <a:p>
            <a:pPr>
              <a:defRPr/>
            </a:pPr>
            <a:r>
              <a:rPr lang="es-MX" sz="1400" b="1" dirty="0">
                <a:latin typeface="Century Gothic" panose="020B0502020202020204" pitchFamily="34" charset="0"/>
              </a:rPr>
              <a:t>Aprendizaje esperado:</a:t>
            </a:r>
            <a:r>
              <a:rPr lang="es-ES" sz="1400" dirty="0">
                <a:latin typeface="Century Gothic" panose="020B0502020202020204" pitchFamily="34" charset="0"/>
              </a:rPr>
              <a:t>Reconoce y valora costumbres y tradiciones que se manifiestan en los grupos sociales a los que pertenece</a:t>
            </a:r>
            <a:endParaRPr lang="es-MX" sz="1400" dirty="0">
              <a:latin typeface="Century Gothic" panose="020B0502020202020204" pitchFamily="34" charset="0"/>
            </a:endParaRPr>
          </a:p>
          <a:p>
            <a:r>
              <a:rPr lang="es-MX" sz="1400" b="1" dirty="0">
                <a:latin typeface="Century Gothic" panose="020B0502020202020204" pitchFamily="34" charset="0"/>
              </a:rPr>
              <a:t>Titulo del programa o recurso a utilizar: </a:t>
            </a:r>
            <a:r>
              <a:rPr lang="es-ES_tradnl" sz="1400" dirty="0">
                <a:latin typeface="Century Gothic" panose="020B0502020202020204" pitchFamily="34" charset="0"/>
              </a:rPr>
              <a:t>Costumbres familiares </a:t>
            </a:r>
            <a:r>
              <a:rPr lang="es-MX" sz="1400" b="1" dirty="0">
                <a:latin typeface="Century Gothic" panose="020B0502020202020204" pitchFamily="34" charset="0"/>
              </a:rPr>
              <a:t>Énfasis: </a:t>
            </a:r>
            <a:r>
              <a:rPr lang="es-ES" sz="1400" dirty="0">
                <a:latin typeface="Century Gothic" panose="020B0502020202020204" pitchFamily="34" charset="0"/>
              </a:rPr>
              <a:t>Conoce y explica costumbres familiares.</a:t>
            </a:r>
            <a:endParaRPr lang="es-ES_tradnl" sz="1400" dirty="0">
              <a:latin typeface="Century Gothic" panose="020B0502020202020204" pitchFamily="34" charset="0"/>
            </a:endParaRP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Propósito</a:t>
            </a:r>
            <a:r>
              <a:rPr lang="es-MX" sz="1400" b="1" dirty="0">
                <a:latin typeface="Century Gothic" panose="020B0502020202020204" pitchFamily="34" charset="0"/>
                <a:ea typeface="Calibri" panose="020F0502020204030204" pitchFamily="34" charset="0"/>
                <a:cs typeface="Times New Roman" panose="02020603050405020304" pitchFamily="18" charset="0"/>
              </a:rPr>
              <a:t>:</a:t>
            </a:r>
            <a:r>
              <a:rPr lang="es-MX" sz="1400" dirty="0">
                <a:latin typeface="Century Gothic" panose="020B0502020202020204" pitchFamily="34" charset="0"/>
                <a:ea typeface="Calibri" panose="020F0502020204030204" pitchFamily="34" charset="0"/>
                <a:cs typeface="Times New Roman" panose="02020603050405020304" pitchFamily="18" charset="0"/>
              </a:rPr>
              <a:t> Conocer el nivel de desempeño de los alumnos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para interpretar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las costumbres familiares </a:t>
            </a: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Instrucciones</a:t>
            </a:r>
            <a:r>
              <a:rPr lang="es-MX" sz="1400" b="1" dirty="0">
                <a:latin typeface="Century Gothic" panose="020B0502020202020204" pitchFamily="34" charset="0"/>
                <a:ea typeface="Calibri" panose="020F0502020204030204" pitchFamily="34" charset="0"/>
                <a:cs typeface="Times New Roman" panose="02020603050405020304" pitchFamily="18" charset="0"/>
              </a:rPr>
              <a:t>:</a:t>
            </a:r>
            <a:r>
              <a:rPr lang="es-MX" sz="1400" dirty="0">
                <a:latin typeface="Century Gothic" panose="020B0502020202020204" pitchFamily="34" charset="0"/>
                <a:ea typeface="Calibri" panose="020F0502020204030204" pitchFamily="34" charset="0"/>
                <a:cs typeface="Times New Roman" panose="02020603050405020304" pitchFamily="18" charset="0"/>
              </a:rPr>
              <a:t> </a:t>
            </a:r>
            <a:r>
              <a:rPr lang="es-MX" sz="1400" dirty="0" smtClean="0">
                <a:latin typeface="Century Gothic" panose="020B0502020202020204" pitchFamily="34" charset="0"/>
                <a:ea typeface="Calibri" panose="020F0502020204030204" pitchFamily="34" charset="0"/>
                <a:cs typeface="Times New Roman" panose="02020603050405020304" pitchFamily="18" charset="0"/>
              </a:rPr>
              <a:t>Marca con una X según corresponda el indicador si lo realiza o no lo realiza. </a:t>
            </a:r>
            <a:endParaRPr lang="es-ES_tradnl" sz="1400" dirty="0" smtClean="0">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s-MX" sz="1400" b="1" dirty="0" smtClean="0">
                <a:latin typeface="Century Gothic" panose="020B0502020202020204" pitchFamily="34" charset="0"/>
                <a:ea typeface="Calibri" panose="020F0502020204030204" pitchFamily="34" charset="0"/>
                <a:cs typeface="Times New Roman" panose="02020603050405020304" pitchFamily="18" charset="0"/>
              </a:rPr>
              <a:t>NOMBRE </a:t>
            </a:r>
            <a:r>
              <a:rPr lang="es-MX" sz="1400" b="1" dirty="0">
                <a:latin typeface="Century Gothic" panose="020B0502020202020204" pitchFamily="34" charset="0"/>
                <a:ea typeface="Calibri" panose="020F0502020204030204" pitchFamily="34" charset="0"/>
                <a:cs typeface="Times New Roman" panose="02020603050405020304" pitchFamily="18" charset="0"/>
              </a:rPr>
              <a:t>DEL ALUMNO (A): </a:t>
            </a:r>
            <a:endParaRPr lang="es-ES_tradnl" sz="1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6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4/cd/f1/04cdf1cb46881eb57bc406b94bd13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9061" y="-2669059"/>
            <a:ext cx="6853878" cy="12191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971809" y="1550013"/>
            <a:ext cx="8248379" cy="3919899"/>
          </a:xfrm>
          <a:prstGeom prst="roundRect">
            <a:avLst/>
          </a:prstGeom>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ESCUELA NORMAL DE EDUCACIÓN PREESCOLAR DEL ESTADO</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Institución de práctica: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“Jardín de niños Diego Rivera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educadora titular: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Carla  Priscila Amarillas de la Cruz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en el que realiza las prácticas: 2ª y 3ª “B”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total, de niños: 35 </a:t>
            </a: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alumna practicante:</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Yadira Alejandra Palomo Rodríguez</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4° sección: “B” número de lista: 13</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periodo de práctica:</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01 de marzo al 02 de julio del 2021.</a:t>
            </a:r>
            <a:endParaRPr lang="es-ES_trad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48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2"/>
          <a:ext cx="12192000" cy="6858002"/>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3321780721"/>
                    </a:ext>
                  </a:extLst>
                </a:gridCol>
                <a:gridCol w="6096000">
                  <a:extLst>
                    <a:ext uri="{9D8B030D-6E8A-4147-A177-3AD203B41FA5}">
                      <a16:colId xmlns:a16="http://schemas.microsoft.com/office/drawing/2014/main" val="240736977"/>
                    </a:ext>
                  </a:extLst>
                </a:gridCol>
              </a:tblGrid>
              <a:tr h="919114">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p>
                      <a:endParaRPr lang="es-ES_tradnl" sz="1400" dirty="0">
                        <a:latin typeface="Century Gothic" panose="020B0502020202020204" pitchFamily="34" charset="0"/>
                      </a:endParaRPr>
                    </a:p>
                  </a:txBody>
                  <a:tcPr/>
                </a:tc>
                <a:extLst>
                  <a:ext uri="{0D108BD9-81ED-4DB2-BD59-A6C34878D82A}">
                    <a16:rowId xmlns:a16="http://schemas.microsoft.com/office/drawing/2014/main" val="671180360"/>
                  </a:ext>
                </a:extLst>
              </a:tr>
              <a:tr h="742361">
                <a:tc>
                  <a:txBody>
                    <a:bodyPr/>
                    <a:lstStyle/>
                    <a:p>
                      <a:pPr algn="ctr"/>
                      <a:r>
                        <a:rPr lang="es-MX" sz="1800" dirty="0" smtClean="0">
                          <a:solidFill>
                            <a:srgbClr val="FF0066"/>
                          </a:solidFill>
                          <a:latin typeface="Century Gothic" panose="020B0502020202020204" pitchFamily="34" charset="0"/>
                        </a:rPr>
                        <a:t>Lorea Morgana Cerda</a:t>
                      </a:r>
                      <a:r>
                        <a:rPr lang="es-MX" sz="1800" baseline="0" dirty="0" smtClean="0">
                          <a:solidFill>
                            <a:srgbClr val="FF0066"/>
                          </a:solidFill>
                          <a:latin typeface="Century Gothic" panose="020B0502020202020204" pitchFamily="34" charset="0"/>
                        </a:rPr>
                        <a:t> Barraza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Carlos Milán Álvarez Saucedo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837205098"/>
                  </a:ext>
                </a:extLst>
              </a:tr>
              <a:tr h="742361">
                <a:tc>
                  <a:txBody>
                    <a:bodyPr/>
                    <a:lstStyle/>
                    <a:p>
                      <a:pPr algn="ctr"/>
                      <a:r>
                        <a:rPr lang="es-MX" sz="1800" dirty="0" smtClean="0">
                          <a:solidFill>
                            <a:srgbClr val="002060"/>
                          </a:solidFill>
                          <a:latin typeface="Century Gothic" panose="020B0502020202020204" pitchFamily="34" charset="0"/>
                        </a:rPr>
                        <a:t>Oliver</a:t>
                      </a:r>
                      <a:r>
                        <a:rPr lang="es-MX" sz="1800" baseline="0" dirty="0" smtClean="0">
                          <a:solidFill>
                            <a:srgbClr val="002060"/>
                          </a:solidFill>
                          <a:latin typeface="Century Gothic" panose="020B0502020202020204" pitchFamily="34" charset="0"/>
                        </a:rPr>
                        <a:t> Darío  Esquivel Rodríguez</a:t>
                      </a:r>
                      <a:endParaRPr lang="es-ES_tradnl" sz="1800" dirty="0" smtClean="0">
                        <a:solidFill>
                          <a:srgbClr val="00206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Maydelin</a:t>
                      </a:r>
                      <a:r>
                        <a:rPr lang="es-MX" sz="1800" baseline="0" dirty="0" smtClean="0">
                          <a:solidFill>
                            <a:srgbClr val="FF0066"/>
                          </a:solidFill>
                          <a:latin typeface="Century Gothic" panose="020B0502020202020204" pitchFamily="34" charset="0"/>
                        </a:rPr>
                        <a:t> Gabriela Sánchez de la Cruz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185267859"/>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Samantha</a:t>
                      </a:r>
                      <a:r>
                        <a:rPr lang="es-MX" sz="1800" baseline="0" dirty="0" smtClean="0">
                          <a:solidFill>
                            <a:srgbClr val="FF0066"/>
                          </a:solidFill>
                          <a:latin typeface="Century Gothic" panose="020B0502020202020204" pitchFamily="34" charset="0"/>
                        </a:rPr>
                        <a:t> Ramírez Mendoza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Juan Gael Sánchez</a:t>
                      </a:r>
                      <a:r>
                        <a:rPr lang="es-MX" sz="1800" baseline="0" dirty="0" smtClean="0">
                          <a:solidFill>
                            <a:srgbClr val="002060"/>
                          </a:solidFill>
                          <a:latin typeface="Century Gothic" panose="020B0502020202020204" pitchFamily="34" charset="0"/>
                        </a:rPr>
                        <a:t> Hernández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768762296"/>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Arianna</a:t>
                      </a:r>
                      <a:r>
                        <a:rPr lang="es-MX" sz="1800" baseline="0" dirty="0" smtClean="0">
                          <a:solidFill>
                            <a:srgbClr val="FF0066"/>
                          </a:solidFill>
                          <a:latin typeface="Century Gothic" panose="020B0502020202020204" pitchFamily="34" charset="0"/>
                        </a:rPr>
                        <a:t> Daniela González Jiménez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solidFill>
                            <a:srgbClr val="FF0066"/>
                          </a:solidFill>
                          <a:latin typeface="Century Gothic" panose="020B0502020202020204" pitchFamily="34" charset="0"/>
                        </a:rPr>
                        <a:t>Dalary Alexandra Aguillón</a:t>
                      </a:r>
                      <a:r>
                        <a:rPr lang="es-MX" sz="1800" b="0" baseline="0" dirty="0" smtClean="0">
                          <a:solidFill>
                            <a:srgbClr val="FF0066"/>
                          </a:solidFill>
                          <a:latin typeface="Century Gothic" panose="020B0502020202020204" pitchFamily="34" charset="0"/>
                        </a:rPr>
                        <a:t> Palomo </a:t>
                      </a:r>
                      <a:endParaRPr lang="es-ES_tradnl" sz="1800" b="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21428024"/>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Eunice Jetziba Constante Gámez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Luciano Alejandro</a:t>
                      </a:r>
                      <a:r>
                        <a:rPr lang="es-MX" sz="1800" baseline="0" dirty="0" smtClean="0">
                          <a:solidFill>
                            <a:srgbClr val="002060"/>
                          </a:solidFill>
                          <a:latin typeface="Century Gothic" panose="020B0502020202020204" pitchFamily="34" charset="0"/>
                        </a:rPr>
                        <a:t> Garza de León </a:t>
                      </a:r>
                      <a:endParaRPr lang="es-ES_tradnl" sz="1800" dirty="0" smtClean="0">
                        <a:solidFill>
                          <a:srgbClr val="002060"/>
                        </a:solidFill>
                        <a:latin typeface="Century Gothic" panose="020B0502020202020204" pitchFamily="34" charset="0"/>
                      </a:endParaRPr>
                    </a:p>
                    <a:p>
                      <a:endParaRPr lang="es-ES_tradnl" sz="1800" dirty="0">
                        <a:latin typeface="Century Gothic" panose="020B0502020202020204" pitchFamily="34" charset="0"/>
                      </a:endParaRPr>
                    </a:p>
                  </a:txBody>
                  <a:tcPr/>
                </a:tc>
                <a:extLst>
                  <a:ext uri="{0D108BD9-81ED-4DB2-BD59-A6C34878D82A}">
                    <a16:rowId xmlns:a16="http://schemas.microsoft.com/office/drawing/2014/main" val="337783338"/>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María Isabella Hernández Sánchez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Irina Alejandra Calvillo Nuncio</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6779515"/>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Abner</a:t>
                      </a:r>
                      <a:r>
                        <a:rPr lang="es-MX" sz="1800" baseline="0" dirty="0" smtClean="0">
                          <a:solidFill>
                            <a:srgbClr val="002060"/>
                          </a:solidFill>
                          <a:latin typeface="Century Gothic" panose="020B0502020202020204" pitchFamily="34" charset="0"/>
                        </a:rPr>
                        <a:t> Lissandro Leija del Llano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Fernanda</a:t>
                      </a:r>
                      <a:r>
                        <a:rPr lang="es-MX" sz="1800" baseline="0" dirty="0" smtClean="0">
                          <a:solidFill>
                            <a:srgbClr val="FF0066"/>
                          </a:solidFill>
                          <a:latin typeface="Century Gothic" panose="020B0502020202020204" pitchFamily="34" charset="0"/>
                        </a:rPr>
                        <a:t> Mendoza Acosta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142578015"/>
                  </a:ext>
                </a:extLst>
              </a:tr>
              <a:tr h="742361">
                <a:tc>
                  <a:txBody>
                    <a:bodyPr/>
                    <a:lstStyle/>
                    <a:p>
                      <a:pPr algn="ctr"/>
                      <a:r>
                        <a:rPr lang="es-MX" sz="1800" dirty="0" smtClean="0">
                          <a:solidFill>
                            <a:srgbClr val="002060"/>
                          </a:solidFill>
                          <a:latin typeface="Century Gothic" panose="020B0502020202020204" pitchFamily="34" charset="0"/>
                        </a:rPr>
                        <a:t>Icker Mauricio</a:t>
                      </a:r>
                      <a:r>
                        <a:rPr lang="es-MX" sz="1800" baseline="0" dirty="0" smtClean="0">
                          <a:solidFill>
                            <a:srgbClr val="002060"/>
                          </a:solidFill>
                          <a:latin typeface="Century Gothic" panose="020B0502020202020204" pitchFamily="34" charset="0"/>
                        </a:rPr>
                        <a:t> Barrera González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Lya</a:t>
                      </a:r>
                      <a:r>
                        <a:rPr lang="es-MX" sz="1800" baseline="0" dirty="0" smtClean="0">
                          <a:solidFill>
                            <a:srgbClr val="FF0066"/>
                          </a:solidFill>
                          <a:latin typeface="Century Gothic" panose="020B0502020202020204" pitchFamily="34" charset="0"/>
                        </a:rPr>
                        <a:t> Itzayana Esquivel Castañeda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351772859"/>
                  </a:ext>
                </a:extLst>
              </a:tr>
            </a:tbl>
          </a:graphicData>
        </a:graphic>
      </p:graphicFrame>
      <p:pic>
        <p:nvPicPr>
          <p:cNvPr id="1028"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5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0"/>
          <a:ext cx="12192000" cy="6858000"/>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2794248778"/>
                    </a:ext>
                  </a:extLst>
                </a:gridCol>
                <a:gridCol w="6096000">
                  <a:extLst>
                    <a:ext uri="{9D8B030D-6E8A-4147-A177-3AD203B41FA5}">
                      <a16:colId xmlns:a16="http://schemas.microsoft.com/office/drawing/2014/main" val="4113570575"/>
                    </a:ext>
                  </a:extLst>
                </a:gridCol>
              </a:tblGrid>
              <a:tr h="833535">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txBody>
                  <a:tcPr/>
                </a:tc>
                <a:extLst>
                  <a:ext uri="{0D108BD9-81ED-4DB2-BD59-A6C34878D82A}">
                    <a16:rowId xmlns:a16="http://schemas.microsoft.com/office/drawing/2014/main" val="21671378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Mateo Herrera</a:t>
                      </a:r>
                      <a:r>
                        <a:rPr lang="es-MX" sz="1800" baseline="0" dirty="0" smtClean="0">
                          <a:solidFill>
                            <a:srgbClr val="002060"/>
                          </a:solidFill>
                          <a:latin typeface="Century Gothic" panose="020B0502020202020204" pitchFamily="34" charset="0"/>
                        </a:rPr>
                        <a:t> Cortes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Santiago Arriaga Sánchez</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887707808"/>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Briana Mariel Nuñez Armendáriz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América</a:t>
                      </a:r>
                      <a:r>
                        <a:rPr lang="es-MX" sz="1800" baseline="0" dirty="0" smtClean="0">
                          <a:solidFill>
                            <a:srgbClr val="FF0066"/>
                          </a:solidFill>
                          <a:latin typeface="Century Gothic" panose="020B0502020202020204" pitchFamily="34" charset="0"/>
                        </a:rPr>
                        <a:t> Monserrat Blanco Mendoza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5717989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Ángel</a:t>
                      </a:r>
                      <a:r>
                        <a:rPr lang="es-MX" sz="1800" baseline="0" dirty="0" smtClean="0">
                          <a:solidFill>
                            <a:srgbClr val="002060"/>
                          </a:solidFill>
                          <a:latin typeface="Century Gothic" panose="020B0502020202020204" pitchFamily="34" charset="0"/>
                        </a:rPr>
                        <a:t> Oiram Reyes Barboza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Abraham</a:t>
                      </a:r>
                      <a:r>
                        <a:rPr lang="es-MX" sz="1800" baseline="0" dirty="0" smtClean="0">
                          <a:solidFill>
                            <a:srgbClr val="002060"/>
                          </a:solidFill>
                          <a:latin typeface="Century Gothic" panose="020B0502020202020204" pitchFamily="34" charset="0"/>
                        </a:rPr>
                        <a:t> Eduardo Castillo Gómez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297612477"/>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Elian Godoy de León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Orlando Esquivel Cedillo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4219944826"/>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Miguel Santiago Padilla Ramos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Keily</a:t>
                      </a:r>
                      <a:r>
                        <a:rPr lang="es-MX" sz="1800" baseline="0" dirty="0" smtClean="0">
                          <a:solidFill>
                            <a:srgbClr val="FF0066"/>
                          </a:solidFill>
                          <a:latin typeface="Century Gothic" panose="020B0502020202020204" pitchFamily="34" charset="0"/>
                        </a:rPr>
                        <a:t> </a:t>
                      </a:r>
                      <a:r>
                        <a:rPr lang="es-MX" sz="1800" baseline="0" dirty="0" err="1" smtClean="0">
                          <a:solidFill>
                            <a:srgbClr val="FF0066"/>
                          </a:solidFill>
                          <a:latin typeface="Century Gothic" panose="020B0502020202020204" pitchFamily="34" charset="0"/>
                        </a:rPr>
                        <a:t>Hermalloni</a:t>
                      </a:r>
                      <a:r>
                        <a:rPr lang="es-MX" sz="1800" baseline="0" dirty="0" smtClean="0">
                          <a:solidFill>
                            <a:srgbClr val="FF0066"/>
                          </a:solidFill>
                          <a:latin typeface="Century Gothic" panose="020B0502020202020204" pitchFamily="34" charset="0"/>
                        </a:rPr>
                        <a:t> Galván Betancourt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840631853"/>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Asly</a:t>
                      </a:r>
                      <a:r>
                        <a:rPr lang="es-MX" sz="1800" dirty="0" smtClean="0">
                          <a:solidFill>
                            <a:srgbClr val="FF0066"/>
                          </a:solidFill>
                          <a:latin typeface="Century Gothic" panose="020B0502020202020204" pitchFamily="34" charset="0"/>
                        </a:rPr>
                        <a:t> Dayana Guevara Vielma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Leonardo García</a:t>
                      </a:r>
                      <a:r>
                        <a:rPr lang="es-MX" sz="1800" baseline="0" dirty="0" smtClean="0">
                          <a:solidFill>
                            <a:srgbClr val="002060"/>
                          </a:solidFill>
                          <a:latin typeface="Century Gothic" panose="020B0502020202020204" pitchFamily="34" charset="0"/>
                        </a:rPr>
                        <a:t> Dimas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868454885"/>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Tania Renata Rodríguez Vega</a:t>
                      </a:r>
                      <a:endParaRPr lang="es-ES_tradnl" sz="1800" dirty="0" smtClean="0">
                        <a:solidFill>
                          <a:srgbClr val="FF0066"/>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Dylan Yibran</a:t>
                      </a:r>
                      <a:r>
                        <a:rPr lang="es-MX" sz="1800" baseline="0" dirty="0" smtClean="0">
                          <a:solidFill>
                            <a:srgbClr val="002060"/>
                          </a:solidFill>
                          <a:latin typeface="Century Gothic" panose="020B0502020202020204" pitchFamily="34" charset="0"/>
                        </a:rPr>
                        <a:t> Vielma Rodríguez </a:t>
                      </a:r>
                      <a:endParaRPr lang="es-ES_tradnl" sz="1800" dirty="0" smtClean="0">
                        <a:solidFill>
                          <a:srgbClr val="002060"/>
                        </a:solidFill>
                        <a:latin typeface="Century Gothic" panose="020B0502020202020204" pitchFamily="34" charset="0"/>
                      </a:endParaRPr>
                    </a:p>
                  </a:txBody>
                  <a:tcPr/>
                </a:tc>
                <a:extLst>
                  <a:ext uri="{0D108BD9-81ED-4DB2-BD59-A6C34878D82A}">
                    <a16:rowId xmlns:a16="http://schemas.microsoft.com/office/drawing/2014/main" val="3249579119"/>
                  </a:ext>
                </a:extLst>
              </a:tr>
            </a:tbl>
          </a:graphicData>
        </a:graphic>
      </p:graphicFrame>
      <p:pic>
        <p:nvPicPr>
          <p:cNvPr id="3"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4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83635497"/>
              </p:ext>
            </p:extLst>
          </p:nvPr>
        </p:nvGraphicFramePr>
        <p:xfrm>
          <a:off x="0" y="0"/>
          <a:ext cx="12191999" cy="2491522"/>
        </p:xfrm>
        <a:graphic>
          <a:graphicData uri="http://schemas.openxmlformats.org/drawingml/2006/table">
            <a:tbl>
              <a:tblPr firstRow="1" bandRow="1">
                <a:tableStyleId>{21E4AEA4-8DFA-4A89-87EB-49C32662AFE0}</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b="1" dirty="0" smtClean="0">
                          <a:latin typeface="Century Gothic" panose="020B0502020202020204" pitchFamily="34" charset="0"/>
                        </a:rPr>
                        <a:t>Jardín de niños “Diego Rivera” T.M </a:t>
                      </a:r>
                    </a:p>
                    <a:p>
                      <a:pPr algn="ctr"/>
                      <a:r>
                        <a:rPr lang="es-MX" sz="1400" b="1" dirty="0" smtClean="0">
                          <a:latin typeface="Century Gothic" panose="020B0502020202020204" pitchFamily="34" charset="0"/>
                        </a:rPr>
                        <a:t>Plan de trabajo:</a:t>
                      </a:r>
                      <a:r>
                        <a:rPr lang="es-MX" sz="1400" b="1" baseline="0" dirty="0" smtClean="0">
                          <a:latin typeface="Century Gothic" panose="020B0502020202020204" pitchFamily="34" charset="0"/>
                        </a:rPr>
                        <a:t>  </a:t>
                      </a:r>
                      <a:r>
                        <a:rPr lang="es-MX" sz="1400" b="1" dirty="0" smtClean="0">
                          <a:latin typeface="Century Gothic" panose="020B0502020202020204" pitchFamily="34" charset="0"/>
                        </a:rPr>
                        <a:t>Educación a distancia</a:t>
                      </a:r>
                    </a:p>
                    <a:p>
                      <a:pPr algn="ctr"/>
                      <a:r>
                        <a:rPr lang="es-MX" sz="1400" b="1" dirty="0" smtClean="0">
                          <a:latin typeface="Century Gothic" panose="020B0502020202020204" pitchFamily="34" charset="0"/>
                        </a:rPr>
                        <a:t>Lunes 22</a:t>
                      </a:r>
                      <a:r>
                        <a:rPr lang="es-MX" sz="1400" b="1" baseline="0" dirty="0" smtClean="0">
                          <a:latin typeface="Century Gothic" panose="020B0502020202020204" pitchFamily="34" charset="0"/>
                        </a:rPr>
                        <a:t> de marzo </a:t>
                      </a:r>
                      <a:r>
                        <a:rPr lang="es-MX" sz="1400" b="1" dirty="0" smtClean="0">
                          <a:latin typeface="Century Gothic" panose="020B0502020202020204" pitchFamily="34" charset="0"/>
                        </a:rPr>
                        <a:t>del año 2021</a:t>
                      </a: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Área: </a:t>
                      </a:r>
                      <a:r>
                        <a:rPr lang="es-MX" sz="1600" b="0" dirty="0" smtClean="0">
                          <a:latin typeface="Century Gothic" panose="020B0502020202020204" pitchFamily="34" charset="0"/>
                        </a:rPr>
                        <a:t>Educación socioemocional</a:t>
                      </a:r>
                    </a:p>
                  </a:txBody>
                  <a:tcPr/>
                </a:tc>
                <a:extLst>
                  <a:ext uri="{0D108BD9-81ED-4DB2-BD59-A6C34878D82A}">
                    <a16:rowId xmlns:a16="http://schemas.microsoft.com/office/drawing/2014/main" val="1684445857"/>
                  </a:ext>
                </a:extLst>
              </a:tr>
              <a:tr h="5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Realiza por sí mismo acciones de cuidado personal, se hace cargo de sus pertenencias y respeta las de los demás.</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Cada cosa en su lugar</a:t>
                      </a:r>
                      <a:r>
                        <a:rPr lang="es-MX" sz="1600" b="1" baseline="0" dirty="0" smtClean="0">
                          <a:latin typeface="Century Gothic" panose="020B0502020202020204" pitchFamily="34" charset="0"/>
                        </a:rPr>
                        <a:t> Énfasis: </a:t>
                      </a:r>
                      <a:r>
                        <a:rPr lang="es-ES" sz="1600" dirty="0" smtClean="0">
                          <a:latin typeface="Century Gothic" panose="020B0502020202020204" pitchFamily="34" charset="0"/>
                        </a:rPr>
                        <a:t>Cuida y usa de manera responsable materiales y objetos, sabe dónde guardarlos al terminar de usarlos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19490821"/>
              </p:ext>
            </p:extLst>
          </p:nvPr>
        </p:nvGraphicFramePr>
        <p:xfrm>
          <a:off x="0" y="2566563"/>
          <a:ext cx="12191999" cy="4178226"/>
        </p:xfrm>
        <a:graphic>
          <a:graphicData uri="http://schemas.openxmlformats.org/drawingml/2006/table">
            <a:tbl>
              <a:tblPr firstRow="1" bandRow="1">
                <a:tableStyleId>{72833802-FEF1-4C79-8D5D-14CF1EAF98D9}</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1130226">
                <a:tc>
                  <a:txBody>
                    <a:bodyPr/>
                    <a:lstStyle/>
                    <a:p>
                      <a:pPr algn="ctr"/>
                      <a:r>
                        <a:rPr lang="es-MX" sz="1600" dirty="0" smtClean="0">
                          <a:latin typeface="Century Gothic" panose="020B0502020202020204" pitchFamily="34" charset="0"/>
                        </a:rPr>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Acciones para los</a:t>
                      </a:r>
                      <a:r>
                        <a:rPr lang="es-MX" sz="1600" baseline="0" dirty="0" smtClean="0">
                          <a:latin typeface="Century Gothic" panose="020B0502020202020204" pitchFamily="34" charset="0"/>
                        </a:rPr>
                        <a:t> alumnos que requieren apoyo</a:t>
                      </a:r>
                    </a:p>
                    <a:p>
                      <a:pPr algn="ctr"/>
                      <a:r>
                        <a:rPr lang="es-MX" sz="1600" baseline="0" dirty="0" smtClean="0">
                          <a:latin typeface="Century Gothic" panose="020B0502020202020204" pitchFamily="34" charset="0"/>
                        </a:rPr>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347637">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1800" dirty="0" smtClean="0">
                          <a:latin typeface="Century Gothic" panose="020B0502020202020204" pitchFamily="34" charset="0"/>
                        </a:rPr>
                        <a:t>Observa el siguiente video:</a:t>
                      </a:r>
                    </a:p>
                    <a:p>
                      <a:pPr marL="0" indent="0">
                        <a:buFont typeface="Wingdings" panose="05000000000000000000" pitchFamily="2" charset="2"/>
                        <a:buNone/>
                      </a:pPr>
                      <a:r>
                        <a:rPr lang="es-MX" sz="1800" dirty="0" smtClean="0">
                          <a:latin typeface="Century Gothic" panose="020B0502020202020204" pitchFamily="34" charset="0"/>
                        </a:rPr>
                        <a:t>https://www.youtube.com/watch?v=SexxNS3WSuo</a:t>
                      </a:r>
                    </a:p>
                    <a:p>
                      <a:pPr marL="285750" indent="-285750">
                        <a:buFont typeface="Wingdings" panose="05000000000000000000" pitchFamily="2" charset="2"/>
                        <a:buChar char="ü"/>
                      </a:pPr>
                      <a:r>
                        <a:rPr lang="es-MX" sz="1800" dirty="0" smtClean="0">
                          <a:latin typeface="Century Gothic" panose="020B0502020202020204" pitchFamily="34" charset="0"/>
                        </a:rPr>
                        <a:t>Ahora coloca</a:t>
                      </a:r>
                      <a:r>
                        <a:rPr lang="es-MX" sz="1800" baseline="0" dirty="0" smtClean="0">
                          <a:latin typeface="Century Gothic" panose="020B0502020202020204" pitchFamily="34" charset="0"/>
                        </a:rPr>
                        <a:t> cada cosa en su lugar en tu casa, coloca tus juguetes en su lugar, recoge tu plato después de comer, tiende tu cama, guarda tus materiales de trabajo después de las clases. </a:t>
                      </a:r>
                      <a:endParaRPr lang="es-MX" sz="1800" dirty="0" smtClean="0">
                        <a:latin typeface="Century Gothic" panose="020B0502020202020204" pitchFamily="34" charset="0"/>
                      </a:endParaRPr>
                    </a:p>
                  </a:txBody>
                  <a:tcPr/>
                </a:tc>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siguiente video:</a:t>
                      </a:r>
                    </a:p>
                    <a:p>
                      <a:pPr marL="0" indent="0">
                        <a:buFont typeface="Wingdings" panose="05000000000000000000" pitchFamily="2" charset="2"/>
                        <a:buNone/>
                      </a:pPr>
                      <a:r>
                        <a:rPr lang="es-MX" sz="1600" dirty="0" smtClean="0">
                          <a:latin typeface="Century Gothic" panose="020B0502020202020204" pitchFamily="34" charset="0"/>
                        </a:rPr>
                        <a:t>https://www.youtube.com/watch?v=SexxNS3WSuo</a:t>
                      </a:r>
                    </a:p>
                    <a:p>
                      <a:pPr marL="285750" indent="-285750">
                        <a:buFont typeface="Wingdings" panose="05000000000000000000" pitchFamily="2" charset="2"/>
                        <a:buChar char="ü"/>
                      </a:pPr>
                      <a:r>
                        <a:rPr lang="es-MX" sz="1600" dirty="0" smtClean="0">
                          <a:latin typeface="Century Gothic" panose="020B0502020202020204" pitchFamily="34" charset="0"/>
                        </a:rPr>
                        <a:t>Ahora coloca</a:t>
                      </a:r>
                      <a:r>
                        <a:rPr lang="es-MX" sz="1600" baseline="0" dirty="0" smtClean="0">
                          <a:latin typeface="Century Gothic" panose="020B0502020202020204" pitchFamily="34" charset="0"/>
                        </a:rPr>
                        <a:t> cada cosa en su lugar en tu casa, coloca tus juguetes en su lugar, recoge tu plato después de comer, tiende tu cama, guarda tus materiales de trabajo después de las clases. </a:t>
                      </a:r>
                    </a:p>
                    <a:p>
                      <a:pPr marL="285750" indent="-285750">
                        <a:buFont typeface="Wingdings" panose="05000000000000000000" pitchFamily="2" charset="2"/>
                        <a:buChar char="ü"/>
                      </a:pPr>
                      <a:r>
                        <a:rPr lang="es-MX" sz="1600" baseline="0" dirty="0" smtClean="0">
                          <a:latin typeface="Century Gothic" panose="020B0502020202020204" pitchFamily="34" charset="0"/>
                        </a:rPr>
                        <a:t>Escribe en tu cuaderno las acciones que realizaste.</a:t>
                      </a:r>
                      <a:endParaRPr lang="es-MX" sz="1600" dirty="0" smtClean="0">
                        <a:latin typeface="Century Gothic" panose="020B0502020202020204" pitchFamily="34" charset="0"/>
                      </a:endParaRPr>
                    </a:p>
                    <a:p>
                      <a:endParaRPr lang="es-MX" baseline="0" dirty="0" smtClean="0">
                        <a:latin typeface="Century Gothic" panose="020B0502020202020204" pitchFamily="34" charset="0"/>
                      </a:endParaRPr>
                    </a:p>
                  </a:txBody>
                  <a:tcPr/>
                </a:tc>
                <a:tc>
                  <a:txBody>
                    <a:bodyPr/>
                    <a:lstStyle/>
                    <a:p>
                      <a:r>
                        <a:rPr lang="es-MX" baseline="0" dirty="0" smtClean="0">
                          <a:latin typeface="Century Gothic" panose="020B0502020202020204" pitchFamily="34" charset="0"/>
                        </a:rPr>
                        <a:t>Video </a:t>
                      </a:r>
                    </a:p>
                  </a:txBody>
                  <a:tcPr/>
                </a:tc>
                <a:extLst>
                  <a:ext uri="{0D108BD9-81ED-4DB2-BD59-A6C34878D82A}">
                    <a16:rowId xmlns:a16="http://schemas.microsoft.com/office/drawing/2014/main" val="3098825"/>
                  </a:ext>
                </a:extLst>
              </a:tr>
            </a:tbl>
          </a:graphicData>
        </a:graphic>
      </p:graphicFrame>
      <p:sp>
        <p:nvSpPr>
          <p:cNvPr id="3" name="Rectángulo redondeado 2"/>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spTree>
    <p:extLst>
      <p:ext uri="{BB962C8B-B14F-4D97-AF65-F5344CB8AC3E}">
        <p14:creationId xmlns:p14="http://schemas.microsoft.com/office/powerpoint/2010/main" val="211078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40490542"/>
              </p:ext>
            </p:extLst>
          </p:nvPr>
        </p:nvGraphicFramePr>
        <p:xfrm>
          <a:off x="0" y="0"/>
          <a:ext cx="12191999" cy="2310925"/>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694642">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23 de marzo </a:t>
                      </a:r>
                      <a:r>
                        <a:rPr lang="es-MX" sz="1400" dirty="0" smtClean="0">
                          <a:latin typeface="Century Gothic" panose="020B0502020202020204" pitchFamily="34" charset="0"/>
                        </a:rPr>
                        <a:t>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Exploración</a:t>
                      </a:r>
                      <a:r>
                        <a:rPr lang="es-MX" sz="1600" b="0" baseline="0" dirty="0" smtClean="0">
                          <a:latin typeface="Century Gothic" panose="020B0502020202020204" pitchFamily="34" charset="0"/>
                        </a:rPr>
                        <a:t> y conocimiento del mundo natural y social </a:t>
                      </a:r>
                      <a:r>
                        <a:rPr lang="es-MX" sz="1600" dirty="0" smtClean="0">
                          <a:latin typeface="Century Gothic" panose="020B0502020202020204" pitchFamily="34" charset="0"/>
                        </a:rPr>
                        <a:t>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0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_tradnl" sz="1600" dirty="0" smtClean="0">
                          <a:latin typeface="Century Gothic" panose="020B0502020202020204" pitchFamily="34" charset="0"/>
                        </a:rPr>
                        <a:t>Comunica sus hallazgos al observar seres vivos, fenómenos y elementos naturales, utilizando registros propios y recursos impresos.</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650185">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La primavera llegó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Observa cambios en la naturaleza debidos al cambio de tiempo.</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3295797" y="6400800"/>
            <a:ext cx="374866" cy="365760"/>
          </a:xfrm>
          <a:prstGeom prst="rect">
            <a:avLst/>
          </a:prstGeom>
        </p:spPr>
      </p:pic>
      <p:pic>
        <p:nvPicPr>
          <p:cNvPr id="4" name="Imagen 3"/>
          <p:cNvPicPr>
            <a:picLocks noChangeAspect="1"/>
          </p:cNvPicPr>
          <p:nvPr/>
        </p:nvPicPr>
        <p:blipFill rotWithShape="1">
          <a:blip r:embed="rId3"/>
          <a:srcRect l="5888" t="16430" r="7022" b="17332"/>
          <a:stretch/>
        </p:blipFill>
        <p:spPr>
          <a:xfrm>
            <a:off x="3796937" y="6028048"/>
            <a:ext cx="971006" cy="738512"/>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124474327"/>
              </p:ext>
            </p:extLst>
          </p:nvPr>
        </p:nvGraphicFramePr>
        <p:xfrm>
          <a:off x="1" y="2248384"/>
          <a:ext cx="12191999" cy="3878096"/>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49086">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029010">
                <a:tc>
                  <a:txBody>
                    <a:bodyPr/>
                    <a:lstStyle/>
                    <a:p>
                      <a:pPr marL="285750" indent="-285750">
                        <a:buFont typeface="Wingdings" panose="05000000000000000000" pitchFamily="2" charset="2"/>
                        <a:buChar char="ü"/>
                      </a:pPr>
                      <a:r>
                        <a:rPr lang="es-MX" sz="20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2000" dirty="0" smtClean="0">
                          <a:latin typeface="Century Gothic" panose="020B0502020202020204" pitchFamily="34" charset="0"/>
                        </a:rPr>
                        <a:t>Prepara tu mejor disfraz para la clase virtual alusivo a la </a:t>
                      </a:r>
                      <a:r>
                        <a:rPr lang="es-MX" sz="2000" b="1" dirty="0" smtClean="0">
                          <a:latin typeface="Century Gothic" panose="020B0502020202020204" pitchFamily="34" charset="0"/>
                        </a:rPr>
                        <a:t>PRIMAVERA. </a:t>
                      </a:r>
                    </a:p>
                  </a:txBody>
                  <a:tcPr/>
                </a:tc>
                <a:tc>
                  <a:txBody>
                    <a:bodyPr/>
                    <a:lstStyle/>
                    <a:p>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Disfraz </a:t>
                      </a: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410141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81120977"/>
              </p:ext>
            </p:extLst>
          </p:nvPr>
        </p:nvGraphicFramePr>
        <p:xfrm>
          <a:off x="0" y="1"/>
          <a:ext cx="12191999" cy="2321012"/>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701647">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23 de marzo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3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Pensamiento</a:t>
                      </a:r>
                      <a:r>
                        <a:rPr lang="es-MX" sz="1600" b="0" baseline="0" dirty="0" smtClean="0">
                          <a:latin typeface="Century Gothic" panose="020B0502020202020204" pitchFamily="34" charset="0"/>
                        </a:rPr>
                        <a:t>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5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Comunica de manera oral y escrita los números del 1 al 10 en diversas situaciones y de diferentes maneras, incluida la convencional.</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56742">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Comunico y registro cantidades </a:t>
                      </a:r>
                      <a:r>
                        <a:rPr lang="es-MX" sz="1600" b="1" baseline="0" dirty="0" smtClean="0">
                          <a:latin typeface="Century Gothic" panose="020B0502020202020204" pitchFamily="34" charset="0"/>
                        </a:rPr>
                        <a:t>Énfasis: </a:t>
                      </a:r>
                      <a:r>
                        <a:rPr lang="es-ES_tradnl" sz="1600" dirty="0" smtClean="0">
                          <a:latin typeface="Century Gothic" panose="020B0502020202020204" pitchFamily="34" charset="0"/>
                        </a:rPr>
                        <a:t>Comunica cantidades de manera escrita.</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4685013" y="5943600"/>
            <a:ext cx="374866" cy="365760"/>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411990119"/>
              </p:ext>
            </p:extLst>
          </p:nvPr>
        </p:nvGraphicFramePr>
        <p:xfrm>
          <a:off x="1" y="2212816"/>
          <a:ext cx="12191999" cy="3665470"/>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25287">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0183">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III</a:t>
                      </a:r>
                    </a:p>
                    <a:p>
                      <a:pPr marL="285750" indent="-285750">
                        <a:buFont typeface="Wingdings" panose="05000000000000000000" pitchFamily="2" charset="2"/>
                        <a:buChar char="ü"/>
                      </a:pPr>
                      <a:r>
                        <a:rPr lang="es-MX" sz="1600" dirty="0" smtClean="0">
                          <a:latin typeface="Century Gothic" panose="020B0502020202020204" pitchFamily="34" charset="0"/>
                        </a:rPr>
                        <a:t>Responde</a:t>
                      </a:r>
                      <a:r>
                        <a:rPr lang="es-MX" sz="1600" baseline="0" dirty="0" smtClean="0">
                          <a:latin typeface="Century Gothic" panose="020B0502020202020204" pitchFamily="34" charset="0"/>
                        </a:rPr>
                        <a:t> el siguiente anexo correctamente.</a:t>
                      </a:r>
                      <a:endParaRPr lang="es-MX" sz="1600" dirty="0" smtClean="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800" b="0" baseline="0" dirty="0" smtClean="0">
                          <a:latin typeface="Century Gothic" panose="020B0502020202020204" pitchFamily="34" charset="0"/>
                        </a:rPr>
                        <a:t>El anexo 1 es para segundo grado</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800" b="0" baseline="0" dirty="0" smtClean="0">
                          <a:latin typeface="Century Gothic" panose="020B0502020202020204" pitchFamily="34" charset="0"/>
                        </a:rPr>
                        <a:t>El anexo 2 es para tercer grado </a:t>
                      </a:r>
                      <a:endParaRPr lang="es-ES_tradnl" b="0" dirty="0">
                        <a:latin typeface="Century Gothic" panose="020B0502020202020204" pitchFamily="34" charset="0"/>
                      </a:endParaRPr>
                    </a:p>
                  </a:txBody>
                  <a:tcPr/>
                </a:tc>
                <a:tc>
                  <a:txBody>
                    <a:bodyPr/>
                    <a:lstStyle/>
                    <a:p>
                      <a:r>
                        <a:rPr lang="es-MX" baseline="0" dirty="0" smtClean="0">
                          <a:latin typeface="Century Gothic" panose="020B0502020202020204" pitchFamily="34" charset="0"/>
                        </a:rPr>
                        <a:t>Hojas </a:t>
                      </a:r>
                    </a:p>
                    <a:p>
                      <a:r>
                        <a:rPr lang="es-MX" baseline="0" dirty="0" smtClean="0">
                          <a:latin typeface="Century Gothic" panose="020B0502020202020204" pitchFamily="34" charset="0"/>
                        </a:rPr>
                        <a:t>Colores</a:t>
                      </a:r>
                    </a:p>
                    <a:p>
                      <a:r>
                        <a:rPr lang="es-MX" baseline="0" dirty="0" smtClean="0">
                          <a:latin typeface="Century Gothic" panose="020B0502020202020204" pitchFamily="34" charset="0"/>
                        </a:rPr>
                        <a:t>Lápiz </a:t>
                      </a:r>
                    </a:p>
                  </a:txBody>
                  <a:tcPr/>
                </a:tc>
                <a:extLst>
                  <a:ext uri="{0D108BD9-81ED-4DB2-BD59-A6C34878D82A}">
                    <a16:rowId xmlns:a16="http://schemas.microsoft.com/office/drawing/2014/main" val="3098825"/>
                  </a:ext>
                </a:extLst>
              </a:tr>
            </a:tbl>
          </a:graphicData>
        </a:graphic>
      </p:graphicFrame>
      <p:sp>
        <p:nvSpPr>
          <p:cNvPr id="9" name="Rectángulo redondeado 8"/>
          <p:cNvSpPr/>
          <p:nvPr/>
        </p:nvSpPr>
        <p:spPr>
          <a:xfrm>
            <a:off x="5995851" y="3892731"/>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20364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4/cd/f1/04cdf1cb46881eb57bc406b94bd13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9061" y="-2669059"/>
            <a:ext cx="6853878" cy="121919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pinimg.com/564x/a0/c5/97/a0c597145005fa4e31137c0be3dd9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0131" y="-1135241"/>
            <a:ext cx="5372100" cy="912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1026" name="Picture 2" descr="https://i.pinimg.com/564x/04/cd/f1/04cdf1cb46881eb57bc406b94bd13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9061" y="-2669059"/>
            <a:ext cx="6853878" cy="12191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pinimg.com/564x/f9/5c/65/f95c65661863cd5c9e57c12b70dfc093.jpg"/>
          <p:cNvPicPr>
            <a:picLocks noChangeAspect="1" noChangeArrowheads="1"/>
          </p:cNvPicPr>
          <p:nvPr/>
        </p:nvPicPr>
        <p:blipFill rotWithShape="1">
          <a:blip r:embed="rId3">
            <a:extLst>
              <a:ext uri="{28A0092B-C50C-407E-A947-70E740481C1C}">
                <a14:useLocalDpi xmlns:a14="http://schemas.microsoft.com/office/drawing/2010/main" val="0"/>
              </a:ext>
            </a:extLst>
          </a:blip>
          <a:srcRect t="16392"/>
          <a:stretch/>
        </p:blipFill>
        <p:spPr bwMode="auto">
          <a:xfrm rot="5400000">
            <a:off x="1906254" y="-463311"/>
            <a:ext cx="5468148" cy="7674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rot="5400000">
            <a:off x="7237358" y="1986091"/>
            <a:ext cx="5250199" cy="27693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latin typeface="Century Gothic" panose="020B0502020202020204" pitchFamily="34" charset="0"/>
              </a:rPr>
              <a:t>ANEXO SEGUNDO GRADO </a:t>
            </a:r>
          </a:p>
          <a:p>
            <a:r>
              <a:rPr lang="es-MX" b="1" dirty="0" smtClean="0">
                <a:latin typeface="Century Gothic" panose="020B0502020202020204" pitchFamily="34" charset="0"/>
              </a:rPr>
              <a:t>Nombre:</a:t>
            </a:r>
          </a:p>
          <a:p>
            <a:r>
              <a:rPr lang="es-MX" b="1" dirty="0" smtClean="0">
                <a:latin typeface="Century Gothic" panose="020B0502020202020204" pitchFamily="34" charset="0"/>
              </a:rPr>
              <a:t>Fecha:</a:t>
            </a:r>
          </a:p>
          <a:p>
            <a:r>
              <a:rPr lang="es-MX" b="1" dirty="0" smtClean="0">
                <a:latin typeface="Century Gothic" panose="020B0502020202020204" pitchFamily="34" charset="0"/>
              </a:rPr>
              <a:t>Instrucciones: Observa detenidamente las imágenes, y encierra el numero que corresponde a la cantidad de dibujos y coloréalos. </a:t>
            </a:r>
            <a:endParaRPr lang="es-ES_tradnl" b="1" dirty="0">
              <a:latin typeface="Century Gothic" panose="020B0502020202020204" pitchFamily="34" charset="0"/>
            </a:endParaRPr>
          </a:p>
        </p:txBody>
      </p:sp>
    </p:spTree>
    <p:extLst>
      <p:ext uri="{BB962C8B-B14F-4D97-AF65-F5344CB8AC3E}">
        <p14:creationId xmlns:p14="http://schemas.microsoft.com/office/powerpoint/2010/main" val="8933159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1561</Words>
  <Application>Microsoft Office PowerPoint</Application>
  <PresentationFormat>Panorámica</PresentationFormat>
  <Paragraphs>211</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yadiraapolomoo@gmail.com</dc:creator>
  <cp:lastModifiedBy>yadiraapolomoo@gmail.com</cp:lastModifiedBy>
  <cp:revision>8</cp:revision>
  <dcterms:created xsi:type="dcterms:W3CDTF">2021-03-17T20:47:47Z</dcterms:created>
  <dcterms:modified xsi:type="dcterms:W3CDTF">2021-03-17T21:51:51Z</dcterms:modified>
</cp:coreProperties>
</file>