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3"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CCFF"/>
    <a:srgbClr val="FFCCFF"/>
    <a:srgbClr val="66FFFF"/>
    <a:srgbClr val="CC66FF"/>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showGuides="1">
      <p:cViewPr varScale="1">
        <p:scale>
          <a:sx n="54" d="100"/>
          <a:sy n="54" d="100"/>
        </p:scale>
        <p:origin x="2226" y="30"/>
      </p:cViewPr>
      <p:guideLst>
        <p:guide orient="horz" pos="290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16/03/2021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755615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16/03/2021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85074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16/03/2021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2694452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F035B9-84FB-43E8-AA37-788F8648F93A}" type="datetimeFigureOut">
              <a:rPr lang="es-ES" smtClean="0"/>
              <a:t>16/03/2021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76805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9F035B9-84FB-43E8-AA37-788F8648F93A}" type="datetimeFigureOut">
              <a:rPr lang="es-ES" smtClean="0"/>
              <a:t>16/03/2021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24814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F035B9-84FB-43E8-AA37-788F8648F93A}" type="datetimeFigureOut">
              <a:rPr lang="es-ES" smtClean="0"/>
              <a:t>16/03/2021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1269632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F035B9-84FB-43E8-AA37-788F8648F93A}" type="datetimeFigureOut">
              <a:rPr lang="es-ES" smtClean="0"/>
              <a:t>16/03/2021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9112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F035B9-84FB-43E8-AA37-788F8648F93A}" type="datetimeFigureOut">
              <a:rPr lang="es-ES" smtClean="0"/>
              <a:t>16/03/2021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78839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035B9-84FB-43E8-AA37-788F8648F93A}" type="datetimeFigureOut">
              <a:rPr lang="es-ES" smtClean="0"/>
              <a:t>16/03/2021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407490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16/03/2021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3193013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9F035B9-84FB-43E8-AA37-788F8648F93A}" type="datetimeFigureOut">
              <a:rPr lang="es-ES" smtClean="0"/>
              <a:t>16/03/2021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5C2DF79-6FD9-4AC7-83BC-3735E25C783A}" type="slidenum">
              <a:rPr lang="es-ES" smtClean="0"/>
              <a:t>‹Nº›</a:t>
            </a:fld>
            <a:endParaRPr lang="es-ES"/>
          </a:p>
        </p:txBody>
      </p:sp>
    </p:spTree>
    <p:extLst>
      <p:ext uri="{BB962C8B-B14F-4D97-AF65-F5344CB8AC3E}">
        <p14:creationId xmlns:p14="http://schemas.microsoft.com/office/powerpoint/2010/main" val="97923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9F035B9-84FB-43E8-AA37-788F8648F93A}" type="datetimeFigureOut">
              <a:rPr lang="es-ES" smtClean="0"/>
              <a:t>16/03/2021</a:t>
            </a:fld>
            <a:endParaRPr lang="es-E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5C2DF79-6FD9-4AC7-83BC-3735E25C783A}" type="slidenum">
              <a:rPr lang="es-ES" smtClean="0"/>
              <a:t>‹Nº›</a:t>
            </a:fld>
            <a:endParaRPr lang="es-ES"/>
          </a:p>
        </p:txBody>
      </p:sp>
    </p:spTree>
    <p:extLst>
      <p:ext uri="{BB962C8B-B14F-4D97-AF65-F5344CB8AC3E}">
        <p14:creationId xmlns:p14="http://schemas.microsoft.com/office/powerpoint/2010/main" val="8020666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2.wdp"/><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 Id="rId14"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Libreta rayada ilustración del vector. Ilustración de rayada - 13848753">
            <a:extLst>
              <a:ext uri="{FF2B5EF4-FFF2-40B4-BE49-F238E27FC236}">
                <a16:creationId xmlns:a16="http://schemas.microsoft.com/office/drawing/2014/main" id="{BE6B8336-695F-42DD-9310-6D349115277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3" b="2443"/>
          <a:stretch/>
        </p:blipFill>
        <p:spPr bwMode="auto">
          <a:xfrm>
            <a:off x="322289" y="1712661"/>
            <a:ext cx="6535711" cy="7253255"/>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esquinas redondeadas 12">
            <a:extLst>
              <a:ext uri="{FF2B5EF4-FFF2-40B4-BE49-F238E27FC236}">
                <a16:creationId xmlns:a16="http://schemas.microsoft.com/office/drawing/2014/main" id="{BEE8CCAF-E051-450C-B7CB-6E6DB1D6D7E9}"/>
              </a:ext>
            </a:extLst>
          </p:cNvPr>
          <p:cNvSpPr/>
          <p:nvPr/>
        </p:nvSpPr>
        <p:spPr>
          <a:xfrm>
            <a:off x="360515" y="691842"/>
            <a:ext cx="6190937" cy="734517"/>
          </a:xfrm>
          <a:prstGeom prst="round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solidFill>
                  <a:schemeClr val="tx1"/>
                </a:solidFill>
                <a:latin typeface="Century Gothic" panose="020B0502020202020204" pitchFamily="34" charset="0"/>
              </a:rPr>
              <a:t>Jardín de Niños ¨María L. Pérez de Arreola</a:t>
            </a:r>
          </a:p>
          <a:p>
            <a:pPr algn="ctr"/>
            <a:r>
              <a:rPr lang="es-ES" sz="1600" b="1" dirty="0">
                <a:solidFill>
                  <a:schemeClr val="tx1"/>
                </a:solidFill>
                <a:latin typeface="Century Gothic" panose="020B0502020202020204" pitchFamily="34" charset="0"/>
              </a:rPr>
              <a:t>Maestra practicante: Dennise Arizpe Mesquitic</a:t>
            </a:r>
          </a:p>
          <a:p>
            <a:pPr algn="ctr"/>
            <a:r>
              <a:rPr lang="es-ES" sz="1600" b="1" dirty="0">
                <a:solidFill>
                  <a:schemeClr val="tx1"/>
                </a:solidFill>
                <a:latin typeface="Century Gothic" panose="020B0502020202020204" pitchFamily="34" charset="0"/>
              </a:rPr>
              <a:t>3° A</a:t>
            </a:r>
          </a:p>
        </p:txBody>
      </p:sp>
      <p:sp>
        <p:nvSpPr>
          <p:cNvPr id="14" name="CuadroTexto 13">
            <a:extLst>
              <a:ext uri="{FF2B5EF4-FFF2-40B4-BE49-F238E27FC236}">
                <a16:creationId xmlns:a16="http://schemas.microsoft.com/office/drawing/2014/main" id="{A0C839B8-5F68-4F29-AE60-0D8160DA2C16}"/>
              </a:ext>
            </a:extLst>
          </p:cNvPr>
          <p:cNvSpPr txBox="1"/>
          <p:nvPr/>
        </p:nvSpPr>
        <p:spPr>
          <a:xfrm flipH="1">
            <a:off x="3357493" y="1374107"/>
            <a:ext cx="3985886" cy="338554"/>
          </a:xfrm>
          <a:prstGeom prst="rect">
            <a:avLst/>
          </a:prstGeom>
          <a:noFill/>
        </p:spPr>
        <p:txBody>
          <a:bodyPr wrap="square" rtlCol="0">
            <a:spAutoFit/>
          </a:bodyPr>
          <a:lstStyle/>
          <a:p>
            <a:r>
              <a:rPr lang="es-ES" sz="1600" b="1" dirty="0">
                <a:latin typeface="Century Gothic" panose="020B0502020202020204" pitchFamily="34" charset="0"/>
              </a:rPr>
              <a:t>Martes 16 de marzo del 2021</a:t>
            </a:r>
          </a:p>
        </p:txBody>
      </p:sp>
      <p:pic>
        <p:nvPicPr>
          <p:cNvPr id="18" name="Imagen 17" descr="Imagen que contiene Texto&#10;&#10;Descripción generada automáticamente">
            <a:extLst>
              <a:ext uri="{FF2B5EF4-FFF2-40B4-BE49-F238E27FC236}">
                <a16:creationId xmlns:a16="http://schemas.microsoft.com/office/drawing/2014/main" id="{FD905182-9CC0-4473-A604-DD5702AA8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3778" y="1847731"/>
            <a:ext cx="2127688" cy="1347333"/>
          </a:xfrm>
          <a:prstGeom prst="rect">
            <a:avLst/>
          </a:prstGeom>
        </p:spPr>
      </p:pic>
      <p:sp>
        <p:nvSpPr>
          <p:cNvPr id="19" name="Estrella: 4 puntas 18">
            <a:extLst>
              <a:ext uri="{FF2B5EF4-FFF2-40B4-BE49-F238E27FC236}">
                <a16:creationId xmlns:a16="http://schemas.microsoft.com/office/drawing/2014/main" id="{70B8DA2E-2CDD-4A09-B8DA-14FF89C6C0CC}"/>
              </a:ext>
            </a:extLst>
          </p:cNvPr>
          <p:cNvSpPr/>
          <p:nvPr/>
        </p:nvSpPr>
        <p:spPr>
          <a:xfrm>
            <a:off x="1322272" y="2174845"/>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Estrella: 4 puntas 25">
            <a:extLst>
              <a:ext uri="{FF2B5EF4-FFF2-40B4-BE49-F238E27FC236}">
                <a16:creationId xmlns:a16="http://schemas.microsoft.com/office/drawing/2014/main" id="{8D0E5BF0-D6AF-4F51-AD9C-7E1149BDBE19}"/>
              </a:ext>
            </a:extLst>
          </p:cNvPr>
          <p:cNvSpPr/>
          <p:nvPr/>
        </p:nvSpPr>
        <p:spPr>
          <a:xfrm>
            <a:off x="2873168" y="2153651"/>
            <a:ext cx="389743" cy="404734"/>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esquinas redondeadas 19">
            <a:extLst>
              <a:ext uri="{FF2B5EF4-FFF2-40B4-BE49-F238E27FC236}">
                <a16:creationId xmlns:a16="http://schemas.microsoft.com/office/drawing/2014/main" id="{453A847E-F4B5-4D02-8C9C-8ABFB182FA9F}"/>
              </a:ext>
            </a:extLst>
          </p:cNvPr>
          <p:cNvSpPr/>
          <p:nvPr/>
        </p:nvSpPr>
        <p:spPr>
          <a:xfrm>
            <a:off x="3507017" y="2000554"/>
            <a:ext cx="2907342" cy="734517"/>
          </a:xfrm>
          <a:prstGeom prst="roundRect">
            <a:avLst/>
          </a:prstGeom>
          <a:solidFill>
            <a:schemeClr val="bg1"/>
          </a:solidFill>
          <a:ln w="381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Lenguaje y comunicación:</a:t>
            </a:r>
          </a:p>
          <a:p>
            <a:r>
              <a:rPr lang="es-ES" sz="1400" dirty="0">
                <a:solidFill>
                  <a:schemeClr val="tx1"/>
                </a:solidFill>
                <a:latin typeface="Century Gothic" panose="020B0502020202020204" pitchFamily="34" charset="0"/>
              </a:rPr>
              <a:t>Pensamiento matemático:</a:t>
            </a:r>
          </a:p>
          <a:p>
            <a:r>
              <a:rPr lang="es-ES" sz="1400" dirty="0">
                <a:solidFill>
                  <a:schemeClr val="tx1"/>
                </a:solidFill>
                <a:latin typeface="Century Gothic" panose="020B0502020202020204" pitchFamily="34" charset="0"/>
              </a:rPr>
              <a:t>Exploración del mundo:</a:t>
            </a:r>
          </a:p>
        </p:txBody>
      </p:sp>
      <p:sp>
        <p:nvSpPr>
          <p:cNvPr id="24" name="Elipse 23">
            <a:extLst>
              <a:ext uri="{FF2B5EF4-FFF2-40B4-BE49-F238E27FC236}">
                <a16:creationId xmlns:a16="http://schemas.microsoft.com/office/drawing/2014/main" id="{FD75BA4A-E174-4396-9F44-955739D5B4E4}"/>
              </a:ext>
            </a:extLst>
          </p:cNvPr>
          <p:cNvSpPr/>
          <p:nvPr/>
        </p:nvSpPr>
        <p:spPr>
          <a:xfrm>
            <a:off x="6006626" y="2042860"/>
            <a:ext cx="254833" cy="203761"/>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Elipse 30">
            <a:extLst>
              <a:ext uri="{FF2B5EF4-FFF2-40B4-BE49-F238E27FC236}">
                <a16:creationId xmlns:a16="http://schemas.microsoft.com/office/drawing/2014/main" id="{E0EE746F-7E7A-41F2-AD61-115B3020EA85}"/>
              </a:ext>
            </a:extLst>
          </p:cNvPr>
          <p:cNvSpPr/>
          <p:nvPr/>
        </p:nvSpPr>
        <p:spPr>
          <a:xfrm>
            <a:off x="6028114" y="2272856"/>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32" name="Elipse 31">
            <a:extLst>
              <a:ext uri="{FF2B5EF4-FFF2-40B4-BE49-F238E27FC236}">
                <a16:creationId xmlns:a16="http://schemas.microsoft.com/office/drawing/2014/main" id="{C3536673-76A7-4C31-A715-9D631FBCD0C4}"/>
              </a:ext>
            </a:extLst>
          </p:cNvPr>
          <p:cNvSpPr/>
          <p:nvPr/>
        </p:nvSpPr>
        <p:spPr>
          <a:xfrm>
            <a:off x="6031111" y="2505630"/>
            <a:ext cx="254833" cy="203761"/>
          </a:xfrm>
          <a:prstGeom prst="ellips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4" name="Imagen 33" descr="Texto&#10;&#10;Descripción generada automáticamente">
            <a:extLst>
              <a:ext uri="{FF2B5EF4-FFF2-40B4-BE49-F238E27FC236}">
                <a16:creationId xmlns:a16="http://schemas.microsoft.com/office/drawing/2014/main" id="{330DD0CC-EDDA-4341-92B6-AFF1B4F58E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49420" y="2944256"/>
            <a:ext cx="2402032" cy="1255885"/>
          </a:xfrm>
          <a:prstGeom prst="rect">
            <a:avLst/>
          </a:prstGeom>
        </p:spPr>
      </p:pic>
      <p:sp>
        <p:nvSpPr>
          <p:cNvPr id="36" name="Rectángulo: esquinas redondeadas 35">
            <a:extLst>
              <a:ext uri="{FF2B5EF4-FFF2-40B4-BE49-F238E27FC236}">
                <a16:creationId xmlns:a16="http://schemas.microsoft.com/office/drawing/2014/main" id="{71DA96B5-90DE-496F-946F-BC00E8D96321}"/>
              </a:ext>
            </a:extLst>
          </p:cNvPr>
          <p:cNvSpPr/>
          <p:nvPr/>
        </p:nvSpPr>
        <p:spPr>
          <a:xfrm>
            <a:off x="1297195" y="3195064"/>
            <a:ext cx="2852225" cy="909227"/>
          </a:xfrm>
          <a:prstGeom prst="round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chemeClr val="tx1"/>
                </a:solidFill>
                <a:latin typeface="Century Gothic" panose="020B0502020202020204" pitchFamily="34" charset="0"/>
              </a:rPr>
              <a:t>Artes:</a:t>
            </a:r>
          </a:p>
          <a:p>
            <a:r>
              <a:rPr lang="es-ES" sz="1400" dirty="0">
                <a:solidFill>
                  <a:schemeClr val="tx1"/>
                </a:solidFill>
                <a:latin typeface="Century Gothic" panose="020B0502020202020204" pitchFamily="34" charset="0"/>
              </a:rPr>
              <a:t>Educación Socioemocional:</a:t>
            </a:r>
          </a:p>
          <a:p>
            <a:r>
              <a:rPr lang="es-ES" sz="1400" dirty="0">
                <a:solidFill>
                  <a:schemeClr val="tx1"/>
                </a:solidFill>
                <a:latin typeface="Century Gothic" panose="020B0502020202020204" pitchFamily="34" charset="0"/>
              </a:rPr>
              <a:t>Educación física:</a:t>
            </a:r>
          </a:p>
        </p:txBody>
      </p:sp>
      <p:sp>
        <p:nvSpPr>
          <p:cNvPr id="42" name="Elipse 41">
            <a:extLst>
              <a:ext uri="{FF2B5EF4-FFF2-40B4-BE49-F238E27FC236}">
                <a16:creationId xmlns:a16="http://schemas.microsoft.com/office/drawing/2014/main" id="{C7402E83-B899-4A3E-914D-3B3184DEFF2A}"/>
              </a:ext>
            </a:extLst>
          </p:cNvPr>
          <p:cNvSpPr/>
          <p:nvPr/>
        </p:nvSpPr>
        <p:spPr>
          <a:xfrm>
            <a:off x="3893018" y="3312241"/>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43" name="Elipse 42">
            <a:extLst>
              <a:ext uri="{FF2B5EF4-FFF2-40B4-BE49-F238E27FC236}">
                <a16:creationId xmlns:a16="http://schemas.microsoft.com/office/drawing/2014/main" id="{9DC3EA09-2617-49E3-A7CD-FF801BD056F1}"/>
              </a:ext>
            </a:extLst>
          </p:cNvPr>
          <p:cNvSpPr/>
          <p:nvPr/>
        </p:nvSpPr>
        <p:spPr>
          <a:xfrm>
            <a:off x="3863591" y="3851509"/>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4" name="Elipse 43">
            <a:extLst>
              <a:ext uri="{FF2B5EF4-FFF2-40B4-BE49-F238E27FC236}">
                <a16:creationId xmlns:a16="http://schemas.microsoft.com/office/drawing/2014/main" id="{AB3DEA3C-27BD-4375-84E1-091A14E5B121}"/>
              </a:ext>
            </a:extLst>
          </p:cNvPr>
          <p:cNvSpPr/>
          <p:nvPr/>
        </p:nvSpPr>
        <p:spPr>
          <a:xfrm>
            <a:off x="3894587" y="3584105"/>
            <a:ext cx="254833" cy="20376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39" name="Imagen 38" descr="Imagen que contiene Texto&#10;&#10;Descripción generada automáticamente">
            <a:extLst>
              <a:ext uri="{FF2B5EF4-FFF2-40B4-BE49-F238E27FC236}">
                <a16:creationId xmlns:a16="http://schemas.microsoft.com/office/drawing/2014/main" id="{83D09377-57EB-403B-9946-7FA8069F77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272" y="4309263"/>
            <a:ext cx="1940639" cy="1124894"/>
          </a:xfrm>
          <a:prstGeom prst="rect">
            <a:avLst/>
          </a:prstGeom>
        </p:spPr>
      </p:pic>
      <p:sp>
        <p:nvSpPr>
          <p:cNvPr id="40" name="Rectángulo: esquinas redondeadas 39">
            <a:extLst>
              <a:ext uri="{FF2B5EF4-FFF2-40B4-BE49-F238E27FC236}">
                <a16:creationId xmlns:a16="http://schemas.microsoft.com/office/drawing/2014/main" id="{78FA1BB0-6842-40D4-AB4C-596CF424F991}"/>
              </a:ext>
            </a:extLst>
          </p:cNvPr>
          <p:cNvSpPr/>
          <p:nvPr/>
        </p:nvSpPr>
        <p:spPr>
          <a:xfrm>
            <a:off x="3309869" y="4309263"/>
            <a:ext cx="2718245" cy="1122473"/>
          </a:xfrm>
          <a:prstGeom prst="roundRect">
            <a:avLst/>
          </a:prstGeom>
          <a:solidFill>
            <a:schemeClr val="bg1"/>
          </a:solidFill>
          <a:ln w="571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ES" dirty="0">
                <a:solidFill>
                  <a:schemeClr val="tx1"/>
                </a:solidFill>
                <a:latin typeface="Century Gothic" panose="020B0502020202020204" pitchFamily="34" charset="0"/>
              </a:rPr>
              <a:t>      WhatsApp</a:t>
            </a:r>
          </a:p>
          <a:p>
            <a:pPr algn="ctr">
              <a:lnSpc>
                <a:spcPct val="150000"/>
              </a:lnSpc>
            </a:pPr>
            <a:r>
              <a:rPr lang="es-ES" dirty="0">
                <a:solidFill>
                  <a:schemeClr val="tx1"/>
                </a:solidFill>
                <a:latin typeface="Century Gothic" panose="020B0502020202020204" pitchFamily="34" charset="0"/>
              </a:rPr>
              <a:t>    Facebook</a:t>
            </a:r>
          </a:p>
        </p:txBody>
      </p:sp>
      <p:pic>
        <p:nvPicPr>
          <p:cNvPr id="1036" name="Picture 12" descr="WhatsApp - Wikipedia">
            <a:extLst>
              <a:ext uri="{FF2B5EF4-FFF2-40B4-BE49-F238E27FC236}">
                <a16:creationId xmlns:a16="http://schemas.microsoft.com/office/drawing/2014/main" id="{4B3FC63B-7687-4623-BD56-68005C1913A5}"/>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3556" b="92889" l="893" r="89286">
                        <a14:foregroundMark x1="16964" y1="80444" x2="71429" y2="28889"/>
                        <a14:foregroundMark x1="71429" y1="73778" x2="20089" y2="32444"/>
                        <a14:foregroundMark x1="20089" y1="32444" x2="68304" y2="48444"/>
                        <a14:foregroundMark x1="68304" y1="57778" x2="62054" y2="41778"/>
                        <a14:foregroundMark x1="84375" y1="57778" x2="33036" y2="83556"/>
                        <a14:foregroundMark x1="71429" y1="80444" x2="84375" y2="44889"/>
                        <a14:foregroundMark x1="84375" y1="80444" x2="893" y2="67556"/>
                        <a14:foregroundMark x1="71429" y1="92889" x2="45982" y2="16444"/>
                        <a14:foregroundMark x1="68304" y1="73778" x2="16964" y2="19556"/>
                        <a14:foregroundMark x1="16964" y1="19556" x2="75000" y2="12889"/>
                        <a14:foregroundMark x1="78125" y1="70667" x2="58929" y2="70667"/>
                        <a14:foregroundMark x1="52232" y1="3556" x2="36161" y2="12889"/>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433258"/>
            <a:ext cx="486245" cy="488417"/>
          </a:xfrm>
          <a:prstGeom prst="rect">
            <a:avLst/>
          </a:prstGeom>
          <a:noFill/>
          <a:extLst>
            <a:ext uri="{909E8E84-426E-40DD-AFC4-6F175D3DCCD1}">
              <a14:hiddenFill xmlns:a14="http://schemas.microsoft.com/office/drawing/2010/main">
                <a:solidFill>
                  <a:srgbClr val="FFFFFF"/>
                </a:solidFill>
              </a14:hiddenFill>
            </a:ext>
          </a:extLst>
        </p:spPr>
      </p:pic>
      <p:pic>
        <p:nvPicPr>
          <p:cNvPr id="48" name="Imagen 47" descr="Imagen que contiene Forma&#10;&#10;Descripción generada automáticamente">
            <a:extLst>
              <a:ext uri="{FF2B5EF4-FFF2-40B4-BE49-F238E27FC236}">
                <a16:creationId xmlns:a16="http://schemas.microsoft.com/office/drawing/2014/main" id="{54BFB060-5302-4598-A346-2B40ABCC075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62330" y="5451624"/>
            <a:ext cx="2219136" cy="1361552"/>
          </a:xfrm>
          <a:prstGeom prst="rect">
            <a:avLst/>
          </a:prstGeom>
        </p:spPr>
      </p:pic>
      <p:sp>
        <p:nvSpPr>
          <p:cNvPr id="49" name="Rectángulo: esquinas redondeadas 48">
            <a:extLst>
              <a:ext uri="{FF2B5EF4-FFF2-40B4-BE49-F238E27FC236}">
                <a16:creationId xmlns:a16="http://schemas.microsoft.com/office/drawing/2014/main" id="{881AC90D-48D4-4FBD-BF6B-7F1DB57C3963}"/>
              </a:ext>
            </a:extLst>
          </p:cNvPr>
          <p:cNvSpPr/>
          <p:nvPr/>
        </p:nvSpPr>
        <p:spPr>
          <a:xfrm>
            <a:off x="3484482" y="5540858"/>
            <a:ext cx="2907342" cy="1122473"/>
          </a:xfrm>
          <a:prstGeom prst="round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a:solidFill>
                  <a:schemeClr val="tx1">
                    <a:lumMod val="95000"/>
                    <a:lumOff val="5000"/>
                  </a:schemeClr>
                </a:solidFill>
                <a:latin typeface="Century Gothic" panose="020B0502020202020204" pitchFamily="34" charset="0"/>
              </a:rPr>
              <a:t>21 alumnos que asistieron a clase virtual.</a:t>
            </a:r>
          </a:p>
          <a:p>
            <a:pPr algn="ctr"/>
            <a:r>
              <a:rPr lang="es-ES" sz="1400" dirty="0">
                <a:solidFill>
                  <a:schemeClr val="tx1">
                    <a:lumMod val="95000"/>
                    <a:lumOff val="5000"/>
                  </a:schemeClr>
                </a:solidFill>
                <a:latin typeface="Century Gothic" panose="020B0502020202020204" pitchFamily="34" charset="0"/>
              </a:rPr>
              <a:t>22 alumnos entregaron evidencias</a:t>
            </a:r>
          </a:p>
          <a:p>
            <a:pPr algn="ctr"/>
            <a:r>
              <a:rPr lang="es-ES" sz="1400" dirty="0">
                <a:solidFill>
                  <a:schemeClr val="tx1">
                    <a:lumMod val="95000"/>
                    <a:lumOff val="5000"/>
                  </a:schemeClr>
                </a:solidFill>
                <a:latin typeface="Century Gothic" panose="020B0502020202020204" pitchFamily="34" charset="0"/>
              </a:rPr>
              <a:t>9 no se reportaron</a:t>
            </a:r>
          </a:p>
        </p:txBody>
      </p:sp>
      <p:pic>
        <p:nvPicPr>
          <p:cNvPr id="52" name="Imagen 51" descr="Texto&#10;&#10;Descripción generada automáticamente">
            <a:extLst>
              <a:ext uri="{FF2B5EF4-FFF2-40B4-BE49-F238E27FC236}">
                <a16:creationId xmlns:a16="http://schemas.microsoft.com/office/drawing/2014/main" id="{8493E572-5FBC-414E-B5BC-28699F8450C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28538" y="6803326"/>
            <a:ext cx="4426080" cy="2127688"/>
          </a:xfrm>
          <a:prstGeom prst="rect">
            <a:avLst/>
          </a:prstGeom>
        </p:spPr>
      </p:pic>
      <p:sp>
        <p:nvSpPr>
          <p:cNvPr id="53" name="CuadroTexto 52">
            <a:extLst>
              <a:ext uri="{FF2B5EF4-FFF2-40B4-BE49-F238E27FC236}">
                <a16:creationId xmlns:a16="http://schemas.microsoft.com/office/drawing/2014/main" id="{5BF85908-8DF8-4728-9386-EB68B5F5A831}"/>
              </a:ext>
            </a:extLst>
          </p:cNvPr>
          <p:cNvSpPr txBox="1"/>
          <p:nvPr/>
        </p:nvSpPr>
        <p:spPr>
          <a:xfrm>
            <a:off x="2114642" y="7380496"/>
            <a:ext cx="4299717" cy="1600438"/>
          </a:xfrm>
          <a:prstGeom prst="rect">
            <a:avLst/>
          </a:prstGeom>
          <a:noFill/>
        </p:spPr>
        <p:txBody>
          <a:bodyPr wrap="square" rtlCol="0">
            <a:spAutoFit/>
          </a:bodyPr>
          <a:lstStyle/>
          <a:p>
            <a:r>
              <a:rPr lang="es-ES" sz="1400" dirty="0">
                <a:latin typeface="Century Gothic" panose="020B0502020202020204" pitchFamily="34" charset="0"/>
              </a:rPr>
              <a:t>Al tomar la asistencia por el grupo de Facebook se registraron 20 alumnos, de los cuales 21 mandaron sus evidencias y 9 no se reportaron.</a:t>
            </a:r>
          </a:p>
          <a:p>
            <a:r>
              <a:rPr lang="es-ES" sz="1400" dirty="0">
                <a:latin typeface="Century Gothic" panose="020B0502020202020204" pitchFamily="34" charset="0"/>
              </a:rPr>
              <a:t>Se impartió la clase por Facebook </a:t>
            </a:r>
            <a:r>
              <a:rPr lang="es-ES" sz="1400" dirty="0" err="1">
                <a:latin typeface="Century Gothic" panose="020B0502020202020204" pitchFamily="34" charset="0"/>
              </a:rPr>
              <a:t>live</a:t>
            </a:r>
            <a:r>
              <a:rPr lang="es-ES" sz="1400" dirty="0">
                <a:latin typeface="Century Gothic" panose="020B0502020202020204" pitchFamily="34" charset="0"/>
              </a:rPr>
              <a:t> a las 9:00 a.m. </a:t>
            </a:r>
          </a:p>
          <a:p>
            <a:endParaRPr lang="es-ES" sz="1400" dirty="0">
              <a:latin typeface="Century Gothic" panose="020B0502020202020204" pitchFamily="34" charset="0"/>
            </a:endParaRPr>
          </a:p>
        </p:txBody>
      </p:sp>
      <p:pic>
        <p:nvPicPr>
          <p:cNvPr id="1040" name="Picture 16" descr="Melonheadz">
            <a:extLst>
              <a:ext uri="{FF2B5EF4-FFF2-40B4-BE49-F238E27FC236}">
                <a16:creationId xmlns:a16="http://schemas.microsoft.com/office/drawing/2014/main" id="{469DFCE8-E35F-4B40-9661-A3CA7D822AB5}"/>
              </a:ext>
            </a:extLst>
          </p:cNvPr>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0" b="95342" l="5508" r="92797">
                        <a14:foregroundMark x1="52119" y1="14795" x2="38559" y2="6575"/>
                        <a14:foregroundMark x1="39407" y1="2466" x2="47458" y2="0"/>
                        <a14:foregroundMark x1="27542" y1="95890" x2="43220" y2="85479"/>
                        <a14:foregroundMark x1="5932" y1="92329" x2="16949" y2="84932"/>
                        <a14:foregroundMark x1="22881" y1="86575" x2="9746" y2="83014"/>
                        <a14:foregroundMark x1="21186" y1="84932" x2="28390" y2="87123"/>
                        <a14:foregroundMark x1="37712" y1="55616" x2="39407" y2="36164"/>
                        <a14:foregroundMark x1="45763" y1="50411" x2="45763" y2="10685"/>
                        <a14:foregroundMark x1="42797" y1="22192" x2="41102" y2="36712"/>
                        <a14:foregroundMark x1="92797" y1="32329" x2="88983" y2="27397"/>
                      </a14:backgroundRemoval>
                    </a14:imgEffect>
                  </a14:imgLayer>
                </a14:imgProps>
              </a:ext>
              <a:ext uri="{28A0092B-C50C-407E-A947-70E740481C1C}">
                <a14:useLocalDpi xmlns:a14="http://schemas.microsoft.com/office/drawing/2010/main" val="0"/>
              </a:ext>
            </a:extLst>
          </a:blip>
          <a:srcRect/>
          <a:stretch>
            <a:fillRect/>
          </a:stretch>
        </p:blipFill>
        <p:spPr bwMode="auto">
          <a:xfrm>
            <a:off x="0" y="5578999"/>
            <a:ext cx="2225400" cy="3441827"/>
          </a:xfrm>
          <a:prstGeom prst="rect">
            <a:avLst/>
          </a:prstGeom>
          <a:noFill/>
          <a:extLst>
            <a:ext uri="{909E8E84-426E-40DD-AFC4-6F175D3DCCD1}">
              <a14:hiddenFill xmlns:a14="http://schemas.microsoft.com/office/drawing/2010/main">
                <a:solidFill>
                  <a:srgbClr val="FFFFFF"/>
                </a:solidFill>
              </a14:hiddenFill>
            </a:ext>
          </a:extLst>
        </p:spPr>
      </p:pic>
      <p:pic>
        <p:nvPicPr>
          <p:cNvPr id="56" name="Imagen 55" descr="Imagen que contiene Logotipo&#10;&#10;Descripción generada automáticamente">
            <a:extLst>
              <a:ext uri="{FF2B5EF4-FFF2-40B4-BE49-F238E27FC236}">
                <a16:creationId xmlns:a16="http://schemas.microsoft.com/office/drawing/2014/main" id="{52FFFC79-0F77-4035-BE83-88B6AE54BD00}"/>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799989" y="-836673"/>
            <a:ext cx="3414056" cy="2139881"/>
          </a:xfrm>
          <a:prstGeom prst="rect">
            <a:avLst/>
          </a:prstGeom>
        </p:spPr>
      </p:pic>
      <p:pic>
        <p:nvPicPr>
          <p:cNvPr id="1026" name="Picture 2" descr="Facebook - Home | Facebook">
            <a:extLst>
              <a:ext uri="{FF2B5EF4-FFF2-40B4-BE49-F238E27FC236}">
                <a16:creationId xmlns:a16="http://schemas.microsoft.com/office/drawing/2014/main" id="{4F6F8B0B-643E-4573-924E-924C0EB53B63}"/>
              </a:ext>
            </a:extLst>
          </p:cNvPr>
          <p:cNvPicPr>
            <a:picLocks noChangeAspect="1" noChangeArrowheads="1"/>
          </p:cNvPicPr>
          <p:nvPr/>
        </p:nvPicPr>
        <p:blipFill>
          <a:blip r:embed="rId13">
            <a:extLst>
              <a:ext uri="{BEBA8EAE-BF5A-486C-A8C5-ECC9F3942E4B}">
                <a14:imgProps xmlns:a14="http://schemas.microsoft.com/office/drawing/2010/main">
                  <a14:imgLayer r:embed="rId14">
                    <a14:imgEffect>
                      <a14:backgroundRemoval t="2667" b="96889" l="4000" r="98667">
                        <a14:foregroundMark x1="17778" y1="65778" x2="48000" y2="51556"/>
                        <a14:foregroundMark x1="81778" y1="74667" x2="65778" y2="35556"/>
                        <a14:foregroundMark x1="29333" y1="87111" x2="50222" y2="96000"/>
                        <a14:foregroundMark x1="50222" y1="96000" x2="72444" y2="90222"/>
                        <a14:foregroundMark x1="72444" y1="90222" x2="92889" y2="71111"/>
                        <a14:foregroundMark x1="92889" y1="71111" x2="94222" y2="45333"/>
                        <a14:foregroundMark x1="94222" y1="45333" x2="79556" y2="20000"/>
                        <a14:foregroundMark x1="79556" y1="20000" x2="53333" y2="10667"/>
                        <a14:foregroundMark x1="53333" y1="10667" x2="29333" y2="12000"/>
                        <a14:foregroundMark x1="29333" y1="12000" x2="16444" y2="31556"/>
                        <a14:foregroundMark x1="16444" y1="31556" x2="16889" y2="56000"/>
                        <a14:foregroundMark x1="16889" y1="56000" x2="24000" y2="79111"/>
                        <a14:foregroundMark x1="24000" y1="79111" x2="31111" y2="88000"/>
                        <a14:foregroundMark x1="64889" y1="96889" x2="32889" y2="96889"/>
                        <a14:foregroundMark x1="52444" y1="96889" x2="50667" y2="64000"/>
                        <a14:foregroundMark x1="4444" y1="57778" x2="7111" y2="42667"/>
                        <a14:foregroundMark x1="34667" y1="8000" x2="56889" y2="6222"/>
                        <a14:foregroundMark x1="98667" y1="51556" x2="97778" y2="46222"/>
                        <a14:foregroundMark x1="53333" y1="87111" x2="59556" y2="32889"/>
                        <a14:foregroundMark x1="46222" y1="68444" x2="58667" y2="13333"/>
                        <a14:foregroundMark x1="44444" y1="41778" x2="60444" y2="24889"/>
                        <a14:foregroundMark x1="60444" y1="24889" x2="60444" y2="24889"/>
                        <a14:foregroundMark x1="47111" y1="33778" x2="68444" y2="25778"/>
                        <a14:foregroundMark x1="65778" y1="65778" x2="64889" y2="47111"/>
                        <a14:foregroundMark x1="52444" y1="8889" x2="49778" y2="2667"/>
                      </a14:backgroundRemoval>
                    </a14:imgEffect>
                  </a14:imgLayer>
                </a14:imgProps>
              </a:ext>
              <a:ext uri="{28A0092B-C50C-407E-A947-70E740481C1C}">
                <a14:useLocalDpi xmlns:a14="http://schemas.microsoft.com/office/drawing/2010/main" val="0"/>
              </a:ext>
            </a:extLst>
          </a:blip>
          <a:srcRect/>
          <a:stretch>
            <a:fillRect/>
          </a:stretch>
        </p:blipFill>
        <p:spPr bwMode="auto">
          <a:xfrm>
            <a:off x="3755333" y="4852654"/>
            <a:ext cx="441328" cy="44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D5D37CA-F098-4D0E-B9D6-AD549BD0571C}"/>
              </a:ext>
            </a:extLst>
          </p:cNvPr>
          <p:cNvSpPr txBox="1"/>
          <p:nvPr/>
        </p:nvSpPr>
        <p:spPr>
          <a:xfrm flipH="1">
            <a:off x="475937" y="989351"/>
            <a:ext cx="5906125" cy="6740307"/>
          </a:xfrm>
          <a:prstGeom prst="rect">
            <a:avLst/>
          </a:prstGeom>
          <a:solidFill>
            <a:schemeClr val="accent4">
              <a:lumMod val="20000"/>
              <a:lumOff val="80000"/>
            </a:schemeClr>
          </a:solidFill>
          <a:ln w="38100">
            <a:solidFill>
              <a:srgbClr val="7030A0"/>
            </a:solidFill>
          </a:ln>
        </p:spPr>
        <p:txBody>
          <a:bodyPr wrap="square" rtlCol="0">
            <a:spAutoFit/>
          </a:bodyPr>
          <a:lstStyle/>
          <a:p>
            <a:pPr algn="ctr"/>
            <a:r>
              <a:rPr lang="es-ES" b="1" dirty="0">
                <a:latin typeface="Century Gothic" panose="020B0502020202020204" pitchFamily="34" charset="0"/>
              </a:rPr>
              <a:t>Descripción de la clase y evidencias:</a:t>
            </a:r>
          </a:p>
          <a:p>
            <a:r>
              <a:rPr lang="es-ES" dirty="0">
                <a:latin typeface="Century Gothic" panose="020B0502020202020204" pitchFamily="34" charset="0"/>
              </a:rPr>
              <a:t>El día de hoy, martes 16 de marzo del 2021, se inició la clase por transmisión en vivo a las 9:00 a.m. a la cual asistieron 20 alumnos.</a:t>
            </a:r>
          </a:p>
          <a:p>
            <a:r>
              <a:rPr lang="es-ES" dirty="0">
                <a:latin typeface="Century Gothic" panose="020B0502020202020204" pitchFamily="34" charset="0"/>
              </a:rPr>
              <a:t>En la clase se reforzaron los aprendizajes esperados de pensamiento matemático y exploración y comprensión del mundo.</a:t>
            </a:r>
          </a:p>
          <a:p>
            <a:r>
              <a:rPr lang="es-ES" dirty="0">
                <a:latin typeface="Century Gothic" panose="020B0502020202020204" pitchFamily="34" charset="0"/>
              </a:rPr>
              <a:t>En el caso de exploración se reforzo el tema de las ¨3 r¨ y los alumnos mostraron un gran conocimiento en el tema, conversamos de diversas acciones que se pueden realzar para practicar esta regla en casa diariamente para mejorar el cuidado del medio ambiente, de actividad de seguimiento se solicito una alcancía de un insecto o planta que encontramos en la primavera, ya que es el tema de está semana.</a:t>
            </a:r>
          </a:p>
          <a:p>
            <a:r>
              <a:rPr lang="es-ES" dirty="0">
                <a:latin typeface="Century Gothic" panose="020B0502020202020204" pitchFamily="34" charset="0"/>
              </a:rPr>
              <a:t>En el caso de pensamiento matemático se formaron diferentes objetos con figuras geométricas de la primavera, lo que cambiaria de está actividad es estar al pendiente de los materiales correctos en este caso cuerpos geométricos tridimensionales, ya que al haber confusión se realizaron como un tangram con recortes de las figuras geométricas.</a:t>
            </a:r>
          </a:p>
        </p:txBody>
      </p:sp>
    </p:spTree>
    <p:extLst>
      <p:ext uri="{BB962C8B-B14F-4D97-AF65-F5344CB8AC3E}">
        <p14:creationId xmlns:p14="http://schemas.microsoft.com/office/powerpoint/2010/main" val="274158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n 10" descr="Imagen que contiene Texto&#10;&#10;Descripción generada automáticamente">
            <a:extLst>
              <a:ext uri="{FF2B5EF4-FFF2-40B4-BE49-F238E27FC236}">
                <a16:creationId xmlns:a16="http://schemas.microsoft.com/office/drawing/2014/main" id="{5B25F234-A406-4588-923A-4F083AE369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382" y="8385417"/>
            <a:ext cx="5011346" cy="1072989"/>
          </a:xfrm>
          <a:prstGeom prst="rect">
            <a:avLst/>
          </a:prstGeom>
        </p:spPr>
      </p:pic>
      <p:pic>
        <p:nvPicPr>
          <p:cNvPr id="4" name="Imagen 3" descr="Interfaz de usuario gráfica, Sitio web&#10;&#10;Descripción generada automáticamente">
            <a:extLst>
              <a:ext uri="{FF2B5EF4-FFF2-40B4-BE49-F238E27FC236}">
                <a16:creationId xmlns:a16="http://schemas.microsoft.com/office/drawing/2014/main" id="{CB38E6C0-EFF5-4815-AC91-AC341E6195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507" y="489651"/>
            <a:ext cx="1709104" cy="3703058"/>
          </a:xfrm>
          <a:prstGeom prst="rect">
            <a:avLst/>
          </a:prstGeom>
        </p:spPr>
      </p:pic>
      <p:pic>
        <p:nvPicPr>
          <p:cNvPr id="7" name="Imagen 6" descr="Imagen que contiene persona, interior, sostener, tabla&#10;&#10;Descripción generada automáticamente">
            <a:extLst>
              <a:ext uri="{FF2B5EF4-FFF2-40B4-BE49-F238E27FC236}">
                <a16:creationId xmlns:a16="http://schemas.microsoft.com/office/drawing/2014/main" id="{665B77C5-6D1F-4BE5-A143-171F3231F3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1389" y="489651"/>
            <a:ext cx="1709104" cy="3703058"/>
          </a:xfrm>
          <a:prstGeom prst="rect">
            <a:avLst/>
          </a:prstGeom>
        </p:spPr>
      </p:pic>
      <p:pic>
        <p:nvPicPr>
          <p:cNvPr id="10" name="Imagen 9">
            <a:extLst>
              <a:ext uri="{FF2B5EF4-FFF2-40B4-BE49-F238E27FC236}">
                <a16:creationId xmlns:a16="http://schemas.microsoft.com/office/drawing/2014/main" id="{664874A5-366D-43B9-B053-35D81D98986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604" y="4646500"/>
            <a:ext cx="1709104" cy="3703058"/>
          </a:xfrm>
          <a:prstGeom prst="rect">
            <a:avLst/>
          </a:prstGeom>
        </p:spPr>
      </p:pic>
      <p:pic>
        <p:nvPicPr>
          <p:cNvPr id="13" name="Imagen 12">
            <a:extLst>
              <a:ext uri="{FF2B5EF4-FFF2-40B4-BE49-F238E27FC236}">
                <a16:creationId xmlns:a16="http://schemas.microsoft.com/office/drawing/2014/main" id="{1DD9FC73-D208-4831-AE36-103DF148E01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77294" y="5250600"/>
            <a:ext cx="2777294" cy="2777294"/>
          </a:xfrm>
          <a:prstGeom prst="rect">
            <a:avLst/>
          </a:prstGeom>
        </p:spPr>
      </p:pic>
    </p:spTree>
    <p:extLst>
      <p:ext uri="{BB962C8B-B14F-4D97-AF65-F5344CB8AC3E}">
        <p14:creationId xmlns:p14="http://schemas.microsoft.com/office/powerpoint/2010/main" val="30185875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651</TotalTime>
  <Words>296</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Century Gothic</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mesquitic.arizpe@gmail.com</dc:creator>
  <cp:lastModifiedBy>mesquitic.arizpe@gmail.com</cp:lastModifiedBy>
  <cp:revision>48</cp:revision>
  <dcterms:created xsi:type="dcterms:W3CDTF">2020-10-05T22:46:43Z</dcterms:created>
  <dcterms:modified xsi:type="dcterms:W3CDTF">2021-03-16T17:09:31Z</dcterms:modified>
</cp:coreProperties>
</file>