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6858000" cy="9144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223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3/18/2021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g20d766349a0f60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 name="Google Shape;28;g20d766349a0f60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 name="Google Shape;29;g20d766349a0f60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g22028dfb96c76a45_0: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 name="Google Shape;40;g22028dfb96c76a45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 name="Google Shape;41;g22028dfb96c76a45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ES"/>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3/18/2021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3/18/2021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3/18/2021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3/18/2021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pic>
        <p:nvPicPr>
          <p:cNvPr id="31" name="Google Shape;31;p2"/>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32" name="Google Shape;32;p2"/>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Leyendas fantásticas </a:t>
            </a:r>
            <a:endParaRPr sz="1800">
              <a:solidFill>
                <a:schemeClr val="dk1"/>
              </a:solidFill>
              <a:latin typeface="Overlock"/>
              <a:ea typeface="Overlock"/>
              <a:cs typeface="Overlock"/>
              <a:sym typeface="Overlock"/>
            </a:endParaRPr>
          </a:p>
          <a:p>
            <a:pPr marL="0" marR="0" lvl="0" indent="0" algn="l" rtl="0">
              <a:spcBef>
                <a:spcPts val="0"/>
              </a:spcBef>
              <a:spcAft>
                <a:spcPts val="0"/>
              </a:spcAft>
              <a:buNone/>
            </a:pPr>
            <a:r>
              <a:rPr lang="es-ES" sz="1800">
                <a:solidFill>
                  <a:schemeClr val="dk1"/>
                </a:solidFill>
                <a:latin typeface="Overlock"/>
                <a:ea typeface="Overlock"/>
                <a:cs typeface="Overlock"/>
                <a:sym typeface="Overlock"/>
              </a:rPr>
              <a:t>Piña, fresa, limón.</a:t>
            </a:r>
            <a:endParaRPr sz="1800">
              <a:solidFill>
                <a:schemeClr val="dk1"/>
              </a:solidFill>
              <a:latin typeface="Overlock"/>
              <a:ea typeface="Overlock"/>
              <a:cs typeface="Overlock"/>
              <a:sym typeface="Overlock"/>
            </a:endParaRPr>
          </a:p>
        </p:txBody>
      </p:sp>
      <p:sp>
        <p:nvSpPr>
          <p:cNvPr id="33" name="Google Shape;33;p2"/>
          <p:cNvSpPr txBox="1"/>
          <p:nvPr/>
        </p:nvSpPr>
        <p:spPr>
          <a:xfrm>
            <a:off x="4114800" y="707213"/>
            <a:ext cx="2249400" cy="371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11 de marzo del 2021</a:t>
            </a:r>
            <a:endParaRPr sz="1800">
              <a:solidFill>
                <a:schemeClr val="dk1"/>
              </a:solidFill>
              <a:latin typeface="Overlock"/>
              <a:ea typeface="Overlock"/>
              <a:cs typeface="Overlock"/>
              <a:sym typeface="Overlock"/>
            </a:endParaRPr>
          </a:p>
        </p:txBody>
      </p:sp>
      <p:sp>
        <p:nvSpPr>
          <p:cNvPr id="34" name="Google Shape;34;p2"/>
          <p:cNvSpPr/>
          <p:nvPr/>
        </p:nvSpPr>
        <p:spPr>
          <a:xfrm rot="10800000">
            <a:off x="5380900" y="1107725"/>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 name="Google Shape;35;p2"/>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 name="Google Shape;36;p2"/>
          <p:cNvSpPr txBox="1"/>
          <p:nvPr/>
        </p:nvSpPr>
        <p:spPr>
          <a:xfrm>
            <a:off x="576072" y="6393853"/>
            <a:ext cx="5577900" cy="19395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y pensamiento matemático. Haciendo énfasis en la medición del uso convencional y en leyendas proporcionadas de una biblioteca virtual.</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pic>
        <p:nvPicPr>
          <p:cNvPr id="43" name="Google Shape;43;p1"/>
          <p:cNvPicPr preferRelativeResize="0"/>
          <p:nvPr/>
        </p:nvPicPr>
        <p:blipFill rotWithShape="1">
          <a:blip r:embed="rId3">
            <a:alphaModFix/>
          </a:blip>
          <a:srcRect l="4162" t="934" r="3330" b="3746"/>
          <a:stretch/>
        </p:blipFill>
        <p:spPr>
          <a:xfrm>
            <a:off x="64025" y="0"/>
            <a:ext cx="6729984" cy="9144000"/>
          </a:xfrm>
          <a:prstGeom prst="rect">
            <a:avLst/>
          </a:prstGeom>
          <a:noFill/>
          <a:ln>
            <a:noFill/>
          </a:ln>
        </p:spPr>
      </p:pic>
      <p:sp>
        <p:nvSpPr>
          <p:cNvPr id="44" name="Google Shape;44;p1"/>
          <p:cNvSpPr txBox="1"/>
          <p:nvPr/>
        </p:nvSpPr>
        <p:spPr>
          <a:xfrm>
            <a:off x="471488"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
        <p:nvSpPr>
          <p:cNvPr id="45" name="Google Shape;45;p1"/>
          <p:cNvSpPr/>
          <p:nvPr/>
        </p:nvSpPr>
        <p:spPr>
          <a:xfrm rot="10800000">
            <a:off x="5380900" y="1008241"/>
            <a:ext cx="430200" cy="5154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6"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7"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48" name="Google Shape;48;p1"/>
          <p:cNvSpPr txBox="1"/>
          <p:nvPr/>
        </p:nvSpPr>
        <p:spPr>
          <a:xfrm>
            <a:off x="576072" y="6393853"/>
            <a:ext cx="5577900" cy="25551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de </a:t>
            </a:r>
            <a:r>
              <a:rPr lang="es-ES" sz="2000" dirty="0">
                <a:solidFill>
                  <a:schemeClr val="dk1"/>
                </a:solidFill>
                <a:latin typeface="Overlock"/>
                <a:ea typeface="Overlock"/>
                <a:cs typeface="Overlock"/>
                <a:sym typeface="Overlock"/>
              </a:rPr>
              <a:t>Exploración y Comprensión del Mundo Natural y Social</a:t>
            </a:r>
            <a:r>
              <a:rPr lang="es-ES" sz="2000" b="0" i="0" u="none" strike="noStrike" cap="none" dirty="0">
                <a:solidFill>
                  <a:schemeClr val="dk1"/>
                </a:solidFill>
                <a:latin typeface="Overlock"/>
                <a:ea typeface="Overlock"/>
                <a:cs typeface="Overlock"/>
                <a:sym typeface="Overlock"/>
              </a:rPr>
              <a:t> y pensamiento matemático. Haciendo énfasis en la</a:t>
            </a:r>
            <a:r>
              <a:rPr lang="es-ES" sz="2000" dirty="0">
                <a:solidFill>
                  <a:schemeClr val="dk1"/>
                </a:solidFill>
                <a:latin typeface="Overlock"/>
                <a:ea typeface="Overlock"/>
                <a:cs typeface="Overlock"/>
                <a:sym typeface="Overlock"/>
              </a:rPr>
              <a:t>s 3R y bloques de construcción.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diferentes respiraciones que anteriormente ya se habían enseñado.</a:t>
            </a:r>
            <a:endParaRPr sz="2000" dirty="0">
              <a:solidFill>
                <a:schemeClr val="dk1"/>
              </a:solidFill>
              <a:latin typeface="Overlock"/>
              <a:ea typeface="Overlock"/>
              <a:cs typeface="Overlock"/>
              <a:sym typeface="Overlock"/>
            </a:endParaRPr>
          </a:p>
        </p:txBody>
      </p:sp>
      <p:sp>
        <p:nvSpPr>
          <p:cNvPr id="8" name="Google Shape;44;p1"/>
          <p:cNvSpPr txBox="1"/>
          <p:nvPr/>
        </p:nvSpPr>
        <p:spPr>
          <a:xfrm>
            <a:off x="576072" y="615541"/>
            <a:ext cx="3643200" cy="6504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Reducir, reciclar y reutilizar. </a:t>
            </a:r>
            <a:endParaRPr sz="18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1800"/>
              <a:buFont typeface="Arial"/>
              <a:buNone/>
            </a:pPr>
            <a:r>
              <a:rPr lang="es-ES" sz="1800" dirty="0">
                <a:solidFill>
                  <a:schemeClr val="dk1"/>
                </a:solidFill>
                <a:latin typeface="Overlock"/>
                <a:ea typeface="Overlock"/>
                <a:cs typeface="Overlock"/>
                <a:sym typeface="Overlock"/>
              </a:rPr>
              <a:t>Bloques en construcción .</a:t>
            </a:r>
            <a:endParaRPr sz="1800" dirty="0">
              <a:solidFill>
                <a:schemeClr val="dk1"/>
              </a:solidFill>
              <a:latin typeface="Overlock"/>
              <a:ea typeface="Overlock"/>
              <a:cs typeface="Overlock"/>
              <a:sym typeface="Overlock"/>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3" name="Google Shape;44;p1"/>
          <p:cNvSpPr txBox="1"/>
          <p:nvPr/>
        </p:nvSpPr>
        <p:spPr>
          <a:xfrm>
            <a:off x="576072" y="463141"/>
            <a:ext cx="3643200" cy="64629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Inventa historias </a:t>
            </a:r>
          </a:p>
          <a:p>
            <a:pPr marL="0" marR="0" lvl="0" indent="0" algn="l" rtl="0">
              <a:lnSpc>
                <a:spcPct val="100000"/>
              </a:lnSpc>
              <a:spcBef>
                <a:spcPts val="0"/>
              </a:spcBef>
              <a:spcAft>
                <a:spcPts val="0"/>
              </a:spcAft>
              <a:buClr>
                <a:srgbClr val="000000"/>
              </a:buClr>
              <a:buSzPts val="1800"/>
              <a:buFont typeface="Arial"/>
              <a:buNone/>
            </a:pPr>
            <a:r>
              <a:rPr lang="es-ES" sz="1800" dirty="0" smtClean="0">
                <a:solidFill>
                  <a:schemeClr val="dk1"/>
                </a:solidFill>
                <a:latin typeface="Overlock"/>
                <a:ea typeface="Overlock"/>
                <a:cs typeface="Overlock"/>
                <a:sym typeface="Overlock"/>
              </a:rPr>
              <a:t>Clase de zoom.</a:t>
            </a:r>
            <a:endParaRPr sz="1800" dirty="0">
              <a:solidFill>
                <a:schemeClr val="dk1"/>
              </a:solidFill>
              <a:latin typeface="Overlock"/>
              <a:ea typeface="Overlock"/>
              <a:cs typeface="Overlock"/>
              <a:sym typeface="Overlock"/>
            </a:endParaRPr>
          </a:p>
        </p:txBody>
      </p:sp>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2246729"/>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Comunicación.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la</a:t>
            </a:r>
            <a:r>
              <a:rPr lang="es-ES" sz="2000" dirty="0">
                <a:solidFill>
                  <a:schemeClr val="dk1"/>
                </a:solidFill>
                <a:latin typeface="Overlock"/>
                <a:ea typeface="Overlock"/>
                <a:cs typeface="Overlock"/>
                <a:sym typeface="Overlock"/>
              </a:rPr>
              <a:t> </a:t>
            </a:r>
            <a:r>
              <a:rPr lang="es-ES" sz="2000" dirty="0" smtClean="0">
                <a:solidFill>
                  <a:schemeClr val="dk1"/>
                </a:solidFill>
                <a:latin typeface="Overlock"/>
                <a:ea typeface="Overlock"/>
                <a:cs typeface="Overlock"/>
                <a:sym typeface="Overlock"/>
              </a:rPr>
              <a:t>construcción de historias </a:t>
            </a:r>
            <a:endParaRPr sz="2000" dirty="0">
              <a:solidFill>
                <a:schemeClr val="dk1"/>
              </a:solidFill>
              <a:latin typeface="Overlock"/>
              <a:ea typeface="Overlock"/>
              <a:cs typeface="Overlock"/>
              <a:sym typeface="Overlock"/>
            </a:endParaRPr>
          </a:p>
          <a:p>
            <a:pPr marL="0" marR="0" lvl="0" indent="0" algn="l" rtl="0">
              <a:lnSpc>
                <a:spcPct val="100000"/>
              </a:lnSpc>
              <a:spcBef>
                <a:spcPts val="0"/>
              </a:spcBef>
              <a:spcAft>
                <a:spcPts val="0"/>
              </a:spcAft>
              <a:buClr>
                <a:srgbClr val="000000"/>
              </a:buClr>
              <a:buSzPts val="2000"/>
              <a:buFont typeface="Arial"/>
              <a:buNone/>
            </a:pPr>
            <a:r>
              <a:rPr lang="es-ES" sz="2000" dirty="0">
                <a:solidFill>
                  <a:schemeClr val="dk1"/>
                </a:solidFill>
                <a:latin typeface="Overlock"/>
                <a:ea typeface="Overlock"/>
                <a:cs typeface="Overlock"/>
                <a:sym typeface="Overlock"/>
              </a:rPr>
              <a:t>Y clase virtual por Zoom, utilizando las </a:t>
            </a:r>
            <a:r>
              <a:rPr lang="es-ES" sz="2000" dirty="0" smtClean="0">
                <a:solidFill>
                  <a:schemeClr val="dk1"/>
                </a:solidFill>
                <a:latin typeface="Overlock"/>
                <a:ea typeface="Overlock"/>
                <a:cs typeface="Overlock"/>
                <a:sym typeface="Overlock"/>
              </a:rPr>
              <a:t>diferentes tipos de mediciones.</a:t>
            </a:r>
            <a:endParaRPr sz="2000" dirty="0">
              <a:solidFill>
                <a:schemeClr val="dk1"/>
              </a:solidFill>
              <a:latin typeface="Overlock"/>
              <a:ea typeface="Overlock"/>
              <a:cs typeface="Overlock"/>
              <a:sym typeface="Overlock"/>
            </a:endParaRPr>
          </a:p>
        </p:txBody>
      </p:sp>
    </p:spTree>
    <p:extLst>
      <p:ext uri="{BB962C8B-B14F-4D97-AF65-F5344CB8AC3E}">
        <p14:creationId xmlns:p14="http://schemas.microsoft.com/office/powerpoint/2010/main" val="3347386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43;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4" name="Google Shape;45;p1"/>
          <p:cNvSpPr/>
          <p:nvPr/>
        </p:nvSpPr>
        <p:spPr>
          <a:xfrm rot="10800000">
            <a:off x="5514250" y="1274941"/>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 name="Google Shape;46;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6" name="Google Shape;47;p1"/>
          <p:cNvSpPr/>
          <p:nvPr/>
        </p:nvSpPr>
        <p:spPr>
          <a:xfrm>
            <a:off x="6012222" y="2857500"/>
            <a:ext cx="283500" cy="211800"/>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sp>
        <p:nvSpPr>
          <p:cNvPr id="7" name="Google Shape;48;p1"/>
          <p:cNvSpPr txBox="1"/>
          <p:nvPr/>
        </p:nvSpPr>
        <p:spPr>
          <a:xfrm>
            <a:off x="576072" y="6393853"/>
            <a:ext cx="5577900" cy="193895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l" rtl="0">
              <a:lnSpc>
                <a:spcPct val="100000"/>
              </a:lnSpc>
              <a:spcBef>
                <a:spcPts val="0"/>
              </a:spcBef>
              <a:spcAft>
                <a:spcPts val="0"/>
              </a:spcAft>
              <a:buClr>
                <a:srgbClr val="000000"/>
              </a:buClr>
              <a:buSzPts val="2000"/>
              <a:buFont typeface="Arial"/>
              <a:buNone/>
            </a:pPr>
            <a:r>
              <a:rPr lang="es-ES" sz="2000" b="0" i="0" u="none" strike="noStrike" cap="none" dirty="0">
                <a:solidFill>
                  <a:schemeClr val="dk1"/>
                </a:solidFill>
                <a:latin typeface="Overlock"/>
                <a:ea typeface="Overlock"/>
                <a:cs typeface="Overlock"/>
                <a:sym typeface="Overlock"/>
              </a:rPr>
              <a:t>El día de hoy se trabajo mediante los aprendizajes de Aprende en Casa 3, tomando en cuenta el campo </a:t>
            </a:r>
            <a:r>
              <a:rPr lang="es-ES" sz="2000" dirty="0" smtClean="0">
                <a:solidFill>
                  <a:schemeClr val="dk1"/>
                </a:solidFill>
                <a:latin typeface="Overlock"/>
                <a:ea typeface="Overlock"/>
                <a:cs typeface="Overlock"/>
                <a:sym typeface="Overlock"/>
              </a:rPr>
              <a:t>de Lenguaje y </a:t>
            </a:r>
            <a:r>
              <a:rPr lang="es-ES" sz="2000" dirty="0" smtClean="0">
                <a:solidFill>
                  <a:schemeClr val="dk1"/>
                </a:solidFill>
                <a:latin typeface="Overlock"/>
                <a:ea typeface="Overlock"/>
                <a:cs typeface="Overlock"/>
                <a:sym typeface="Overlock"/>
              </a:rPr>
              <a:t>Comunicación y Pensamiento </a:t>
            </a:r>
            <a:r>
              <a:rPr lang="es-ES" sz="2000" dirty="0" err="1" smtClean="0">
                <a:solidFill>
                  <a:schemeClr val="dk1"/>
                </a:solidFill>
                <a:latin typeface="Overlock"/>
                <a:ea typeface="Overlock"/>
                <a:cs typeface="Overlock"/>
                <a:sym typeface="Overlock"/>
              </a:rPr>
              <a:t>Matematico</a:t>
            </a:r>
            <a:r>
              <a:rPr lang="es-ES" sz="2000" dirty="0" smtClean="0">
                <a:solidFill>
                  <a:schemeClr val="dk1"/>
                </a:solidFill>
                <a:latin typeface="Overlock"/>
                <a:ea typeface="Overlock"/>
                <a:cs typeface="Overlock"/>
                <a:sym typeface="Overlock"/>
              </a:rPr>
              <a:t>. </a:t>
            </a:r>
            <a:r>
              <a:rPr lang="es-ES" sz="2000" b="0" i="0" u="none" strike="noStrike" cap="none" dirty="0" smtClean="0">
                <a:solidFill>
                  <a:schemeClr val="dk1"/>
                </a:solidFill>
                <a:latin typeface="Overlock"/>
                <a:ea typeface="Overlock"/>
                <a:cs typeface="Overlock"/>
                <a:sym typeface="Overlock"/>
              </a:rPr>
              <a:t>Haciendo </a:t>
            </a:r>
            <a:r>
              <a:rPr lang="es-ES" sz="2000" b="0" i="0" u="none" strike="noStrike" cap="none" dirty="0">
                <a:solidFill>
                  <a:schemeClr val="dk1"/>
                </a:solidFill>
                <a:latin typeface="Overlock"/>
                <a:ea typeface="Overlock"/>
                <a:cs typeface="Overlock"/>
                <a:sym typeface="Overlock"/>
              </a:rPr>
              <a:t>énfasis en </a:t>
            </a:r>
            <a:r>
              <a:rPr lang="es-ES" sz="2000" b="0" i="0" u="none" strike="noStrike" cap="none" dirty="0" smtClean="0">
                <a:solidFill>
                  <a:schemeClr val="dk1"/>
                </a:solidFill>
                <a:latin typeface="Overlock"/>
                <a:ea typeface="Overlock"/>
                <a:cs typeface="Overlock"/>
                <a:sym typeface="Overlock"/>
              </a:rPr>
              <a:t>ubicación espacial y señalamientos. </a:t>
            </a:r>
            <a:r>
              <a:rPr lang="es-ES" sz="2000" dirty="0" smtClean="0">
                <a:solidFill>
                  <a:schemeClr val="dk1"/>
                </a:solidFill>
                <a:latin typeface="Overlock"/>
                <a:ea typeface="Overlock"/>
                <a:cs typeface="Overlock"/>
                <a:sym typeface="Overlock"/>
              </a:rPr>
              <a:t>Y festival po</a:t>
            </a:r>
            <a:r>
              <a:rPr lang="es-ES" sz="2000" dirty="0" smtClean="0">
                <a:solidFill>
                  <a:schemeClr val="dk1"/>
                </a:solidFill>
                <a:latin typeface="Overlock"/>
                <a:ea typeface="Overlock"/>
                <a:cs typeface="Overlock"/>
                <a:sym typeface="Overlock"/>
              </a:rPr>
              <a:t>r zoom.</a:t>
            </a:r>
            <a:endParaRPr sz="2000" dirty="0">
              <a:solidFill>
                <a:schemeClr val="dk1"/>
              </a:solidFill>
              <a:latin typeface="Overlock"/>
              <a:ea typeface="Overlock"/>
              <a:cs typeface="Overlock"/>
              <a:sym typeface="Overlock"/>
            </a:endParaRPr>
          </a:p>
        </p:txBody>
      </p:sp>
      <p:sp>
        <p:nvSpPr>
          <p:cNvPr id="8" name="Google Shape;45;p1"/>
          <p:cNvSpPr/>
          <p:nvPr/>
        </p:nvSpPr>
        <p:spPr>
          <a:xfrm rot="10800000">
            <a:off x="5514250" y="1447095"/>
            <a:ext cx="219800" cy="268109"/>
          </a:xfrm>
          <a:prstGeom prst="ellipse">
            <a:avLst/>
          </a:prstGeom>
          <a:solidFill>
            <a:srgbClr val="FF0000"/>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CuadroTexto 8"/>
          <p:cNvSpPr txBox="1"/>
          <p:nvPr/>
        </p:nvSpPr>
        <p:spPr>
          <a:xfrm>
            <a:off x="292595" y="457200"/>
            <a:ext cx="3136422" cy="646331"/>
          </a:xfrm>
          <a:prstGeom prst="rect">
            <a:avLst/>
          </a:prstGeom>
          <a:noFill/>
        </p:spPr>
        <p:txBody>
          <a:bodyPr wrap="square" rtlCol="0">
            <a:spAutoFit/>
          </a:bodyPr>
          <a:lstStyle/>
          <a:p>
            <a:r>
              <a:rPr lang="es-ES" dirty="0" smtClean="0"/>
              <a:t>Todos los caminos llegan a…</a:t>
            </a:r>
          </a:p>
          <a:p>
            <a:r>
              <a:rPr lang="es-ES" dirty="0" smtClean="0"/>
              <a:t>Recetas ricas y divertidas</a:t>
            </a:r>
            <a:endParaRPr lang="en-US" dirty="0"/>
          </a:p>
        </p:txBody>
      </p:sp>
      <p:sp>
        <p:nvSpPr>
          <p:cNvPr id="10" name="CuadroTexto 9"/>
          <p:cNvSpPr txBox="1"/>
          <p:nvPr/>
        </p:nvSpPr>
        <p:spPr>
          <a:xfrm>
            <a:off x="3829050" y="780365"/>
            <a:ext cx="2324922" cy="369332"/>
          </a:xfrm>
          <a:prstGeom prst="rect">
            <a:avLst/>
          </a:prstGeom>
          <a:noFill/>
        </p:spPr>
        <p:txBody>
          <a:bodyPr wrap="square" rtlCol="0">
            <a:spAutoFit/>
          </a:bodyPr>
          <a:lstStyle/>
          <a:p>
            <a:r>
              <a:rPr lang="es-ES" dirty="0" smtClean="0"/>
              <a:t>18 de marzo del 2021</a:t>
            </a:r>
            <a:endParaRPr lang="en-US" dirty="0"/>
          </a:p>
        </p:txBody>
      </p:sp>
    </p:spTree>
    <p:extLst>
      <p:ext uri="{BB962C8B-B14F-4D97-AF65-F5344CB8AC3E}">
        <p14:creationId xmlns:p14="http://schemas.microsoft.com/office/powerpoint/2010/main" val="805926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y el de pensamiento matemático. 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646331"/>
          </a:xfrm>
          <a:prstGeom prst="rect">
            <a:avLst/>
          </a:prstGeom>
          <a:noFill/>
        </p:spPr>
        <p:txBody>
          <a:bodyPr wrap="square" rtlCol="0">
            <a:spAutoFit/>
          </a:bodyPr>
          <a:lstStyle/>
          <a:p>
            <a:r>
              <a:rPr lang="es-ES" dirty="0" smtClean="0">
                <a:latin typeface="Berlin Sans FB" panose="020E0602020502020306" pitchFamily="34" charset="0"/>
              </a:rPr>
              <a:t>Germina la semilla</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5</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784"/>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exploración y comprensión del mundo natural y social. Hablando del ciclo de vida de las plantas. Se les pidió dibujos o recortes para aprender el ciclo.</a:t>
            </a:r>
            <a:endParaRPr lang="en-US" sz="2000" dirty="0">
              <a:latin typeface="Berlin Sans FB" panose="020E0602020502020306" pitchFamily="34" charset="0"/>
            </a:endParaRPr>
          </a:p>
        </p:txBody>
      </p:sp>
    </p:spTree>
    <p:extLst>
      <p:ext uri="{BB962C8B-B14F-4D97-AF65-F5344CB8AC3E}">
        <p14:creationId xmlns:p14="http://schemas.microsoft.com/office/powerpoint/2010/main" val="33090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8 de marzo del 2021</a:t>
            </a:r>
            <a:endParaRPr lang="en-US" dirty="0">
              <a:latin typeface="Berlin Sans FB" panose="020E0602020502020306" pitchFamily="34" charset="0"/>
            </a:endParaRPr>
          </a:p>
        </p:txBody>
      </p:sp>
      <p:sp>
        <p:nvSpPr>
          <p:cNvPr id="8" name="Elipse 7"/>
          <p:cNvSpPr/>
          <p:nvPr/>
        </p:nvSpPr>
        <p:spPr>
          <a:xfrm>
            <a:off x="2971800" y="2194231"/>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631216"/>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área de educación socioemocional.  Y se trabajo en clase de zoom, haciendo referencia al ciclo de vida de las plantas. </a:t>
            </a:r>
            <a:endParaRPr lang="en-US" sz="2000" dirty="0">
              <a:latin typeface="Berlin Sans FB" panose="020E0602020502020306" pitchFamily="34" charset="0"/>
            </a:endParaRPr>
          </a:p>
        </p:txBody>
      </p:sp>
      <p:sp>
        <p:nvSpPr>
          <p:cNvPr id="10" name="Elipse 9"/>
          <p:cNvSpPr/>
          <p:nvPr/>
        </p:nvSpPr>
        <p:spPr>
          <a:xfrm>
            <a:off x="6035040" y="2884277"/>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22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9</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455"/>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Pensamiento matemático y el de Exploración y comprensión del mundo natural y social. Haciendo énfasis en las colecciones con material concreto y a la biodiversidad de cuevas y zonas tropicales. </a:t>
            </a:r>
            <a:endParaRPr lang="en-US" sz="2000" dirty="0">
              <a:latin typeface="Berlin Sans FB" panose="020E0602020502020306" pitchFamily="34" charset="0"/>
            </a:endParaRPr>
          </a:p>
        </p:txBody>
      </p:sp>
      <p:sp>
        <p:nvSpPr>
          <p:cNvPr id="14" name="Elipse 13"/>
          <p:cNvSpPr/>
          <p:nvPr/>
        </p:nvSpPr>
        <p:spPr>
          <a:xfrm>
            <a:off x="5385245" y="1488738"/>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382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
        <p:cNvGrpSpPr/>
        <p:nvPr/>
      </p:nvGrpSpPr>
      <p:grpSpPr>
        <a:xfrm>
          <a:off x="0" y="0"/>
          <a:ext cx="0" cy="0"/>
          <a:chOff x="0" y="0"/>
          <a:chExt cx="0" cy="0"/>
        </a:xfrm>
      </p:grpSpPr>
      <p:sp>
        <p:nvSpPr>
          <p:cNvPr id="17" name="Google Shape;17;p1"/>
          <p:cNvSpPr txBox="1">
            <a:spLocks noGrp="1"/>
          </p:cNvSpPr>
          <p:nvPr>
            <p:ph type="title"/>
          </p:nvPr>
        </p:nvSpPr>
        <p:spPr>
          <a:xfrm>
            <a:off x="471488" y="486836"/>
            <a:ext cx="5915100" cy="1767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300"/>
              <a:buFont typeface="Calibri"/>
              <a:buNone/>
            </a:pPr>
            <a:endParaRPr/>
          </a:p>
        </p:txBody>
      </p:sp>
      <p:sp>
        <p:nvSpPr>
          <p:cNvPr id="18" name="Google Shape;18;p1"/>
          <p:cNvSpPr txBox="1">
            <a:spLocks noGrp="1"/>
          </p:cNvSpPr>
          <p:nvPr>
            <p:ph type="body" idx="1"/>
          </p:nvPr>
        </p:nvSpPr>
        <p:spPr>
          <a:xfrm>
            <a:off x="471488" y="2434167"/>
            <a:ext cx="5915100" cy="5801700"/>
          </a:xfrm>
          <a:prstGeom prst="rect">
            <a:avLst/>
          </a:prstGeom>
          <a:noFill/>
          <a:ln>
            <a:noFill/>
          </a:ln>
        </p:spPr>
        <p:txBody>
          <a:bodyPr spcFirstLastPara="1" wrap="square" lIns="91425" tIns="45700" rIns="91425" bIns="45700" anchor="t" anchorCtr="0">
            <a:normAutofit/>
          </a:bodyPr>
          <a:lstStyle/>
          <a:p>
            <a:pPr marL="171450" lvl="0" indent="-38100" algn="l" rtl="0">
              <a:lnSpc>
                <a:spcPct val="90000"/>
              </a:lnSpc>
              <a:spcBef>
                <a:spcPts val="0"/>
              </a:spcBef>
              <a:spcAft>
                <a:spcPts val="0"/>
              </a:spcAft>
              <a:buClr>
                <a:schemeClr val="dk1"/>
              </a:buClr>
              <a:buSzPts val="2100"/>
              <a:buNone/>
            </a:pPr>
            <a:endParaRPr/>
          </a:p>
        </p:txBody>
      </p:sp>
      <p:pic>
        <p:nvPicPr>
          <p:cNvPr id="19" name="Google Shape;19;p1"/>
          <p:cNvPicPr preferRelativeResize="0"/>
          <p:nvPr/>
        </p:nvPicPr>
        <p:blipFill rotWithShape="1">
          <a:blip r:embed="rId2">
            <a:alphaModFix/>
          </a:blip>
          <a:srcRect l="4162" t="934" r="3330" b="3746"/>
          <a:stretch/>
        </p:blipFill>
        <p:spPr>
          <a:xfrm>
            <a:off x="64025" y="0"/>
            <a:ext cx="6729984" cy="9144000"/>
          </a:xfrm>
          <a:prstGeom prst="rect">
            <a:avLst/>
          </a:prstGeom>
          <a:noFill/>
          <a:ln>
            <a:noFill/>
          </a:ln>
        </p:spPr>
      </p:pic>
      <p:sp>
        <p:nvSpPr>
          <p:cNvPr id="20" name="Google Shape;20;p1"/>
          <p:cNvSpPr txBox="1"/>
          <p:nvPr/>
        </p:nvSpPr>
        <p:spPr>
          <a:xfrm>
            <a:off x="471488" y="615541"/>
            <a:ext cx="36432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a:solidFill>
                  <a:schemeClr val="dk1"/>
                </a:solidFill>
                <a:latin typeface="Overlock"/>
                <a:ea typeface="Overlock"/>
                <a:cs typeface="Overlock"/>
                <a:sym typeface="Overlock"/>
              </a:rPr>
              <a:t>Así se dice en mi región. </a:t>
            </a:r>
            <a:endParaRPr/>
          </a:p>
        </p:txBody>
      </p:sp>
      <p:sp>
        <p:nvSpPr>
          <p:cNvPr id="21" name="Google Shape;21;p1"/>
          <p:cNvSpPr txBox="1"/>
          <p:nvPr/>
        </p:nvSpPr>
        <p:spPr>
          <a:xfrm>
            <a:off x="4114800" y="707213"/>
            <a:ext cx="2249400" cy="650400"/>
          </a:xfrm>
          <a:prstGeom prst="rect">
            <a:avLst/>
          </a:prstGeom>
          <a:noFill/>
          <a:ln>
            <a:noFill/>
          </a:ln>
        </p:spPr>
        <p:txBody>
          <a:bodyPr spcFirstLastPara="1" wrap="square" lIns="91425" tIns="45700" rIns="91425" bIns="45700" anchor="t" anchorCtr="0">
            <a:spAutoFit/>
          </a:bodyPr>
          <a:lstStyle/>
          <a:p>
            <a:pPr marL="457200" marR="0" lvl="0" indent="-342900" algn="l" rtl="0">
              <a:spcBef>
                <a:spcPts val="0"/>
              </a:spcBef>
              <a:spcAft>
                <a:spcPts val="0"/>
              </a:spcAft>
              <a:buClr>
                <a:schemeClr val="dk1"/>
              </a:buClr>
              <a:buSzPts val="1800"/>
              <a:buFont typeface="Overlock"/>
              <a:buChar char="●"/>
            </a:pPr>
            <a:r>
              <a:rPr lang="es-ES" sz="1800">
                <a:solidFill>
                  <a:schemeClr val="dk1"/>
                </a:solidFill>
                <a:latin typeface="Overlock"/>
                <a:ea typeface="Overlock"/>
                <a:cs typeface="Overlock"/>
                <a:sym typeface="Overlock"/>
              </a:rPr>
              <a:t>10 de marzo del 2021</a:t>
            </a:r>
            <a:endParaRPr sz="1800">
              <a:solidFill>
                <a:schemeClr val="dk1"/>
              </a:solidFill>
              <a:latin typeface="Overlock"/>
              <a:ea typeface="Overlock"/>
              <a:cs typeface="Overlock"/>
              <a:sym typeface="Overlock"/>
            </a:endParaRPr>
          </a:p>
        </p:txBody>
      </p:sp>
      <p:sp>
        <p:nvSpPr>
          <p:cNvPr id="22" name="Google Shape;22;p1"/>
          <p:cNvSpPr/>
          <p:nvPr/>
        </p:nvSpPr>
        <p:spPr>
          <a:xfrm>
            <a:off x="5870448" y="1700455"/>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 name="Google Shape;23;p1"/>
          <p:cNvSpPr/>
          <p:nvPr/>
        </p:nvSpPr>
        <p:spPr>
          <a:xfrm>
            <a:off x="4352544" y="2895600"/>
            <a:ext cx="237600" cy="1737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 name="Google Shape;24;p1"/>
          <p:cNvSpPr txBox="1"/>
          <p:nvPr/>
        </p:nvSpPr>
        <p:spPr>
          <a:xfrm>
            <a:off x="576072" y="6393853"/>
            <a:ext cx="5577900" cy="1938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Haciendo énfasis en los diferentes modismos.</a:t>
            </a:r>
            <a:endParaRPr/>
          </a:p>
          <a:p>
            <a:pPr marL="0" marR="0" lvl="0" indent="0" algn="l" rtl="0">
              <a:spcBef>
                <a:spcPts val="0"/>
              </a:spcBef>
              <a:spcAft>
                <a:spcPts val="0"/>
              </a:spcAft>
              <a:buNone/>
            </a:pPr>
            <a:r>
              <a:rPr lang="es-ES" sz="2000">
                <a:solidFill>
                  <a:schemeClr val="dk1"/>
                </a:solidFill>
                <a:latin typeface="Overlock"/>
                <a:ea typeface="Overlock"/>
                <a:cs typeface="Overlock"/>
                <a:sym typeface="Overlock"/>
              </a:rPr>
              <a:t>Se trabajo en clase virtual, tratando de el uso de los nombres y reconocimiento de los demás. </a:t>
            </a:r>
            <a:endParaRPr sz="2000">
              <a:solidFill>
                <a:schemeClr val="dk1"/>
              </a:solidFill>
              <a:latin typeface="Overlock"/>
              <a:ea typeface="Overlock"/>
              <a:cs typeface="Overlock"/>
              <a:sym typeface="Overlock"/>
            </a:endParaRPr>
          </a:p>
        </p:txBody>
      </p:sp>
      <p:sp>
        <p:nvSpPr>
          <p:cNvPr id="25" name="Google Shape;25;p1"/>
          <p:cNvSpPr/>
          <p:nvPr/>
        </p:nvSpPr>
        <p:spPr>
          <a:xfrm>
            <a:off x="6014751" y="2857701"/>
            <a:ext cx="283500" cy="211800"/>
          </a:xfrm>
          <a:prstGeom prst="ellipse">
            <a:avLst/>
          </a:prstGeom>
          <a:solidFill>
            <a:srgbClr val="FF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836</Words>
  <Application>Microsoft Office PowerPoint</Application>
  <PresentationFormat>Presentación en pantalla (4:3)</PresentationFormat>
  <Paragraphs>65</Paragraphs>
  <Slides>13</Slides>
  <Notes>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13</vt:i4>
      </vt:variant>
    </vt:vector>
  </HeadingPairs>
  <TitlesOfParts>
    <vt:vector size="21" baseType="lpstr">
      <vt:lpstr>Arial</vt:lpstr>
      <vt:lpstr>Berlin Sans FB</vt:lpstr>
      <vt:lpstr>Calibri</vt:lpstr>
      <vt:lpstr>Calibri Light</vt:lpstr>
      <vt:lpstr>Century Gothic</vt:lpstr>
      <vt:lpstr>Overlock</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Karyme Muñiz</dc:creator>
  <cp:lastModifiedBy>Admin</cp:lastModifiedBy>
  <cp:revision>2</cp:revision>
  <dcterms:modified xsi:type="dcterms:W3CDTF">2021-03-19T05:50:16Z</dcterms:modified>
</cp:coreProperties>
</file>