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59" r:id="rId4"/>
  </p:sldIdLst>
  <p:sldSz cx="10799763" cy="1620043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632" autoAdjust="0"/>
    <p:restoredTop sz="94660"/>
  </p:normalViewPr>
  <p:slideViewPr>
    <p:cSldViewPr snapToGrid="0">
      <p:cViewPr>
        <p:scale>
          <a:sx n="70" d="100"/>
          <a:sy n="70" d="100"/>
        </p:scale>
        <p:origin x="1062" y="-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94142" y="5940164"/>
            <a:ext cx="7795637" cy="5345296"/>
          </a:xfrm>
        </p:spPr>
        <p:txBody>
          <a:bodyPr anchor="b">
            <a:normAutofit/>
          </a:bodyPr>
          <a:lstStyle>
            <a:lvl1pPr>
              <a:defRPr sz="6378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94142" y="11285456"/>
            <a:ext cx="7795637" cy="26605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79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6199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159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99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239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779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3199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8"/>
          <p:cNvSpPr/>
          <p:nvPr/>
        </p:nvSpPr>
        <p:spPr bwMode="auto">
          <a:xfrm>
            <a:off x="-37462" y="10207737"/>
            <a:ext cx="1648160" cy="1846777"/>
          </a:xfrm>
          <a:custGeom>
            <a:avLst/>
            <a:gdLst/>
            <a:ahLst/>
            <a:cxnLst/>
            <a:rect l="l" t="t" r="r" b="b"/>
            <a:pathLst>
              <a:path w="8042" h="10000">
                <a:moveTo>
                  <a:pt x="5799" y="10000"/>
                </a:moveTo>
                <a:cubicBezTo>
                  <a:pt x="5880" y="10000"/>
                  <a:pt x="5934" y="9940"/>
                  <a:pt x="5961" y="9880"/>
                </a:cubicBezTo>
                <a:cubicBezTo>
                  <a:pt x="5961" y="9820"/>
                  <a:pt x="5988" y="9820"/>
                  <a:pt x="5988" y="9820"/>
                </a:cubicBezTo>
                <a:lnTo>
                  <a:pt x="8042" y="5260"/>
                </a:lnTo>
                <a:cubicBezTo>
                  <a:pt x="8096" y="5140"/>
                  <a:pt x="8096" y="4901"/>
                  <a:pt x="8042" y="4721"/>
                </a:cubicBezTo>
                <a:lnTo>
                  <a:pt x="5988" y="221"/>
                </a:lnTo>
                <a:cubicBezTo>
                  <a:pt x="5988" y="160"/>
                  <a:pt x="5961" y="160"/>
                  <a:pt x="5961" y="160"/>
                </a:cubicBezTo>
                <a:cubicBezTo>
                  <a:pt x="5934" y="101"/>
                  <a:pt x="5880" y="41"/>
                  <a:pt x="5799" y="41"/>
                </a:cubicBezTo>
                <a:lnTo>
                  <a:pt x="18" y="0"/>
                </a:lnTo>
                <a:cubicBezTo>
                  <a:pt x="12" y="3330"/>
                  <a:pt x="6" y="6661"/>
                  <a:pt x="0" y="9991"/>
                </a:cubicBezTo>
                <a:lnTo>
                  <a:pt x="5799" y="1000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99990" y="10699994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299608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440039"/>
            <a:ext cx="7785638" cy="7363286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45092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853448" y="8280224"/>
            <a:ext cx="6677674" cy="900024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89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10285426"/>
            <a:ext cx="7785638" cy="3675369"/>
          </a:xfrm>
        </p:spPr>
        <p:txBody>
          <a:bodyPr anchor="ctr">
            <a:normAutofit/>
          </a:bodyPr>
          <a:lstStyle>
            <a:lvl1pPr marL="0" indent="0" algn="l">
              <a:buNone/>
              <a:defRPr sz="2126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9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  <p:sp>
        <p:nvSpPr>
          <p:cNvPr id="14" name="TextBox 13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9874046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5760159"/>
            <a:ext cx="7785638" cy="6436816"/>
          </a:xfrm>
        </p:spPr>
        <p:txBody>
          <a:bodyPr anchor="b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1306645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84341" y="1440039"/>
            <a:ext cx="7215889" cy="6840185"/>
          </a:xfrm>
        </p:spPr>
        <p:txBody>
          <a:bodyPr anchor="ctr">
            <a:normAutofit/>
          </a:bodyPr>
          <a:lstStyle>
            <a:lvl1pPr algn="l">
              <a:defRPr sz="5669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899384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899384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2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  <p:sp>
        <p:nvSpPr>
          <p:cNvPr id="11" name="TextBox 10"/>
          <p:cNvSpPr txBox="1"/>
          <p:nvPr/>
        </p:nvSpPr>
        <p:spPr>
          <a:xfrm>
            <a:off x="2135760" y="1530762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9648843" y="6863113"/>
            <a:ext cx="540129" cy="1381398"/>
          </a:xfrm>
          <a:prstGeom prst="rect">
            <a:avLst/>
          </a:prstGeom>
        </p:spPr>
        <p:txBody>
          <a:bodyPr vert="horz" lIns="107998" tIns="53999" rIns="107998" bIns="53999" rtlCol="0" anchor="ctr">
            <a:noAutofit/>
          </a:bodyPr>
          <a:lstStyle/>
          <a:p>
            <a:pPr lvl="0"/>
            <a:r>
              <a:rPr lang="en-US" sz="9449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25111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2" y="1482104"/>
            <a:ext cx="7785637" cy="6803381"/>
          </a:xfrm>
        </p:spPr>
        <p:txBody>
          <a:bodyPr anchor="ctr">
            <a:normAutofit/>
          </a:bodyPr>
          <a:lstStyle>
            <a:lvl1pPr algn="l">
              <a:defRPr sz="5669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294141" y="10260277"/>
            <a:ext cx="7785638" cy="1980054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35">
                <a:solidFill>
                  <a:schemeClr val="accent1"/>
                </a:solidFill>
              </a:defRPr>
            </a:lvl1pPr>
            <a:lvl2pPr marL="539999" indent="0">
              <a:buFontTx/>
              <a:buNone/>
              <a:defRPr/>
            </a:lvl2pPr>
            <a:lvl3pPr marL="1079998" indent="0">
              <a:buFontTx/>
              <a:buNone/>
              <a:defRPr/>
            </a:lvl3pPr>
            <a:lvl4pPr marL="1619997" indent="0">
              <a:buFontTx/>
              <a:buNone/>
              <a:defRPr/>
            </a:lvl4pPr>
            <a:lvl5pPr marL="2159996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240331"/>
            <a:ext cx="7785638" cy="1723563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252962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5307721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24076" y="1482103"/>
            <a:ext cx="1956018" cy="12481795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94142" y="1482103"/>
            <a:ext cx="5570368" cy="12481795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20982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2" y="1474316"/>
            <a:ext cx="7782348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94141" y="5040136"/>
            <a:ext cx="7785638" cy="892375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78888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4900673"/>
            <a:ext cx="7785638" cy="3469700"/>
          </a:xfrm>
        </p:spPr>
        <p:txBody>
          <a:bodyPr anchor="b"/>
          <a:lstStyle>
            <a:lvl1pPr algn="l">
              <a:defRPr sz="4724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8460229"/>
            <a:ext cx="7785638" cy="2032496"/>
          </a:xfrm>
        </p:spPr>
        <p:txBody>
          <a:bodyPr anchor="t"/>
          <a:lstStyle>
            <a:lvl1pPr marL="0" indent="0" algn="l">
              <a:buNone/>
              <a:defRPr sz="2362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539999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1079998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619997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4pPr>
            <a:lvl5pPr marL="2159996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5pPr>
            <a:lvl6pPr marL="2699995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6pPr>
            <a:lvl7pPr marL="3239994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7pPr>
            <a:lvl8pPr marL="3779992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8pPr>
            <a:lvl9pPr marL="4319991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748018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7663531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743433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94142" y="5047474"/>
            <a:ext cx="3776529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3768" y="5047474"/>
            <a:ext cx="3776011" cy="8899604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571501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75554" y="5259888"/>
            <a:ext cx="3395118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294140" y="6621175"/>
            <a:ext cx="3776530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80351" y="5252263"/>
            <a:ext cx="3393515" cy="1361286"/>
          </a:xfrm>
        </p:spPr>
        <p:txBody>
          <a:bodyPr anchor="b">
            <a:noAutofit/>
          </a:bodyPr>
          <a:lstStyle>
            <a:lvl1pPr marL="0" indent="0">
              <a:buNone/>
              <a:defRPr sz="2835" b="0"/>
            </a:lvl1pPr>
            <a:lvl2pPr marL="539999" indent="0">
              <a:buNone/>
              <a:defRPr sz="2362" b="1"/>
            </a:lvl2pPr>
            <a:lvl3pPr marL="1079998" indent="0">
              <a:buNone/>
              <a:defRPr sz="2126" b="1"/>
            </a:lvl3pPr>
            <a:lvl4pPr marL="1619997" indent="0">
              <a:buNone/>
              <a:defRPr sz="1890" b="1"/>
            </a:lvl4pPr>
            <a:lvl5pPr marL="2159996" indent="0">
              <a:buNone/>
              <a:defRPr sz="1890" b="1"/>
            </a:lvl5pPr>
            <a:lvl6pPr marL="2699995" indent="0">
              <a:buNone/>
              <a:defRPr sz="1890" b="1"/>
            </a:lvl6pPr>
            <a:lvl7pPr marL="3239994" indent="0">
              <a:buNone/>
              <a:defRPr sz="1890" b="1"/>
            </a:lvl7pPr>
            <a:lvl8pPr marL="3779992" indent="0">
              <a:buNone/>
              <a:defRPr sz="1890" b="1"/>
            </a:lvl8pPr>
            <a:lvl9pPr marL="4319991" indent="0">
              <a:buNone/>
              <a:defRPr sz="189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9525" y="6613550"/>
            <a:ext cx="3774342" cy="7336505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03799" y="1860956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579276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8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725760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461511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0" y="1053780"/>
            <a:ext cx="3105740" cy="2306311"/>
          </a:xfrm>
        </p:spPr>
        <p:txBody>
          <a:bodyPr anchor="b"/>
          <a:lstStyle>
            <a:lvl1pPr algn="l">
              <a:defRPr sz="2362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02429" y="1053783"/>
            <a:ext cx="4477350" cy="12791597"/>
          </a:xfrm>
        </p:spPr>
        <p:txBody>
          <a:bodyPr anchor="ctr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0" y="3776353"/>
            <a:ext cx="3105740" cy="10069019"/>
          </a:xfrm>
        </p:spPr>
        <p:txBody>
          <a:bodyPr/>
          <a:lstStyle>
            <a:lvl1pPr marL="0" indent="0">
              <a:buNone/>
              <a:defRPr sz="1654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680033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048524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4141" y="11340307"/>
            <a:ext cx="7785638" cy="1338787"/>
          </a:xfrm>
        </p:spPr>
        <p:txBody>
          <a:bodyPr anchor="b">
            <a:normAutofit/>
          </a:bodyPr>
          <a:lstStyle>
            <a:lvl1pPr algn="l">
              <a:defRPr sz="2835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94141" y="1499958"/>
            <a:ext cx="7785638" cy="9106475"/>
          </a:xfrm>
        </p:spPr>
        <p:txBody>
          <a:bodyPr anchor="t">
            <a:normAutofit/>
          </a:bodyPr>
          <a:lstStyle>
            <a:lvl1pPr marL="0" indent="0" algn="ctr">
              <a:buNone/>
              <a:defRPr sz="1890"/>
            </a:lvl1pPr>
            <a:lvl2pPr marL="539999" indent="0">
              <a:buNone/>
              <a:defRPr sz="1890"/>
            </a:lvl2pPr>
            <a:lvl3pPr marL="1079998" indent="0">
              <a:buNone/>
              <a:defRPr sz="1890"/>
            </a:lvl3pPr>
            <a:lvl4pPr marL="1619997" indent="0">
              <a:buNone/>
              <a:defRPr sz="1890"/>
            </a:lvl4pPr>
            <a:lvl5pPr marL="2159996" indent="0">
              <a:buNone/>
              <a:defRPr sz="1890"/>
            </a:lvl5pPr>
            <a:lvl6pPr marL="2699995" indent="0">
              <a:buNone/>
              <a:defRPr sz="1890"/>
            </a:lvl6pPr>
            <a:lvl7pPr marL="3239994" indent="0">
              <a:buNone/>
              <a:defRPr sz="1890"/>
            </a:lvl7pPr>
            <a:lvl8pPr marL="3779992" indent="0">
              <a:buNone/>
              <a:defRPr sz="1890"/>
            </a:lvl8pPr>
            <a:lvl9pPr marL="4319991" indent="0">
              <a:buNone/>
              <a:defRPr sz="189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94141" y="12679094"/>
            <a:ext cx="7785638" cy="1166280"/>
          </a:xfrm>
        </p:spPr>
        <p:txBody>
          <a:bodyPr>
            <a:normAutofit/>
          </a:bodyPr>
          <a:lstStyle>
            <a:lvl1pPr marL="0" indent="0">
              <a:buNone/>
              <a:defRPr sz="1417"/>
            </a:lvl1pPr>
            <a:lvl2pPr marL="539999" indent="0">
              <a:buNone/>
              <a:defRPr sz="1417"/>
            </a:lvl2pPr>
            <a:lvl3pPr marL="1079998" indent="0">
              <a:buNone/>
              <a:defRPr sz="1181"/>
            </a:lvl3pPr>
            <a:lvl4pPr marL="1619997" indent="0">
              <a:buNone/>
              <a:defRPr sz="1063"/>
            </a:lvl4pPr>
            <a:lvl5pPr marL="2159996" indent="0">
              <a:buNone/>
              <a:defRPr sz="1063"/>
            </a:lvl5pPr>
            <a:lvl6pPr marL="2699995" indent="0">
              <a:buNone/>
              <a:defRPr sz="1063"/>
            </a:lvl6pPr>
            <a:lvl7pPr marL="3239994" indent="0">
              <a:buNone/>
              <a:defRPr sz="1063"/>
            </a:lvl7pPr>
            <a:lvl8pPr marL="3779992" indent="0">
              <a:buNone/>
              <a:defRPr sz="1063"/>
            </a:lvl8pPr>
            <a:lvl9pPr marL="4319991" indent="0">
              <a:buNone/>
              <a:defRPr sz="1063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69" y="11600299"/>
            <a:ext cx="1604322" cy="1200044"/>
          </a:xfrm>
          <a:custGeom>
            <a:avLst/>
            <a:gdLst/>
            <a:ahLst/>
            <a:cxnLst/>
            <a:rect l="l" t="t" r="r" b="b"/>
            <a:pathLst>
              <a:path w="7908" h="10000">
                <a:moveTo>
                  <a:pt x="7908" y="4694"/>
                </a:moveTo>
                <a:lnTo>
                  <a:pt x="6575" y="188"/>
                </a:lnTo>
                <a:cubicBezTo>
                  <a:pt x="6566" y="157"/>
                  <a:pt x="6555" y="125"/>
                  <a:pt x="6546" y="94"/>
                </a:cubicBezTo>
                <a:cubicBezTo>
                  <a:pt x="6519" y="0"/>
                  <a:pt x="6491" y="0"/>
                  <a:pt x="6463" y="0"/>
                </a:cubicBezTo>
                <a:lnTo>
                  <a:pt x="5935" y="0"/>
                </a:lnTo>
                <a:lnTo>
                  <a:pt x="0" y="62"/>
                </a:lnTo>
                <a:lnTo>
                  <a:pt x="0" y="10000"/>
                </a:lnTo>
                <a:lnTo>
                  <a:pt x="5935" y="9952"/>
                </a:lnTo>
                <a:lnTo>
                  <a:pt x="6463" y="9952"/>
                </a:lnTo>
                <a:cubicBezTo>
                  <a:pt x="6491" y="9952"/>
                  <a:pt x="6519" y="9859"/>
                  <a:pt x="6546" y="9859"/>
                </a:cubicBezTo>
                <a:cubicBezTo>
                  <a:pt x="6546" y="9764"/>
                  <a:pt x="6575" y="9764"/>
                  <a:pt x="6575" y="9764"/>
                </a:cubicBezTo>
                <a:lnTo>
                  <a:pt x="7908" y="5258"/>
                </a:lnTo>
                <a:cubicBezTo>
                  <a:pt x="7963" y="5070"/>
                  <a:pt x="7963" y="4883"/>
                  <a:pt x="7908" y="4694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03799" y="11771394"/>
            <a:ext cx="690904" cy="862523"/>
          </a:xfrm>
        </p:spPr>
        <p:txBody>
          <a:bodyPr/>
          <a:lstStyle/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4924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6" name="Group 35"/>
          <p:cNvGrpSpPr/>
          <p:nvPr/>
        </p:nvGrpSpPr>
        <p:grpSpPr>
          <a:xfrm>
            <a:off x="1" y="540015"/>
            <a:ext cx="2339949" cy="15682222"/>
            <a:chOff x="2487613" y="285750"/>
            <a:chExt cx="2428875" cy="5654676"/>
          </a:xfrm>
        </p:grpSpPr>
        <p:sp>
          <p:nvSpPr>
            <p:cNvPr id="37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8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9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0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1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2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3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4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5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6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7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48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49" name="Group 48"/>
          <p:cNvGrpSpPr/>
          <p:nvPr/>
        </p:nvGrpSpPr>
        <p:grpSpPr>
          <a:xfrm>
            <a:off x="24119" y="673"/>
            <a:ext cx="2305782" cy="16188551"/>
            <a:chOff x="6627813" y="195717"/>
            <a:chExt cx="1952625" cy="5678034"/>
          </a:xfrm>
        </p:grpSpPr>
        <p:sp>
          <p:nvSpPr>
            <p:cNvPr id="50" name="Freeform 27"/>
            <p:cNvSpPr/>
            <p:nvPr/>
          </p:nvSpPr>
          <p:spPr bwMode="auto">
            <a:xfrm>
              <a:off x="6627813" y="195717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1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2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3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4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5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6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7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8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59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0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61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62" name="Rectangle 61"/>
          <p:cNvSpPr/>
          <p:nvPr/>
        </p:nvSpPr>
        <p:spPr>
          <a:xfrm>
            <a:off x="0" y="0"/>
            <a:ext cx="215995" cy="16200438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297430" y="1474316"/>
            <a:ext cx="7782349" cy="302580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94141" y="5040136"/>
            <a:ext cx="7785638" cy="918024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179799" y="14492729"/>
            <a:ext cx="905153" cy="8744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D18DC-799E-4C6F-B5EE-946A3EF44AF5}" type="datetimeFigureOut">
              <a:rPr lang="es-MX" smtClean="0"/>
              <a:t>19/03/2021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94141" y="14494430"/>
            <a:ext cx="6751609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6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603799" y="1860956"/>
            <a:ext cx="690904" cy="86252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62">
                <a:solidFill>
                  <a:srgbClr val="FEFFFF"/>
                </a:solidFill>
              </a:defRPr>
            </a:lvl1pPr>
          </a:lstStyle>
          <a:p>
            <a:fld id="{463C431E-9BBD-4E45-BD7D-218C496F66E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78903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</p:sldLayoutIdLst>
  <p:txStyles>
    <p:titleStyle>
      <a:lvl1pPr algn="l" defTabSz="539999" rtl="0" eaLnBrk="1" latinLnBrk="0" hangingPunct="1">
        <a:spcBef>
          <a:spcPct val="0"/>
        </a:spcBef>
        <a:buNone/>
        <a:defRPr sz="4252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404999" indent="-404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2126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877498" indent="-3374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89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349997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654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889996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429995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969994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3509993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4049992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4589991" indent="-269999" algn="l" defTabSz="539999" rtl="0" eaLnBrk="1" latinLnBrk="0" hangingPunct="1">
        <a:spcBef>
          <a:spcPts val="1181"/>
        </a:spcBef>
        <a:spcAft>
          <a:spcPts val="0"/>
        </a:spcAft>
        <a:buClr>
          <a:schemeClr val="accent1"/>
        </a:buClr>
        <a:buFont typeface="Wingdings 3" charset="2"/>
        <a:buChar char=""/>
        <a:defRPr sz="1417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1pPr>
      <a:lvl2pPr marL="539999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2pPr>
      <a:lvl3pPr marL="1079998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619997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4pPr>
      <a:lvl5pPr marL="2159996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5pPr>
      <a:lvl6pPr marL="2699995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6pPr>
      <a:lvl7pPr marL="3239994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7pPr>
      <a:lvl8pPr marL="3779992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8pPr>
      <a:lvl9pPr marL="4319991" algn="l" defTabSz="539999" rtl="0" eaLnBrk="1" latinLnBrk="0" hangingPunct="1">
        <a:defRPr sz="212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3155070" y="9342492"/>
            <a:ext cx="5550367" cy="5178667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>
                <a:latin typeface="Ink Free" panose="03080402000500000000" pitchFamily="66" charset="0"/>
              </a:rPr>
              <a:t>Diario de campo de la alumna practicante</a:t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dirty="0" smtClean="0">
                <a:latin typeface="Ink Free" panose="03080402000500000000" pitchFamily="66" charset="0"/>
              </a:rPr>
              <a:t/>
            </a:r>
            <a:br>
              <a:rPr lang="es-MX" dirty="0" smtClean="0">
                <a:latin typeface="Ink Free" panose="03080402000500000000" pitchFamily="66" charset="0"/>
              </a:rPr>
            </a:br>
            <a:r>
              <a:rPr lang="es-MX" dirty="0">
                <a:latin typeface="Ink Free" panose="03080402000500000000" pitchFamily="66" charset="0"/>
              </a:rPr>
              <a:t/>
            </a:r>
            <a:br>
              <a:rPr lang="es-MX" dirty="0">
                <a:latin typeface="Ink Free" panose="03080402000500000000" pitchFamily="66" charset="0"/>
              </a:rPr>
            </a:br>
            <a:r>
              <a:rPr lang="es-MX" sz="3476" dirty="0">
                <a:latin typeface="Ink Free" panose="03080402000500000000" pitchFamily="66" charset="0"/>
              </a:rPr>
              <a:t>Jardín de niños “Eutimio Alberto Cuellar Goribar” </a:t>
            </a:r>
            <a:br>
              <a:rPr lang="es-MX" sz="3476" dirty="0">
                <a:latin typeface="Ink Free" panose="03080402000500000000" pitchFamily="66" charset="0"/>
              </a:rPr>
            </a:br>
            <a:r>
              <a:rPr lang="es-MX" sz="3476" u="sng" dirty="0">
                <a:latin typeface="Ink Free" panose="03080402000500000000" pitchFamily="66" charset="0"/>
              </a:rPr>
              <a:t>2°A</a:t>
            </a:r>
            <a:r>
              <a:rPr lang="es-MX" sz="3476" dirty="0">
                <a:latin typeface="Ink Free" panose="03080402000500000000" pitchFamily="66" charset="0"/>
              </a:rPr>
              <a:t> </a:t>
            </a:r>
            <a:br>
              <a:rPr lang="es-MX" sz="3476" dirty="0">
                <a:latin typeface="Ink Free" panose="03080402000500000000" pitchFamily="66" charset="0"/>
              </a:rPr>
            </a:br>
            <a:r>
              <a:rPr lang="es-MX" sz="3476" dirty="0">
                <a:latin typeface="Ink Free" panose="03080402000500000000" pitchFamily="66" charset="0"/>
              </a:rPr>
              <a:t>Nombre de la alumna practicante</a:t>
            </a:r>
            <a:br>
              <a:rPr lang="es-MX" sz="3476" dirty="0">
                <a:latin typeface="Ink Free" panose="03080402000500000000" pitchFamily="66" charset="0"/>
              </a:rPr>
            </a:br>
            <a:r>
              <a:rPr lang="es-MX" sz="3476" dirty="0">
                <a:latin typeface="Ink Free" panose="03080402000500000000" pitchFamily="66" charset="0"/>
              </a:rPr>
              <a:t>Diana Sofia Gutierrez Zapata  </a:t>
            </a:r>
            <a:r>
              <a:rPr lang="es-MX" sz="8969" b="1" dirty="0">
                <a:solidFill>
                  <a:srgbClr val="0070C0"/>
                </a:solidFill>
                <a:latin typeface="Ink Free" panose="03080402000500000000" pitchFamily="66" charset="0"/>
              </a:rPr>
              <a:t/>
            </a:r>
            <a:br>
              <a:rPr lang="es-MX" sz="8969" b="1" dirty="0">
                <a:solidFill>
                  <a:srgbClr val="0070C0"/>
                </a:solidFill>
                <a:latin typeface="Ink Free" panose="03080402000500000000" pitchFamily="66" charset="0"/>
              </a:rPr>
            </a:br>
            <a:endParaRPr lang="es-MX" sz="8969" dirty="0">
              <a:latin typeface="Ink Free" panose="03080402000500000000" pitchFamily="66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2"/>
          <a:srcRect l="21848" t="21557" r="20659" b="17183"/>
          <a:stretch/>
        </p:blipFill>
        <p:spPr>
          <a:xfrm>
            <a:off x="2554859" y="1742063"/>
            <a:ext cx="5356849" cy="3214109"/>
          </a:xfrm>
          <a:prstGeom prst="rect">
            <a:avLst/>
          </a:prstGeom>
        </p:spPr>
      </p:pic>
      <p:pic>
        <p:nvPicPr>
          <p:cNvPr id="5" name="Picture 2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9831" y="8677809"/>
            <a:ext cx="2430484" cy="376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92725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167" t="937" r="3327" b="3745"/>
          <a:stretch/>
        </p:blipFill>
        <p:spPr bwMode="auto">
          <a:xfrm>
            <a:off x="2345957" y="3683998"/>
            <a:ext cx="6897351" cy="903541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4" name="Rectángulo 3"/>
          <p:cNvSpPr/>
          <p:nvPr/>
        </p:nvSpPr>
        <p:spPr>
          <a:xfrm>
            <a:off x="1555257" y="2352431"/>
            <a:ext cx="4141518" cy="6340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59236" indent="-359236">
              <a:buFont typeface="Wingdings" panose="05000000000000000000" pitchFamily="2" charset="2"/>
              <a:buChar char="Ø"/>
            </a:pPr>
            <a:r>
              <a:rPr lang="es-MX" sz="3520" dirty="0">
                <a:solidFill>
                  <a:schemeClr val="accent1"/>
                </a:solidFill>
                <a:latin typeface="Ink Free" panose="03080402000500000000" pitchFamily="66" charset="0"/>
              </a:rPr>
              <a:t>Diario de la alumna</a:t>
            </a:r>
            <a:endParaRPr lang="es-MX" sz="3520" dirty="0">
              <a:solidFill>
                <a:schemeClr val="accent1"/>
              </a:solidFill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1882405" y="2900123"/>
            <a:ext cx="4131292" cy="1759969"/>
          </a:xfrm>
          <a:prstGeom prst="rect">
            <a:avLst/>
          </a:prstGeom>
          <a:solidFill>
            <a:schemeClr val="bg2">
              <a:lumMod val="9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s-MX" sz="2271" dirty="0">
                <a:latin typeface="Ink Free" panose="03080402000500000000" pitchFamily="66" charset="0"/>
              </a:rPr>
              <a:t>Jardín de niños “Eutimio Alberto Cuellar Goribar” </a:t>
            </a:r>
          </a:p>
          <a:p>
            <a:pPr algn="ctr"/>
            <a:r>
              <a:rPr lang="es-MX" sz="2271" u="sng" dirty="0">
                <a:latin typeface="Ink Free" panose="03080402000500000000" pitchFamily="66" charset="0"/>
              </a:rPr>
              <a:t>2°A</a:t>
            </a:r>
            <a:r>
              <a:rPr lang="es-MX" sz="2012" dirty="0">
                <a:latin typeface="Ink Free" panose="03080402000500000000" pitchFamily="66" charset="0"/>
              </a:rPr>
              <a:t> </a:t>
            </a:r>
          </a:p>
          <a:p>
            <a:pPr algn="ctr"/>
            <a:r>
              <a:rPr lang="es-MX" sz="2012" dirty="0">
                <a:latin typeface="Ink Free" panose="03080402000500000000" pitchFamily="66" charset="0"/>
              </a:rPr>
              <a:t>Nombre de la educadora practicante</a:t>
            </a:r>
          </a:p>
          <a:p>
            <a:pPr algn="ctr"/>
            <a:r>
              <a:rPr lang="es-MX" sz="2012" dirty="0">
                <a:latin typeface="Ink Free" panose="03080402000500000000" pitchFamily="66" charset="0"/>
              </a:rPr>
              <a:t>Diana Sofia Gutierrez Zapata  </a:t>
            </a:r>
          </a:p>
        </p:txBody>
      </p:sp>
      <p:sp>
        <p:nvSpPr>
          <p:cNvPr id="7" name="CuadroTexto 6"/>
          <p:cNvSpPr txBox="1"/>
          <p:nvPr/>
        </p:nvSpPr>
        <p:spPr>
          <a:xfrm>
            <a:off x="2729554" y="10432149"/>
            <a:ext cx="6130149" cy="39215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262" dirty="0">
                <a:latin typeface="Ink Free" panose="03080402000500000000" pitchFamily="66" charset="0"/>
              </a:rPr>
              <a:t>Los alumnos mandan las evidencias por semana en la recopilación del álbum </a:t>
            </a:r>
          </a:p>
          <a:p>
            <a:pPr algn="ctr"/>
            <a:r>
              <a:rPr lang="es-MX" sz="2262" dirty="0">
                <a:latin typeface="Ink Free" panose="03080402000500000000" pitchFamily="66" charset="0"/>
              </a:rPr>
              <a:t>Los alumnos se dividen en dos grupos para tomar las salas de Facebook y se conectan en días rotativos, se conectaran el jueves en un horario de  11 am.</a:t>
            </a:r>
          </a:p>
          <a:p>
            <a:endParaRPr lang="es-MX" sz="2262" dirty="0">
              <a:latin typeface="Ink Free" panose="03080402000500000000" pitchFamily="66" charset="0"/>
            </a:endParaRPr>
          </a:p>
          <a:p>
            <a:endParaRPr lang="es-MX" sz="2262" dirty="0">
              <a:latin typeface="Ink Free" panose="03080402000500000000" pitchFamily="66" charset="0"/>
            </a:endParaRPr>
          </a:p>
          <a:p>
            <a:endParaRPr lang="es-MX" sz="2262" dirty="0">
              <a:latin typeface="Ink Free" panose="03080402000500000000" pitchFamily="66" charset="0"/>
            </a:endParaRPr>
          </a:p>
          <a:p>
            <a:endParaRPr lang="es-MX" sz="2262" dirty="0">
              <a:latin typeface="Ink Free" panose="03080402000500000000" pitchFamily="66" charset="0"/>
            </a:endParaRPr>
          </a:p>
          <a:p>
            <a:endParaRPr lang="es-MX" sz="2262" dirty="0">
              <a:latin typeface="Ink Free" panose="03080402000500000000" pitchFamily="66" charset="0"/>
            </a:endParaRPr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8607" y="10432147"/>
            <a:ext cx="1352637" cy="3303175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7032901" y="4287733"/>
            <a:ext cx="1875582" cy="288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77" b="1" dirty="0" smtClean="0">
                <a:latin typeface="Ink Free" panose="03080402000500000000" pitchFamily="66" charset="0"/>
              </a:rPr>
              <a:t>19 </a:t>
            </a:r>
            <a:r>
              <a:rPr lang="es-MX" sz="1277" b="1" dirty="0">
                <a:latin typeface="Ink Free" panose="03080402000500000000" pitchFamily="66" charset="0"/>
              </a:rPr>
              <a:t>de </a:t>
            </a:r>
            <a:r>
              <a:rPr lang="es-MX" sz="1277" b="1" dirty="0">
                <a:latin typeface="Ink Free" panose="03080402000500000000" pitchFamily="66" charset="0"/>
              </a:rPr>
              <a:t>marzo de 2021</a:t>
            </a:r>
          </a:p>
        </p:txBody>
      </p:sp>
      <p:sp>
        <p:nvSpPr>
          <p:cNvPr id="14" name="Elipse 13"/>
          <p:cNvSpPr/>
          <p:nvPr/>
        </p:nvSpPr>
        <p:spPr>
          <a:xfrm>
            <a:off x="6715683" y="6867594"/>
            <a:ext cx="375036" cy="27574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77"/>
          </a:p>
        </p:txBody>
      </p:sp>
      <p:sp>
        <p:nvSpPr>
          <p:cNvPr id="15" name="Elipse 14"/>
          <p:cNvSpPr/>
          <p:nvPr/>
        </p:nvSpPr>
        <p:spPr>
          <a:xfrm>
            <a:off x="6715683" y="6473079"/>
            <a:ext cx="375036" cy="27969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77"/>
          </a:p>
        </p:txBody>
      </p:sp>
      <p:sp>
        <p:nvSpPr>
          <p:cNvPr id="11" name="Elipse 10"/>
          <p:cNvSpPr/>
          <p:nvPr/>
        </p:nvSpPr>
        <p:spPr>
          <a:xfrm>
            <a:off x="8325134" y="5260406"/>
            <a:ext cx="432202" cy="30779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 sz="1277"/>
          </a:p>
        </p:txBody>
      </p:sp>
    </p:spTree>
    <p:extLst>
      <p:ext uri="{BB962C8B-B14F-4D97-AF65-F5344CB8AC3E}">
        <p14:creationId xmlns:p14="http://schemas.microsoft.com/office/powerpoint/2010/main" val="3896356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1885771" y="1059718"/>
            <a:ext cx="6972690" cy="64417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691" b="1" dirty="0">
                <a:latin typeface="Ink Free" panose="03080402000500000000" pitchFamily="66" charset="0"/>
              </a:rPr>
              <a:t>De la intervención de la clase virtual reflexiona acerca de:</a:t>
            </a:r>
          </a:p>
          <a:p>
            <a:r>
              <a:rPr lang="es-MX" sz="2691" b="1" dirty="0">
                <a:latin typeface="Ink Free" panose="03080402000500000000" pitchFamily="66" charset="0"/>
              </a:rPr>
              <a:t>¿Cómo desarrolle la clase?</a:t>
            </a:r>
          </a:p>
          <a:p>
            <a:r>
              <a:rPr lang="es-ES" sz="2691" dirty="0">
                <a:latin typeface="Ink Free" panose="03080402000500000000" pitchFamily="66" charset="0"/>
              </a:rPr>
              <a:t>El día de hoy se realizo </a:t>
            </a:r>
            <a:r>
              <a:rPr lang="es-ES" sz="2691" dirty="0" smtClean="0">
                <a:latin typeface="Ink Free" panose="03080402000500000000" pitchFamily="66" charset="0"/>
              </a:rPr>
              <a:t>un video en el cual se identificaban los objetos que pueden flotar y los que no, en un recipiente con agua, así como dibujarlos o escribirlos en el cuaderno.</a:t>
            </a:r>
          </a:p>
          <a:p>
            <a:r>
              <a:rPr lang="es-ES" sz="2691" dirty="0" smtClean="0">
                <a:latin typeface="Ink Free" panose="03080402000500000000" pitchFamily="66" charset="0"/>
              </a:rPr>
              <a:t>Como segunda actividad se mencionaron algunos animales de la granja en ingles, el cual los alumnos los identificaran en el video y los mencionan en ingles. </a:t>
            </a:r>
            <a:endParaRPr lang="es-ES" sz="2691" dirty="0">
              <a:latin typeface="Ink Free" panose="03080402000500000000" pitchFamily="66" charset="0"/>
            </a:endParaRPr>
          </a:p>
          <a:p>
            <a:r>
              <a:rPr lang="es-ES" sz="2691" dirty="0">
                <a:latin typeface="Ink Free" panose="03080402000500000000" pitchFamily="66" charset="0"/>
              </a:rPr>
              <a:t> </a:t>
            </a:r>
            <a:endParaRPr lang="es-MX" sz="2691" dirty="0">
              <a:latin typeface="Ink Free" panose="03080402000500000000" pitchFamily="66" charset="0"/>
            </a:endParaRPr>
          </a:p>
          <a:p>
            <a:r>
              <a:rPr lang="es-MX" sz="3588" b="1" dirty="0">
                <a:latin typeface="Ink Free" panose="03080402000500000000" pitchFamily="66" charset="0"/>
              </a:rPr>
              <a:t>¿</a:t>
            </a:r>
            <a:r>
              <a:rPr lang="es-MX" sz="2691" b="1" dirty="0">
                <a:latin typeface="Ink Free" panose="03080402000500000000" pitchFamily="66" charset="0"/>
              </a:rPr>
              <a:t>Que </a:t>
            </a:r>
            <a:r>
              <a:rPr lang="es-MX" sz="2691" b="1" dirty="0">
                <a:latin typeface="Ink Free" panose="03080402000500000000" pitchFamily="66" charset="0"/>
              </a:rPr>
              <a:t>mejoras puedo realizar?</a:t>
            </a:r>
          </a:p>
          <a:p>
            <a:r>
              <a:rPr lang="es-ES" sz="2691" dirty="0">
                <a:latin typeface="Ink Free" panose="03080402000500000000" pitchFamily="66" charset="0"/>
              </a:rPr>
              <a:t>Seguir realizando las actividades con materiales que se encuentran en casa. </a:t>
            </a:r>
            <a:endParaRPr lang="es-MX" sz="2691" dirty="0"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9485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Espiral">
  <a:themeElements>
    <a:clrScheme name="Espiral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Espiral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Espiral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19</TotalTime>
  <Words>208</Words>
  <Application>Microsoft Office PowerPoint</Application>
  <PresentationFormat>Personalizado</PresentationFormat>
  <Paragraphs>19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9" baseType="lpstr">
      <vt:lpstr>Arial</vt:lpstr>
      <vt:lpstr>Century Gothic</vt:lpstr>
      <vt:lpstr>Ink Free</vt:lpstr>
      <vt:lpstr>Wingdings</vt:lpstr>
      <vt:lpstr>Wingdings 3</vt:lpstr>
      <vt:lpstr>Espiral</vt:lpstr>
      <vt:lpstr>Diario de campo de la alumna practicante     Jardín de niños “Eutimio Alberto Cuellar Goribar”  2°A  Nombre de la alumna practicante Diana Sofia Gutierrez Zapata   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Diario de campo de la alumna practicante     Jardín de niños “Eutimio Alberto Cuellar Goribar”  2°A  Nombre de la alumna practicante Diana Sofia Gutierrez Zapata</dc:title>
  <dc:creator>sofi gutierrez</dc:creator>
  <cp:lastModifiedBy>sofi gutierrez</cp:lastModifiedBy>
  <cp:revision>3</cp:revision>
  <dcterms:created xsi:type="dcterms:W3CDTF">2021-03-19T22:52:08Z</dcterms:created>
  <dcterms:modified xsi:type="dcterms:W3CDTF">2021-03-19T23:11:17Z</dcterms:modified>
</cp:coreProperties>
</file>