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Lst>
  <p:sldSz cx="6858000" cy="12192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4" autoAdjust="0"/>
    <p:restoredTop sz="94477" autoAdjust="0"/>
  </p:normalViewPr>
  <p:slideViewPr>
    <p:cSldViewPr snapToGrid="0">
      <p:cViewPr varScale="1">
        <p:scale>
          <a:sx n="49" d="100"/>
          <a:sy n="49" d="100"/>
        </p:scale>
        <p:origin x="295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slide" Target="slides/slide4.xml"/><Relationship Id="rId4" Type="http://schemas.openxmlformats.org/officeDocument/2006/relationships/slide" Target="slides/slide3.xml"/><Relationship Id="rId9"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857250" y="6403623"/>
            <a:ext cx="5143500" cy="2943577"/>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s-ES" smtClean="0"/>
              <a:t>Haga clic para editar el estilo de subtítulo del patrón</a:t>
            </a:r>
            <a:endParaRPr lang="en-US" dirty="0"/>
          </a:p>
        </p:txBody>
      </p:sp>
      <p:sp>
        <p:nvSpPr>
          <p:cNvPr id="4" name="Date Placeholder 3"/>
          <p:cNvSpPr>
            <a:spLocks noGrp="1"/>
          </p:cNvSpPr>
          <p:nvPr>
            <p:ph type="dt" sz="half" idx="10"/>
          </p:nvPr>
        </p:nvSpPr>
        <p:spPr/>
        <p:txBody>
          <a:bodyPr/>
          <a:lstStyle/>
          <a:p>
            <a:fld id="{4C2CB88E-1FAA-4AC4-B4BA-E3B2AE776F83}" type="datetimeFigureOut">
              <a:rPr lang="es-MX" smtClean="0"/>
              <a:t>19/03/2021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16799995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2CB88E-1FAA-4AC4-B4BA-E3B2AE776F83}" type="datetimeFigureOut">
              <a:rPr lang="es-MX" smtClean="0"/>
              <a:t>19/03/2021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3666543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2CB88E-1FAA-4AC4-B4BA-E3B2AE776F83}" type="datetimeFigureOut">
              <a:rPr lang="es-MX" smtClean="0"/>
              <a:t>19/03/2021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298647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4C2CB88E-1FAA-4AC4-B4BA-E3B2AE776F83}" type="datetimeFigureOut">
              <a:rPr lang="es-MX" smtClean="0"/>
              <a:t>19/03/2021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4166750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67916" y="8159048"/>
            <a:ext cx="5915025" cy="266699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s-ES" smtClean="0"/>
              <a:t>Editar el estilo de texto del patrón</a:t>
            </a:r>
          </a:p>
        </p:txBody>
      </p:sp>
      <p:sp>
        <p:nvSpPr>
          <p:cNvPr id="4" name="Date Placeholder 3"/>
          <p:cNvSpPr>
            <a:spLocks noGrp="1"/>
          </p:cNvSpPr>
          <p:nvPr>
            <p:ph type="dt" sz="half" idx="10"/>
          </p:nvPr>
        </p:nvSpPr>
        <p:spPr/>
        <p:txBody>
          <a:bodyPr/>
          <a:lstStyle/>
          <a:p>
            <a:fld id="{4C2CB88E-1FAA-4AC4-B4BA-E3B2AE776F83}" type="datetimeFigureOut">
              <a:rPr lang="es-MX" smtClean="0"/>
              <a:t>19/03/2021</a:t>
            </a:fld>
            <a:endParaRPr lang="es-MX"/>
          </a:p>
        </p:txBody>
      </p:sp>
      <p:sp>
        <p:nvSpPr>
          <p:cNvPr id="5" name="Footer Placeholder 4"/>
          <p:cNvSpPr>
            <a:spLocks noGrp="1"/>
          </p:cNvSpPr>
          <p:nvPr>
            <p:ph type="ftr" sz="quarter" idx="11"/>
          </p:nvPr>
        </p:nvSpPr>
        <p:spPr/>
        <p:txBody>
          <a:bodyPr/>
          <a:lstStyle/>
          <a:p>
            <a:endParaRPr lang="es-MX"/>
          </a:p>
        </p:txBody>
      </p:sp>
      <p:sp>
        <p:nvSpPr>
          <p:cNvPr id="6" name="Slide Number Placeholder 5"/>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20991754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4C2CB88E-1FAA-4AC4-B4BA-E3B2AE776F83}" type="datetimeFigureOut">
              <a:rPr lang="es-MX" smtClean="0"/>
              <a:t>19/03/2021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11766418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2381" y="2988734"/>
            <a:ext cx="2901255"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4" name="Content Placeholder 3"/>
          <p:cNvSpPr>
            <a:spLocks noGrp="1"/>
          </p:cNvSpPr>
          <p:nvPr>
            <p:ph sz="half" idx="2"/>
          </p:nvPr>
        </p:nvSpPr>
        <p:spPr>
          <a:xfrm>
            <a:off x="472381" y="4453467"/>
            <a:ext cx="2901255"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3471863" y="2988734"/>
            <a:ext cx="2915543" cy="146473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s-ES" smtClean="0"/>
              <a:t>Editar el estilo de texto del patrón</a:t>
            </a:r>
          </a:p>
        </p:txBody>
      </p:sp>
      <p:sp>
        <p:nvSpPr>
          <p:cNvPr id="6" name="Content Placeholder 5"/>
          <p:cNvSpPr>
            <a:spLocks noGrp="1"/>
          </p:cNvSpPr>
          <p:nvPr>
            <p:ph sz="quarter" idx="4"/>
          </p:nvPr>
        </p:nvSpPr>
        <p:spPr>
          <a:xfrm>
            <a:off x="3471863" y="4453467"/>
            <a:ext cx="2915543" cy="6550379"/>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4C2CB88E-1FAA-4AC4-B4BA-E3B2AE776F83}" type="datetimeFigureOut">
              <a:rPr lang="es-MX" smtClean="0"/>
              <a:t>19/03/2021</a:t>
            </a:fld>
            <a:endParaRPr lang="es-MX"/>
          </a:p>
        </p:txBody>
      </p:sp>
      <p:sp>
        <p:nvSpPr>
          <p:cNvPr id="8" name="Footer Placeholder 7"/>
          <p:cNvSpPr>
            <a:spLocks noGrp="1"/>
          </p:cNvSpPr>
          <p:nvPr>
            <p:ph type="ftr" sz="quarter" idx="11"/>
          </p:nvPr>
        </p:nvSpPr>
        <p:spPr/>
        <p:txBody>
          <a:bodyPr/>
          <a:lstStyle/>
          <a:p>
            <a:endParaRPr lang="es-MX"/>
          </a:p>
        </p:txBody>
      </p:sp>
      <p:sp>
        <p:nvSpPr>
          <p:cNvPr id="9" name="Slide Number Placeholder 8"/>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15139555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4C2CB88E-1FAA-4AC4-B4BA-E3B2AE776F83}" type="datetimeFigureOut">
              <a:rPr lang="es-MX" smtClean="0"/>
              <a:t>19/03/2021</a:t>
            </a:fld>
            <a:endParaRPr lang="es-MX"/>
          </a:p>
        </p:txBody>
      </p:sp>
      <p:sp>
        <p:nvSpPr>
          <p:cNvPr id="4" name="Footer Placeholder 3"/>
          <p:cNvSpPr>
            <a:spLocks noGrp="1"/>
          </p:cNvSpPr>
          <p:nvPr>
            <p:ph type="ftr" sz="quarter" idx="11"/>
          </p:nvPr>
        </p:nvSpPr>
        <p:spPr/>
        <p:txBody>
          <a:bodyPr/>
          <a:lstStyle/>
          <a:p>
            <a:endParaRPr lang="es-MX"/>
          </a:p>
        </p:txBody>
      </p:sp>
      <p:sp>
        <p:nvSpPr>
          <p:cNvPr id="5" name="Slide Number Placeholder 4"/>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3146751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C2CB88E-1FAA-4AC4-B4BA-E3B2AE776F83}" type="datetimeFigureOut">
              <a:rPr lang="es-MX" smtClean="0"/>
              <a:t>19/03/2021</a:t>
            </a:fld>
            <a:endParaRPr lang="es-MX"/>
          </a:p>
        </p:txBody>
      </p:sp>
      <p:sp>
        <p:nvSpPr>
          <p:cNvPr id="3" name="Footer Placeholder 2"/>
          <p:cNvSpPr>
            <a:spLocks noGrp="1"/>
          </p:cNvSpPr>
          <p:nvPr>
            <p:ph type="ftr" sz="quarter" idx="11"/>
          </p:nvPr>
        </p:nvSpPr>
        <p:spPr/>
        <p:txBody>
          <a:bodyPr/>
          <a:lstStyle/>
          <a:p>
            <a:endParaRPr lang="es-MX"/>
          </a:p>
        </p:txBody>
      </p:sp>
      <p:sp>
        <p:nvSpPr>
          <p:cNvPr id="4" name="Slide Number Placeholder 3"/>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9865513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2915543"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C2CB88E-1FAA-4AC4-B4BA-E3B2AE776F83}" type="datetimeFigureOut">
              <a:rPr lang="es-MX" smtClean="0"/>
              <a:t>19/03/2021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33487409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2915543" y="1755425"/>
            <a:ext cx="3471863" cy="8664222"/>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s-ES" smtClean="0"/>
              <a:t>Editar el estilo de texto del patrón</a:t>
            </a:r>
          </a:p>
        </p:txBody>
      </p:sp>
      <p:sp>
        <p:nvSpPr>
          <p:cNvPr id="5" name="Date Placeholder 4"/>
          <p:cNvSpPr>
            <a:spLocks noGrp="1"/>
          </p:cNvSpPr>
          <p:nvPr>
            <p:ph type="dt" sz="half" idx="10"/>
          </p:nvPr>
        </p:nvSpPr>
        <p:spPr/>
        <p:txBody>
          <a:bodyPr/>
          <a:lstStyle/>
          <a:p>
            <a:fld id="{4C2CB88E-1FAA-4AC4-B4BA-E3B2AE776F83}" type="datetimeFigureOut">
              <a:rPr lang="es-MX" smtClean="0"/>
              <a:t>19/03/2021</a:t>
            </a:fld>
            <a:endParaRPr lang="es-MX"/>
          </a:p>
        </p:txBody>
      </p:sp>
      <p:sp>
        <p:nvSpPr>
          <p:cNvPr id="6" name="Footer Placeholder 5"/>
          <p:cNvSpPr>
            <a:spLocks noGrp="1"/>
          </p:cNvSpPr>
          <p:nvPr>
            <p:ph type="ftr" sz="quarter" idx="11"/>
          </p:nvPr>
        </p:nvSpPr>
        <p:spPr/>
        <p:txBody>
          <a:bodyPr/>
          <a:lstStyle/>
          <a:p>
            <a:endParaRPr lang="es-MX"/>
          </a:p>
        </p:txBody>
      </p:sp>
      <p:sp>
        <p:nvSpPr>
          <p:cNvPr id="7" name="Slide Number Placeholder 6"/>
          <p:cNvSpPr>
            <a:spLocks noGrp="1"/>
          </p:cNvSpPr>
          <p:nvPr>
            <p:ph type="sldNum" sz="quarter" idx="12"/>
          </p:nvPr>
        </p:nvSpPr>
        <p:spPr/>
        <p:txBody>
          <a:bodyPr/>
          <a:lstStyle/>
          <a:p>
            <a:fld id="{791D9495-2ADE-43A9-ABF0-8AF2B2903DD7}" type="slidenum">
              <a:rPr lang="es-MX" smtClean="0"/>
              <a:t>‹Nº›</a:t>
            </a:fld>
            <a:endParaRPr lang="es-MX"/>
          </a:p>
        </p:txBody>
      </p:sp>
    </p:spTree>
    <p:extLst>
      <p:ext uri="{BB962C8B-B14F-4D97-AF65-F5344CB8AC3E}">
        <p14:creationId xmlns:p14="http://schemas.microsoft.com/office/powerpoint/2010/main" val="424498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471488" y="11300181"/>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4C2CB88E-1FAA-4AC4-B4BA-E3B2AE776F83}" type="datetimeFigureOut">
              <a:rPr lang="es-MX" smtClean="0"/>
              <a:t>19/03/2021</a:t>
            </a:fld>
            <a:endParaRPr lang="es-MX"/>
          </a:p>
        </p:txBody>
      </p:sp>
      <p:sp>
        <p:nvSpPr>
          <p:cNvPr id="5" name="Footer Placeholder 4"/>
          <p:cNvSpPr>
            <a:spLocks noGrp="1"/>
          </p:cNvSpPr>
          <p:nvPr>
            <p:ph type="ftr" sz="quarter" idx="3"/>
          </p:nvPr>
        </p:nvSpPr>
        <p:spPr>
          <a:xfrm>
            <a:off x="2271713" y="11300181"/>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a:xfrm>
            <a:off x="4843463" y="11300181"/>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791D9495-2ADE-43A9-ABF0-8AF2B2903DD7}" type="slidenum">
              <a:rPr lang="es-MX" smtClean="0"/>
              <a:t>‹Nº›</a:t>
            </a:fld>
            <a:endParaRPr lang="es-MX"/>
          </a:p>
        </p:txBody>
      </p:sp>
    </p:spTree>
    <p:extLst>
      <p:ext uri="{BB962C8B-B14F-4D97-AF65-F5344CB8AC3E}">
        <p14:creationId xmlns:p14="http://schemas.microsoft.com/office/powerpoint/2010/main" val="25382847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bit.ly/3f0IsSv" TargetMode="External"/><Relationship Id="rId1" Type="http://schemas.openxmlformats.org/officeDocument/2006/relationships/slideLayout" Target="../slideLayouts/slideLayout7.xml"/><Relationship Id="rId4" Type="http://schemas.microsoft.com/office/2007/relationships/hdphoto" Target="../media/hdphoto2.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bit.ly/38XIiHM" TargetMode="External"/><Relationship Id="rId1" Type="http://schemas.openxmlformats.org/officeDocument/2006/relationships/slideLayout" Target="../slideLayouts/slideLayout7.xml"/><Relationship Id="rId4" Type="http://schemas.microsoft.com/office/2007/relationships/hdphoto" Target="../media/hdphoto3.wdp"/></Relationships>
</file>

<file path=ppt/slides/_rels/slide4.xml.rels><?xml version="1.0" encoding="UTF-8" standalone="yes"?>
<Relationships xmlns="http://schemas.openxmlformats.org/package/2006/relationships"><Relationship Id="rId3" Type="http://schemas.openxmlformats.org/officeDocument/2006/relationships/hyperlink" Target="https://bit.ly/38XN87U" TargetMode="External"/><Relationship Id="rId7" Type="http://schemas.microsoft.com/office/2007/relationships/hdphoto" Target="../media/hdphoto5.wdp"/><Relationship Id="rId2" Type="http://schemas.openxmlformats.org/officeDocument/2006/relationships/hyperlink" Target="https://bit.ly/2NwD5iz" TargetMode="External"/><Relationship Id="rId1" Type="http://schemas.openxmlformats.org/officeDocument/2006/relationships/slideLayout" Target="../slideLayouts/slideLayout7.xml"/><Relationship Id="rId6" Type="http://schemas.openxmlformats.org/officeDocument/2006/relationships/image" Target="../media/image6.png"/><Relationship Id="rId5" Type="http://schemas.microsoft.com/office/2007/relationships/hdphoto" Target="../media/hdphoto4.wdp"/><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6858000" cy="12192000"/>
          </a:xfrm>
          <a:prstGeom prst="rect">
            <a:avLst/>
          </a:prstGeom>
        </p:spPr>
      </p:pic>
      <p:pic>
        <p:nvPicPr>
          <p:cNvPr id="5" name="Picture 2" descr="Vector Premium | Dos niños pequeños haciendo experimentos químicos"/>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368" b="99265" l="799" r="99042"/>
                    </a14:imgEffect>
                  </a14:imgLayer>
                </a14:imgProps>
              </a:ext>
              <a:ext uri="{28A0092B-C50C-407E-A947-70E740481C1C}">
                <a14:useLocalDpi xmlns:a14="http://schemas.microsoft.com/office/drawing/2010/main" val="0"/>
              </a:ext>
            </a:extLst>
          </a:blip>
          <a:srcRect/>
          <a:stretch>
            <a:fillRect/>
          </a:stretch>
        </p:blipFill>
        <p:spPr bwMode="auto">
          <a:xfrm>
            <a:off x="63853" y="368661"/>
            <a:ext cx="6794147" cy="7972080"/>
          </a:xfrm>
          <a:prstGeom prst="rect">
            <a:avLst/>
          </a:prstGeom>
          <a:noFill/>
          <a:extLst>
            <a:ext uri="{909E8E84-426E-40DD-AFC4-6F175D3DCCD1}">
              <a14:hiddenFill xmlns:a14="http://schemas.microsoft.com/office/drawing/2010/main">
                <a:solidFill>
                  <a:srgbClr val="FFFFFF"/>
                </a:solidFill>
              </a14:hiddenFill>
            </a:ext>
          </a:extLst>
        </p:spPr>
      </p:pic>
      <p:sp>
        <p:nvSpPr>
          <p:cNvPr id="6" name="CuadroTexto 5"/>
          <p:cNvSpPr txBox="1"/>
          <p:nvPr/>
        </p:nvSpPr>
        <p:spPr>
          <a:xfrm>
            <a:off x="0" y="8340740"/>
            <a:ext cx="6699380" cy="1498231"/>
          </a:xfrm>
          <a:prstGeom prst="rect">
            <a:avLst/>
          </a:prstGeom>
          <a:noFill/>
        </p:spPr>
        <p:txBody>
          <a:bodyPr wrap="square" rtlCol="0">
            <a:spAutoFit/>
          </a:bodyPr>
          <a:lstStyle/>
          <a:p>
            <a:pPr algn="ctr"/>
            <a:r>
              <a:rPr lang="es-MX" sz="5400" b="1" u="sng" dirty="0">
                <a:solidFill>
                  <a:srgbClr val="7030A0"/>
                </a:solidFill>
                <a:latin typeface="Segoe Script" panose="030B0504020000000003" pitchFamily="66" charset="0"/>
              </a:rPr>
              <a:t>Notas científicas </a:t>
            </a:r>
          </a:p>
          <a:p>
            <a:endParaRPr lang="es-MX" sz="3736" u="sng" dirty="0"/>
          </a:p>
        </p:txBody>
      </p:sp>
      <p:sp>
        <p:nvSpPr>
          <p:cNvPr id="7" name="CuadroTexto 6"/>
          <p:cNvSpPr txBox="1"/>
          <p:nvPr/>
        </p:nvSpPr>
        <p:spPr>
          <a:xfrm>
            <a:off x="31926" y="9212941"/>
            <a:ext cx="6794147" cy="1200329"/>
          </a:xfrm>
          <a:prstGeom prst="rect">
            <a:avLst/>
          </a:prstGeom>
          <a:noFill/>
        </p:spPr>
        <p:txBody>
          <a:bodyPr wrap="square" rtlCol="0">
            <a:spAutoFit/>
          </a:bodyPr>
          <a:lstStyle/>
          <a:p>
            <a:pPr algn="ctr"/>
            <a:r>
              <a:rPr lang="es-MX" sz="3600" dirty="0">
                <a:latin typeface="Century Gothic" panose="020B0502020202020204" pitchFamily="34" charset="0"/>
              </a:rPr>
              <a:t>Alumna: Jimena Guadalupe Charles Hernández</a:t>
            </a:r>
          </a:p>
        </p:txBody>
      </p:sp>
      <p:sp>
        <p:nvSpPr>
          <p:cNvPr id="8" name="CuadroTexto 7"/>
          <p:cNvSpPr txBox="1"/>
          <p:nvPr/>
        </p:nvSpPr>
        <p:spPr>
          <a:xfrm>
            <a:off x="-114042" y="10183759"/>
            <a:ext cx="6813422" cy="1338828"/>
          </a:xfrm>
          <a:prstGeom prst="rect">
            <a:avLst/>
          </a:prstGeom>
          <a:noFill/>
        </p:spPr>
        <p:txBody>
          <a:bodyPr wrap="square" rtlCol="0">
            <a:spAutoFit/>
          </a:bodyPr>
          <a:lstStyle/>
          <a:p>
            <a:pPr algn="ctr">
              <a:lnSpc>
                <a:spcPct val="150000"/>
              </a:lnSpc>
            </a:pPr>
            <a:r>
              <a:rPr lang="es-MX" sz="5400" b="1" dirty="0" smtClean="0">
                <a:solidFill>
                  <a:srgbClr val="002060"/>
                </a:solidFill>
                <a:latin typeface="Segoe Script" panose="030B0504020000000003" pitchFamily="66" charset="0"/>
              </a:rPr>
              <a:t>Aprende en casa</a:t>
            </a:r>
          </a:p>
        </p:txBody>
      </p:sp>
      <p:sp>
        <p:nvSpPr>
          <p:cNvPr id="9" name="CuadroTexto 8"/>
          <p:cNvSpPr txBox="1"/>
          <p:nvPr/>
        </p:nvSpPr>
        <p:spPr>
          <a:xfrm>
            <a:off x="65725" y="11285470"/>
            <a:ext cx="6567929" cy="646331"/>
          </a:xfrm>
          <a:prstGeom prst="rect">
            <a:avLst/>
          </a:prstGeom>
          <a:noFill/>
        </p:spPr>
        <p:txBody>
          <a:bodyPr wrap="square" rtlCol="0">
            <a:spAutoFit/>
          </a:bodyPr>
          <a:lstStyle/>
          <a:p>
            <a:pPr algn="ctr"/>
            <a:r>
              <a:rPr lang="es-MX" sz="3600" dirty="0">
                <a:latin typeface="Century Gothic" panose="020B0502020202020204" pitchFamily="34" charset="0"/>
              </a:rPr>
              <a:t>3</a:t>
            </a:r>
            <a:r>
              <a:rPr lang="es-MX" sz="3600" dirty="0" smtClean="0">
                <a:latin typeface="Century Gothic" panose="020B0502020202020204" pitchFamily="34" charset="0"/>
              </a:rPr>
              <a:t>° </a:t>
            </a:r>
            <a:r>
              <a:rPr lang="es-MX" sz="3600" dirty="0" smtClean="0">
                <a:latin typeface="Century Gothic" panose="020B0502020202020204" pitchFamily="34" charset="0"/>
              </a:rPr>
              <a:t>Semana . </a:t>
            </a:r>
            <a:r>
              <a:rPr lang="es-MX" sz="3600" dirty="0" smtClean="0">
                <a:latin typeface="Century Gothic" panose="020B0502020202020204" pitchFamily="34" charset="0"/>
              </a:rPr>
              <a:t>15</a:t>
            </a:r>
            <a:r>
              <a:rPr lang="es-MX" sz="3600" dirty="0" smtClean="0">
                <a:latin typeface="Century Gothic" panose="020B0502020202020204" pitchFamily="34" charset="0"/>
              </a:rPr>
              <a:t>-19 </a:t>
            </a:r>
            <a:r>
              <a:rPr lang="es-MX" sz="3600" dirty="0" smtClean="0">
                <a:latin typeface="Century Gothic" panose="020B0502020202020204" pitchFamily="34" charset="0"/>
              </a:rPr>
              <a:t>de marzo</a:t>
            </a:r>
            <a:endParaRPr lang="es-MX" sz="3600" dirty="0">
              <a:latin typeface="Century Gothic" panose="020B0502020202020204" pitchFamily="34" charset="0"/>
            </a:endParaRPr>
          </a:p>
        </p:txBody>
      </p:sp>
    </p:spTree>
    <p:extLst>
      <p:ext uri="{BB962C8B-B14F-4D97-AF65-F5344CB8AC3E}">
        <p14:creationId xmlns:p14="http://schemas.microsoft.com/office/powerpoint/2010/main" val="2942830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0" y="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15</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19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0" y="523220"/>
            <a:ext cx="6857999" cy="11449288"/>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a:t>
            </a:r>
            <a:r>
              <a:rPr lang="es-MX" b="1" dirty="0" smtClean="0">
                <a:solidFill>
                  <a:srgbClr val="7030A0"/>
                </a:solidFill>
                <a:latin typeface="Century Gothic" panose="020B0502020202020204" pitchFamily="34" charset="0"/>
              </a:rPr>
              <a:t>: Reducir, reciclar y reutilizar</a:t>
            </a:r>
          </a:p>
          <a:p>
            <a:pPr algn="just"/>
            <a:r>
              <a:rPr lang="es-MX" b="1" dirty="0" smtClean="0">
                <a:solidFill>
                  <a:srgbClr val="002060"/>
                </a:solidFill>
                <a:latin typeface="Century Gothic" panose="020B0502020202020204" pitchFamily="34" charset="0"/>
              </a:rPr>
              <a:t>¿</a:t>
            </a:r>
            <a:r>
              <a:rPr lang="es-MX" b="1" dirty="0">
                <a:solidFill>
                  <a:srgbClr val="002060"/>
                </a:solidFill>
                <a:latin typeface="Century Gothic" panose="020B0502020202020204" pitchFamily="34" charset="0"/>
              </a:rPr>
              <a:t>Qué son las </a:t>
            </a:r>
            <a:r>
              <a:rPr lang="es-MX" b="1" dirty="0" smtClean="0">
                <a:solidFill>
                  <a:srgbClr val="002060"/>
                </a:solidFill>
                <a:latin typeface="Century Gothic" panose="020B0502020202020204" pitchFamily="34" charset="0"/>
              </a:rPr>
              <a:t>3 R</a:t>
            </a:r>
            <a:r>
              <a:rPr lang="es-MX" b="1" dirty="0">
                <a:solidFill>
                  <a:srgbClr val="002060"/>
                </a:solidFill>
                <a:latin typeface="Century Gothic" panose="020B0502020202020204" pitchFamily="34" charset="0"/>
              </a:rPr>
              <a:t>?</a:t>
            </a:r>
          </a:p>
          <a:p>
            <a:pPr algn="just"/>
            <a:r>
              <a:rPr lang="es-MX" dirty="0">
                <a:latin typeface="Century Gothic" panose="020B0502020202020204" pitchFamily="34" charset="0"/>
              </a:rPr>
              <a:t>Las tres erres (3R) es una regla para cuidar el medio ambiente, específicamente para reducir el volumen de residuos o basura </a:t>
            </a:r>
            <a:r>
              <a:rPr lang="es-MX" dirty="0" smtClean="0">
                <a:latin typeface="Century Gothic" panose="020B0502020202020204" pitchFamily="34" charset="0"/>
              </a:rPr>
              <a:t>generada. </a:t>
            </a:r>
          </a:p>
          <a:p>
            <a:pPr algn="just"/>
            <a:r>
              <a:rPr lang="es-MX" dirty="0">
                <a:latin typeface="Century Gothic" panose="020B0502020202020204" pitchFamily="34" charset="0"/>
              </a:rPr>
              <a:t>Las 3R te ayudan a tirar menos basura, ahorrar dinero y ser un consumidor más responsable, así reduciendo tu huella de carbono</a:t>
            </a:r>
            <a:r>
              <a:rPr lang="es-MX" dirty="0" smtClean="0">
                <a:latin typeface="Century Gothic" panose="020B0502020202020204" pitchFamily="34" charset="0"/>
              </a:rPr>
              <a:t>.</a:t>
            </a:r>
          </a:p>
          <a:p>
            <a:pPr algn="just"/>
            <a:r>
              <a:rPr lang="es-MX" b="1" dirty="0">
                <a:solidFill>
                  <a:srgbClr val="002060"/>
                </a:solidFill>
                <a:latin typeface="Century Gothic" panose="020B0502020202020204" pitchFamily="34" charset="0"/>
              </a:rPr>
              <a:t>Reducir: </a:t>
            </a:r>
            <a:r>
              <a:rPr lang="es-MX" dirty="0">
                <a:latin typeface="Century Gothic" panose="020B0502020202020204" pitchFamily="34" charset="0"/>
              </a:rPr>
              <a:t>Cuando hablamos de reducir lo que estamos diciendo es que se debe tratar de reducir o simplificar el consumo de los productos directos, o sea, todo aquello que se compra y se consume, ya que esto tiene una relación directa con los desperdicios, a la vez que también la tiene con nuestro bolsillo</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Reutilizar</a:t>
            </a:r>
            <a:r>
              <a:rPr lang="es-MX" b="1" dirty="0">
                <a:solidFill>
                  <a:srgbClr val="002060"/>
                </a:solidFill>
                <a:latin typeface="Century Gothic" panose="020B0502020202020204" pitchFamily="34" charset="0"/>
              </a:rPr>
              <a:t>: </a:t>
            </a:r>
            <a:r>
              <a:rPr lang="es-MX" dirty="0" smtClean="0">
                <a:latin typeface="Century Gothic" panose="020B0502020202020204" pitchFamily="34" charset="0"/>
              </a:rPr>
              <a:t>Poder </a:t>
            </a:r>
            <a:r>
              <a:rPr lang="es-MX" dirty="0">
                <a:latin typeface="Century Gothic" panose="020B0502020202020204" pitchFamily="34" charset="0"/>
              </a:rPr>
              <a:t>volver a utilizar las cosas y darles la mayor utilidad posible antes de que llegue la hora de deshacernos de ellas, dado que al disminuir el volumen de la basura</a:t>
            </a:r>
            <a:r>
              <a:rPr lang="es-MX" dirty="0" smtClean="0">
                <a:latin typeface="Century Gothic" panose="020B0502020202020204" pitchFamily="34" charset="0"/>
              </a:rPr>
              <a:t>.</a:t>
            </a:r>
          </a:p>
          <a:p>
            <a:pPr algn="just"/>
            <a:r>
              <a:rPr lang="es-MX" b="1" dirty="0">
                <a:solidFill>
                  <a:srgbClr val="002060"/>
                </a:solidFill>
                <a:latin typeface="Century Gothic" panose="020B0502020202020204" pitchFamily="34" charset="0"/>
              </a:rPr>
              <a:t>Reciclar: </a:t>
            </a:r>
            <a:r>
              <a:rPr lang="es-MX" dirty="0" smtClean="0">
                <a:latin typeface="Century Gothic" panose="020B0502020202020204" pitchFamily="34" charset="0"/>
              </a:rPr>
              <a:t>Consiste </a:t>
            </a:r>
            <a:r>
              <a:rPr lang="es-MX" dirty="0">
                <a:latin typeface="Century Gothic" panose="020B0502020202020204" pitchFamily="34" charset="0"/>
              </a:rPr>
              <a:t>en el </a:t>
            </a:r>
            <a:r>
              <a:rPr lang="es-MX" dirty="0" smtClean="0">
                <a:latin typeface="Century Gothic" panose="020B0502020202020204" pitchFamily="34" charset="0"/>
              </a:rPr>
              <a:t>procedimiento </a:t>
            </a:r>
            <a:r>
              <a:rPr lang="es-MX" dirty="0">
                <a:latin typeface="Century Gothic" panose="020B0502020202020204" pitchFamily="34" charset="0"/>
              </a:rPr>
              <a:t>de someter los materiales a un </a:t>
            </a:r>
            <a:r>
              <a:rPr lang="es-MX" dirty="0" smtClean="0">
                <a:latin typeface="Century Gothic" panose="020B0502020202020204" pitchFamily="34" charset="0"/>
              </a:rPr>
              <a:t>nuevo proceso </a:t>
            </a:r>
            <a:r>
              <a:rPr lang="es-MX" dirty="0">
                <a:latin typeface="Century Gothic" panose="020B0502020202020204" pitchFamily="34" charset="0"/>
              </a:rPr>
              <a:t>en el cual se puedan volver a utilizar, reduciendo de forma verdaderamente significativa la utilización de nuevos materiales, y con ello, mas basura en un futuro</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Fuentes: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3f0IsSv</a:t>
            </a:r>
            <a:endParaRPr lang="es-MX" dirty="0" smtClean="0">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para los niños: </a:t>
            </a:r>
          </a:p>
          <a:p>
            <a:pPr algn="just"/>
            <a:r>
              <a:rPr lang="es-MX" dirty="0" smtClean="0">
                <a:latin typeface="Century Gothic" panose="020B0502020202020204" pitchFamily="34" charset="0"/>
              </a:rPr>
              <a:t>En varias ocasiones hemos platicado que es muy importante cuidar nuestro planeta, ustedes han externado que podemos recoger la basura, cuidar el agua o apagar los focos para ahorrar energía eléctrica, también, existe una propuesta ambiental llamada 3 R, ésta consiste en una serie de acciones que se recomiendan hacer para reducir la cantidad de basura que se genera, en reducir podemos disminuir el consumo de productos o simplemente con el coche, quizá ir al trabajo en carro 3 días a la semana, en lugar de 5, en reutilizar es volver a darle uso a materiales que encontramos en casa, tal como lo haremos hoy con su lapicero, en el reciclaje se destaca separar la basura (vidrio, cartón, etc.) para que de estos mismos se obtengan nuevos productos. </a:t>
            </a:r>
            <a:endParaRPr lang="es-MX" dirty="0">
              <a:latin typeface="Century Gothic" panose="020B0502020202020204" pitchFamily="34" charset="0"/>
            </a:endParaRPr>
          </a:p>
        </p:txBody>
      </p:sp>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backgroundRemoval t="20703" b="84375" l="1563" r="100000"/>
                    </a14:imgEffect>
                  </a14:imgLayer>
                </a14:imgProps>
              </a:ext>
            </a:extLst>
          </a:blip>
          <a:srcRect l="-851" t="15158" r="-4679" b="22208"/>
          <a:stretch/>
        </p:blipFill>
        <p:spPr>
          <a:xfrm>
            <a:off x="4137227" y="6517531"/>
            <a:ext cx="1873462" cy="1147865"/>
          </a:xfrm>
          <a:prstGeom prst="rect">
            <a:avLst/>
          </a:prstGeom>
        </p:spPr>
      </p:pic>
    </p:spTree>
    <p:extLst>
      <p:ext uri="{BB962C8B-B14F-4D97-AF65-F5344CB8AC3E}">
        <p14:creationId xmlns:p14="http://schemas.microsoft.com/office/powerpoint/2010/main" val="17330343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p:cNvSpPr txBox="1"/>
          <p:nvPr/>
        </p:nvSpPr>
        <p:spPr>
          <a:xfrm>
            <a:off x="177280" y="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15</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19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2" name="Rectángulo 1"/>
          <p:cNvSpPr/>
          <p:nvPr/>
        </p:nvSpPr>
        <p:spPr>
          <a:xfrm>
            <a:off x="0" y="523220"/>
            <a:ext cx="6680720" cy="11172289"/>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Inventa historias</a:t>
            </a:r>
          </a:p>
          <a:p>
            <a:pPr algn="just"/>
            <a:endParaRPr lang="es-MX" b="1" dirty="0">
              <a:solidFill>
                <a:srgbClr val="7030A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¿Qué es una historia? </a:t>
            </a:r>
          </a:p>
          <a:p>
            <a:pPr algn="just"/>
            <a:r>
              <a:rPr lang="es-MX" dirty="0">
                <a:latin typeface="Century Gothic" panose="020B0502020202020204" pitchFamily="34" charset="0"/>
              </a:rPr>
              <a:t>Una historia es un relato narrativo de un evento o una secuencia de eventos. Puede ser verdad o ficción. Pero una buena historia siempre tiene un elemento central verdadero, aún si es ficción. El mensaje que da la narración debe ser verdadero. Debe ser consistente y auténtico.</a:t>
            </a:r>
            <a:endParaRPr lang="es-MX" dirty="0" smtClean="0">
              <a:latin typeface="Century Gothic" panose="020B0502020202020204" pitchFamily="34" charset="0"/>
            </a:endParaRPr>
          </a:p>
          <a:p>
            <a:pPr algn="just"/>
            <a:r>
              <a:rPr lang="es-MX" b="1" dirty="0" smtClean="0">
                <a:solidFill>
                  <a:srgbClr val="7030A0"/>
                </a:solidFill>
                <a:latin typeface="Century Gothic" panose="020B0502020202020204" pitchFamily="34" charset="0"/>
              </a:rPr>
              <a:t> </a:t>
            </a:r>
            <a:r>
              <a:rPr lang="es-MX" b="1" dirty="0" smtClean="0">
                <a:solidFill>
                  <a:srgbClr val="002060"/>
                </a:solidFill>
                <a:latin typeface="Century Gothic" panose="020B0502020202020204" pitchFamily="34" charset="0"/>
              </a:rPr>
              <a:t>¿Cuáles son las características principales de una historia? </a:t>
            </a:r>
          </a:p>
          <a:p>
            <a:pPr algn="just"/>
            <a:r>
              <a:rPr lang="es-MX" dirty="0">
                <a:latin typeface="Century Gothic" panose="020B0502020202020204" pitchFamily="34" charset="0"/>
              </a:rPr>
              <a:t>Una historia agrega emoción, personajes y detalles sensoriales a los simples hechos. Es por esa razón que una historia nos atrapa, nos arrastra a lo largo de su trama y entrega su mensaje clave </a:t>
            </a:r>
            <a:r>
              <a:rPr lang="es-MX" dirty="0" smtClean="0">
                <a:latin typeface="Century Gothic" panose="020B0502020202020204" pitchFamily="34" charset="0"/>
              </a:rPr>
              <a:t>poderosamente.</a:t>
            </a:r>
          </a:p>
          <a:p>
            <a:pPr algn="just"/>
            <a:r>
              <a:rPr lang="es-MX" dirty="0">
                <a:latin typeface="Century Gothic" panose="020B0502020202020204" pitchFamily="34" charset="0"/>
              </a:rPr>
              <a:t>Todo mundo tiene una historia que contar. Todos recordamos cuentos de nuestra infancia. Conocemos historias de la vida real de nuestros amigos y familiares. Leemos grandes libros y vemos películas memorables que nos cambiaron, que nos hicieron llorar o reír a carcajadas</a:t>
            </a:r>
            <a:r>
              <a:rPr lang="es-MX" dirty="0" smtClean="0">
                <a:latin typeface="Century Gothic" panose="020B0502020202020204" pitchFamily="34" charset="0"/>
              </a:rPr>
              <a:t>.</a:t>
            </a:r>
          </a:p>
          <a:p>
            <a:pPr algn="just"/>
            <a:r>
              <a:rPr lang="es-MX" dirty="0">
                <a:latin typeface="Century Gothic" panose="020B0502020202020204" pitchFamily="34" charset="0"/>
              </a:rPr>
              <a:t>Las historias están alrededor nuestro. Nuestras vidas son una colección de historias</a:t>
            </a:r>
            <a:r>
              <a:rPr lang="es-MX" dirty="0" smtClean="0">
                <a:latin typeface="Century Gothic" panose="020B0502020202020204" pitchFamily="34" charset="0"/>
              </a:rPr>
              <a:t>.</a:t>
            </a:r>
          </a:p>
          <a:p>
            <a:pPr algn="just"/>
            <a:r>
              <a:rPr lang="es-MX" dirty="0" smtClean="0">
                <a:latin typeface="Century Gothic" panose="020B0502020202020204" pitchFamily="34" charset="0"/>
              </a:rPr>
              <a:t>Fuentes: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38XIiHM</a:t>
            </a:r>
            <a:endParaRPr lang="es-MX" dirty="0" smtClean="0">
              <a:latin typeface="Century Gothic" panose="020B0502020202020204" pitchFamily="34" charset="0"/>
            </a:endParaRPr>
          </a:p>
          <a:p>
            <a:pPr algn="just"/>
            <a:endParaRPr lang="es-MX" dirty="0" smtClean="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para los niños: </a:t>
            </a:r>
          </a:p>
          <a:p>
            <a:pPr algn="just"/>
            <a:r>
              <a:rPr lang="es-MX" dirty="0" smtClean="0">
                <a:latin typeface="Century Gothic" panose="020B0502020202020204" pitchFamily="34" charset="0"/>
              </a:rPr>
              <a:t>En cada sesión virtual, al menos uno de ustedes comienza a platicarnos algo que le sucedió, a veces estas aventuras incluyen a otras personas, ya sea su familia, amigos o alguien cercano, incluso conversan sobre sus sueños, a este tipo de narraciones se les llama historias, pueden ser acontecimientos reales, o ficticios, también su duración varía, las compartimos con los demás de manera oral, hay historias que nos emocionan, pero también algunas nos ponen tristes, todo depende de lo que se trate. </a:t>
            </a:r>
          </a:p>
          <a:p>
            <a:pPr algn="just"/>
            <a:r>
              <a:rPr lang="es-MX" dirty="0" smtClean="0">
                <a:latin typeface="Century Gothic" panose="020B0502020202020204" pitchFamily="34" charset="0"/>
              </a:rPr>
              <a:t>Cuando contamos una historia agregamos sentimientos o emociones que nos provocan, lo que quiere decir que transmite un mensaje a la persona que la escucha. </a:t>
            </a:r>
          </a:p>
        </p:txBody>
      </p:sp>
      <p:pic>
        <p:nvPicPr>
          <p:cNvPr id="4" name="Imagen 3"/>
          <p:cNvPicPr>
            <a:picLocks noChangeAspect="1"/>
          </p:cNvPicPr>
          <p:nvPr/>
        </p:nvPicPr>
        <p:blipFill rotWithShape="1">
          <a:blip r:embed="rId3">
            <a:extLst>
              <a:ext uri="{BEBA8EAE-BF5A-486C-A8C5-ECC9F3942E4B}">
                <a14:imgProps xmlns:a14="http://schemas.microsoft.com/office/drawing/2010/main">
                  <a14:imgLayer r:embed="rId4">
                    <a14:imgEffect>
                      <a14:backgroundRemoval t="3806" b="97924" l="6000" r="93556">
                        <a14:foregroundMark x1="23333" y1="14533" x2="26000" y2="80623"/>
                        <a14:foregroundMark x1="10444" y1="19723" x2="23111" y2="50519"/>
                        <a14:foregroundMark x1="62000" y1="77855" x2="60889" y2="86505"/>
                        <a14:foregroundMark x1="81556" y1="82699" x2="82444" y2="90311"/>
                      </a14:backgroundRemoval>
                    </a14:imgEffect>
                  </a14:imgLayer>
                </a14:imgProps>
              </a:ext>
            </a:extLst>
          </a:blip>
          <a:srcRect l="5102" r="6554" b="2123"/>
          <a:stretch/>
        </p:blipFill>
        <p:spPr>
          <a:xfrm>
            <a:off x="3731647" y="6245553"/>
            <a:ext cx="2688607" cy="1672763"/>
          </a:xfrm>
          <a:prstGeom prst="rect">
            <a:avLst/>
          </a:prstGeom>
        </p:spPr>
      </p:pic>
    </p:spTree>
    <p:extLst>
      <p:ext uri="{BB962C8B-B14F-4D97-AF65-F5344CB8AC3E}">
        <p14:creationId xmlns:p14="http://schemas.microsoft.com/office/powerpoint/2010/main" val="1850987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p:cNvSpPr txBox="1"/>
          <p:nvPr/>
        </p:nvSpPr>
        <p:spPr>
          <a:xfrm>
            <a:off x="177280" y="0"/>
            <a:ext cx="6680719" cy="523220"/>
          </a:xfrm>
          <a:prstGeom prst="rect">
            <a:avLst/>
          </a:prstGeom>
          <a:noFill/>
        </p:spPr>
        <p:txBody>
          <a:bodyPr wrap="square" rtlCol="0">
            <a:spAutoFit/>
          </a:bodyPr>
          <a:lstStyle/>
          <a:p>
            <a:pPr algn="ctr"/>
            <a:r>
              <a:rPr lang="es-MX" sz="2800" b="1" dirty="0" smtClean="0">
                <a:solidFill>
                  <a:srgbClr val="FF0066"/>
                </a:solidFill>
                <a:latin typeface="Segoe Script" panose="030B0504020000000003" pitchFamily="66" charset="0"/>
                <a:cs typeface="Agent Orange" panose="00000400000000000000" pitchFamily="2" charset="0"/>
              </a:rPr>
              <a:t>Semana del </a:t>
            </a:r>
            <a:r>
              <a:rPr lang="es-MX" sz="2800" b="1" dirty="0" smtClean="0">
                <a:solidFill>
                  <a:srgbClr val="FF0066"/>
                </a:solidFill>
                <a:latin typeface="Segoe Script" panose="030B0504020000000003" pitchFamily="66" charset="0"/>
                <a:cs typeface="Agent Orange" panose="00000400000000000000" pitchFamily="2" charset="0"/>
              </a:rPr>
              <a:t>15</a:t>
            </a:r>
            <a:r>
              <a:rPr lang="es-MX" sz="2800" b="1" dirty="0" smtClean="0">
                <a:solidFill>
                  <a:srgbClr val="FF0066"/>
                </a:solidFill>
                <a:latin typeface="Segoe Script" panose="030B0504020000000003" pitchFamily="66" charset="0"/>
                <a:cs typeface="Agent Orange" panose="00000400000000000000" pitchFamily="2" charset="0"/>
              </a:rPr>
              <a:t> </a:t>
            </a:r>
            <a:r>
              <a:rPr lang="es-MX" sz="2800" b="1" dirty="0" smtClean="0">
                <a:solidFill>
                  <a:srgbClr val="FF0066"/>
                </a:solidFill>
                <a:latin typeface="Segoe Script" panose="030B0504020000000003" pitchFamily="66" charset="0"/>
                <a:cs typeface="Agent Orange" panose="00000400000000000000" pitchFamily="2" charset="0"/>
              </a:rPr>
              <a:t>al </a:t>
            </a:r>
            <a:r>
              <a:rPr lang="es-MX" sz="2800" b="1" dirty="0" smtClean="0">
                <a:solidFill>
                  <a:srgbClr val="FF0066"/>
                </a:solidFill>
                <a:latin typeface="Segoe Script" panose="030B0504020000000003" pitchFamily="66" charset="0"/>
                <a:cs typeface="Agent Orange" panose="00000400000000000000" pitchFamily="2" charset="0"/>
              </a:rPr>
              <a:t>19 </a:t>
            </a:r>
            <a:r>
              <a:rPr lang="es-MX" sz="2800" b="1" dirty="0" smtClean="0">
                <a:solidFill>
                  <a:srgbClr val="FF0066"/>
                </a:solidFill>
                <a:latin typeface="Segoe Script" panose="030B0504020000000003" pitchFamily="66" charset="0"/>
                <a:cs typeface="Agent Orange" panose="00000400000000000000" pitchFamily="2" charset="0"/>
              </a:rPr>
              <a:t>de marzo</a:t>
            </a:r>
            <a:endParaRPr lang="es-MX" sz="2800" b="1" dirty="0">
              <a:solidFill>
                <a:srgbClr val="FF0066"/>
              </a:solidFill>
              <a:latin typeface="Segoe Script" panose="030B0504020000000003" pitchFamily="66" charset="0"/>
              <a:cs typeface="Agent Orange" panose="00000400000000000000" pitchFamily="2" charset="0"/>
            </a:endParaRPr>
          </a:p>
        </p:txBody>
      </p:sp>
      <p:sp>
        <p:nvSpPr>
          <p:cNvPr id="3" name="Rectángulo 2"/>
          <p:cNvSpPr/>
          <p:nvPr/>
        </p:nvSpPr>
        <p:spPr>
          <a:xfrm>
            <a:off x="177280" y="523220"/>
            <a:ext cx="6408682" cy="11172289"/>
          </a:xfrm>
          <a:prstGeom prst="rect">
            <a:avLst/>
          </a:prstGeom>
        </p:spPr>
        <p:txBody>
          <a:bodyPr wrap="square">
            <a:spAutoFit/>
          </a:bodyPr>
          <a:lstStyle/>
          <a:p>
            <a:pPr algn="ctr"/>
            <a:r>
              <a:rPr lang="es-MX" b="1" dirty="0">
                <a:solidFill>
                  <a:srgbClr val="7030A0"/>
                </a:solidFill>
                <a:latin typeface="Century Gothic" panose="020B0502020202020204" pitchFamily="34" charset="0"/>
              </a:rPr>
              <a:t>Actividad: </a:t>
            </a:r>
            <a:r>
              <a:rPr lang="es-MX" b="1" dirty="0" smtClean="0">
                <a:solidFill>
                  <a:srgbClr val="7030A0"/>
                </a:solidFill>
                <a:latin typeface="Century Gothic" panose="020B0502020202020204" pitchFamily="34" charset="0"/>
              </a:rPr>
              <a:t>Todos los caminos llegan a ... </a:t>
            </a:r>
          </a:p>
          <a:p>
            <a:pPr algn="ctr"/>
            <a:endParaRPr lang="es-MX" b="1" dirty="0">
              <a:solidFill>
                <a:srgbClr val="7030A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¿Qué es una ubicación? </a:t>
            </a:r>
          </a:p>
          <a:p>
            <a:pPr algn="just"/>
            <a:r>
              <a:rPr lang="es-MX" dirty="0" smtClean="0">
                <a:latin typeface="Century Gothic" panose="020B0502020202020204" pitchFamily="34" charset="0"/>
              </a:rPr>
              <a:t>Es </a:t>
            </a:r>
            <a:r>
              <a:rPr lang="es-MX" dirty="0">
                <a:latin typeface="Century Gothic" panose="020B0502020202020204" pitchFamily="34" charset="0"/>
              </a:rPr>
              <a:t>un lugar, un sitio o una localización donde está ubicado algo o alguien. Una ubicación es una situación, un establecimiento, un asiento, es la existencia de un ser o de algo en algún sitio o lugar</a:t>
            </a:r>
            <a:r>
              <a:rPr lang="es-MX" dirty="0" smtClean="0">
                <a:latin typeface="Century Gothic" panose="020B0502020202020204" pitchFamily="34" charset="0"/>
              </a:rPr>
              <a:t>.</a:t>
            </a:r>
          </a:p>
          <a:p>
            <a:pPr algn="just"/>
            <a:r>
              <a:rPr lang="es-MX" b="1" dirty="0" smtClean="0">
                <a:solidFill>
                  <a:srgbClr val="002060"/>
                </a:solidFill>
                <a:latin typeface="Century Gothic" panose="020B0502020202020204" pitchFamily="34" charset="0"/>
              </a:rPr>
              <a:t>¿Qué son los puntos de referencia? </a:t>
            </a:r>
          </a:p>
          <a:p>
            <a:pPr algn="just"/>
            <a:r>
              <a:rPr lang="es-MX" dirty="0" smtClean="0">
                <a:latin typeface="Century Gothic" panose="020B0502020202020204" pitchFamily="34" charset="0"/>
              </a:rPr>
              <a:t>Se </a:t>
            </a:r>
            <a:r>
              <a:rPr lang="es-MX" dirty="0">
                <a:latin typeface="Century Gothic" panose="020B0502020202020204" pitchFamily="34" charset="0"/>
              </a:rPr>
              <a:t>asocia al espacio que ocupa un observador dentro de un cierto contexto. ... Otro modo de entender el punto de referencia es asociándolo al espacio fijo desde donde se puede observar y describir un movimiento o una trayectoria.</a:t>
            </a:r>
            <a:endParaRPr lang="es-MX" dirty="0" smtClean="0">
              <a:latin typeface="Century Gothic" panose="020B0502020202020204" pitchFamily="34" charset="0"/>
            </a:endParaRPr>
          </a:p>
          <a:p>
            <a:pPr algn="just"/>
            <a:r>
              <a:rPr lang="es-MX" b="1" dirty="0" smtClean="0">
                <a:solidFill>
                  <a:srgbClr val="002060"/>
                </a:solidFill>
                <a:latin typeface="Century Gothic" panose="020B0502020202020204" pitchFamily="34" charset="0"/>
              </a:rPr>
              <a:t>¿A qué se refieren las relaciones espaciales? </a:t>
            </a:r>
          </a:p>
          <a:p>
            <a:pPr algn="just"/>
            <a:r>
              <a:rPr lang="es-MX" dirty="0" smtClean="0">
                <a:latin typeface="Century Gothic" panose="020B0502020202020204" pitchFamily="34" charset="0"/>
              </a:rPr>
              <a:t>Las relaciones espaciales son conceptos que surgen de la interacción entre el espacio y los eventos que en él ocurren. </a:t>
            </a:r>
          </a:p>
          <a:p>
            <a:pPr algn="just"/>
            <a:r>
              <a:rPr lang="es-MX" b="1" dirty="0" smtClean="0">
                <a:solidFill>
                  <a:srgbClr val="002060"/>
                </a:solidFill>
                <a:latin typeface="Century Gothic" panose="020B0502020202020204" pitchFamily="34" charset="0"/>
              </a:rPr>
              <a:t>Fuentes: </a:t>
            </a:r>
          </a:p>
          <a:p>
            <a:pPr algn="just"/>
            <a:r>
              <a:rPr lang="es-MX" dirty="0">
                <a:latin typeface="Century Gothic" panose="020B0502020202020204" pitchFamily="34" charset="0"/>
                <a:hlinkClick r:id="rId2"/>
              </a:rPr>
              <a:t>https://</a:t>
            </a:r>
            <a:r>
              <a:rPr lang="es-MX" dirty="0" err="1" smtClean="0">
                <a:latin typeface="Century Gothic" panose="020B0502020202020204" pitchFamily="34" charset="0"/>
                <a:hlinkClick r:id="rId2"/>
              </a:rPr>
              <a:t>bit.ly</a:t>
            </a:r>
            <a:r>
              <a:rPr lang="es-MX" dirty="0" smtClean="0">
                <a:latin typeface="Century Gothic" panose="020B0502020202020204" pitchFamily="34" charset="0"/>
                <a:hlinkClick r:id="rId2"/>
              </a:rPr>
              <a:t>/</a:t>
            </a:r>
            <a:r>
              <a:rPr lang="es-MX" dirty="0" err="1" smtClean="0">
                <a:latin typeface="Century Gothic" panose="020B0502020202020204" pitchFamily="34" charset="0"/>
                <a:hlinkClick r:id="rId2"/>
              </a:rPr>
              <a:t>2NwD5iz</a:t>
            </a:r>
            <a:endParaRPr lang="es-MX" dirty="0" smtClean="0">
              <a:latin typeface="Century Gothic" panose="020B0502020202020204" pitchFamily="34" charset="0"/>
            </a:endParaRPr>
          </a:p>
          <a:p>
            <a:pPr algn="just"/>
            <a:r>
              <a:rPr lang="es-MX" dirty="0">
                <a:latin typeface="Century Gothic" panose="020B0502020202020204" pitchFamily="34" charset="0"/>
                <a:hlinkClick r:id="rId3"/>
              </a:rPr>
              <a:t>https://</a:t>
            </a:r>
            <a:r>
              <a:rPr lang="es-MX" dirty="0" err="1" smtClean="0">
                <a:latin typeface="Century Gothic" panose="020B0502020202020204" pitchFamily="34" charset="0"/>
                <a:hlinkClick r:id="rId3"/>
              </a:rPr>
              <a:t>bit.ly</a:t>
            </a:r>
            <a:r>
              <a:rPr lang="es-MX" dirty="0" smtClean="0">
                <a:latin typeface="Century Gothic" panose="020B0502020202020204" pitchFamily="34" charset="0"/>
                <a:hlinkClick r:id="rId3"/>
              </a:rPr>
              <a:t>/</a:t>
            </a:r>
            <a:r>
              <a:rPr lang="es-MX" dirty="0" err="1" smtClean="0">
                <a:latin typeface="Century Gothic" panose="020B0502020202020204" pitchFamily="34" charset="0"/>
                <a:hlinkClick r:id="rId3"/>
              </a:rPr>
              <a:t>38XN87U</a:t>
            </a:r>
            <a:endParaRPr lang="es-MX" dirty="0" smtClean="0">
              <a:latin typeface="Century Gothic" panose="020B0502020202020204" pitchFamily="34" charset="0"/>
            </a:endParaRPr>
          </a:p>
          <a:p>
            <a:pPr algn="just"/>
            <a:endParaRPr lang="es-MX" dirty="0">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smtClean="0">
              <a:solidFill>
                <a:srgbClr val="002060"/>
              </a:solidFill>
              <a:latin typeface="Century Gothic" panose="020B0502020202020204" pitchFamily="34" charset="0"/>
            </a:endParaRPr>
          </a:p>
          <a:p>
            <a:pPr algn="just"/>
            <a:endParaRPr lang="es-MX" b="1" dirty="0">
              <a:solidFill>
                <a:srgbClr val="002060"/>
              </a:solidFill>
              <a:latin typeface="Century Gothic" panose="020B0502020202020204" pitchFamily="34" charset="0"/>
            </a:endParaRPr>
          </a:p>
          <a:p>
            <a:pPr algn="just"/>
            <a:r>
              <a:rPr lang="es-MX" b="1" dirty="0" smtClean="0">
                <a:solidFill>
                  <a:srgbClr val="002060"/>
                </a:solidFill>
                <a:latin typeface="Century Gothic" panose="020B0502020202020204" pitchFamily="34" charset="0"/>
              </a:rPr>
              <a:t>Explicación para los niños: </a:t>
            </a:r>
          </a:p>
          <a:p>
            <a:pPr algn="just"/>
            <a:r>
              <a:rPr lang="es-MX" dirty="0">
                <a:latin typeface="Century Gothic" panose="020B0502020202020204" pitchFamily="34" charset="0"/>
              </a:rPr>
              <a:t>Para describir en dónde nos encontramos utilizamos palabras que nos permiten  dar una ubicación  más exacta, es decir, algún punto de referencia, lo mismo pasa al ubicar objetos: Si están arriba, abajo, adelante, atrás, dentro, fuera, a un lado, etc. </a:t>
            </a:r>
          </a:p>
          <a:p>
            <a:pPr algn="just"/>
            <a:r>
              <a:rPr lang="es-MX" dirty="0">
                <a:latin typeface="Century Gothic" panose="020B0502020202020204" pitchFamily="34" charset="0"/>
              </a:rPr>
              <a:t>Podemos recibir instrucciones de otra persona para llegar a cierto lugar, de igual manera, nosotros podemos dar las instrucciones y hacer uso de esas palabras. </a:t>
            </a:r>
          </a:p>
          <a:p>
            <a:pPr algn="just"/>
            <a:r>
              <a:rPr lang="es-MX" dirty="0">
                <a:latin typeface="Century Gothic" panose="020B0502020202020204" pitchFamily="34" charset="0"/>
              </a:rPr>
              <a:t>Es muy importante conocer en dónde nos </a:t>
            </a:r>
            <a:r>
              <a:rPr lang="es-MX" dirty="0" smtClean="0">
                <a:latin typeface="Century Gothic" panose="020B0502020202020204" pitchFamily="34" charset="0"/>
              </a:rPr>
              <a:t>encontramos. </a:t>
            </a:r>
          </a:p>
          <a:p>
            <a:pPr algn="just"/>
            <a:endParaRPr lang="es-MX" dirty="0" smtClean="0">
              <a:latin typeface="Century Gothic" panose="020B0502020202020204" pitchFamily="34" charset="0"/>
            </a:endParaRPr>
          </a:p>
          <a:p>
            <a:pPr algn="just"/>
            <a:endParaRPr lang="es-MX" dirty="0">
              <a:latin typeface="Century Gothic" panose="020B0502020202020204" pitchFamily="34" charset="0"/>
            </a:endParaRPr>
          </a:p>
        </p:txBody>
      </p:sp>
      <p:pic>
        <p:nvPicPr>
          <p:cNvPr id="4" name="Imagen 3"/>
          <p:cNvPicPr>
            <a:picLocks noChangeAspect="1"/>
          </p:cNvPicPr>
          <p:nvPr/>
        </p:nvPicPr>
        <p:blipFill>
          <a:blip r:embed="rId4">
            <a:extLst>
              <a:ext uri="{BEBA8EAE-BF5A-486C-A8C5-ECC9F3942E4B}">
                <a14:imgProps xmlns:a14="http://schemas.microsoft.com/office/drawing/2010/main">
                  <a14:imgLayer r:embed="rId5">
                    <a14:imgEffect>
                      <a14:backgroundRemoval t="3556" b="99111" l="1778" r="97778"/>
                    </a14:imgEffect>
                  </a14:imgLayer>
                </a14:imgProps>
              </a:ext>
            </a:extLst>
          </a:blip>
          <a:stretch>
            <a:fillRect/>
          </a:stretch>
        </p:blipFill>
        <p:spPr>
          <a:xfrm>
            <a:off x="3284005" y="4903946"/>
            <a:ext cx="3437975" cy="2722123"/>
          </a:xfrm>
          <a:prstGeom prst="rect">
            <a:avLst/>
          </a:prstGeom>
        </p:spPr>
      </p:pic>
      <p:pic>
        <p:nvPicPr>
          <p:cNvPr id="5" name="Imagen 4"/>
          <p:cNvPicPr>
            <a:picLocks noChangeAspect="1"/>
          </p:cNvPicPr>
          <p:nvPr/>
        </p:nvPicPr>
        <p:blipFill>
          <a:blip r:embed="rId6">
            <a:extLst>
              <a:ext uri="{BEBA8EAE-BF5A-486C-A8C5-ECC9F3942E4B}">
                <a14:imgProps xmlns:a14="http://schemas.microsoft.com/office/drawing/2010/main">
                  <a14:imgLayer r:embed="rId7">
                    <a14:imgEffect>
                      <a14:backgroundRemoval t="3889" b="98056" l="1953" r="96719">
                        <a14:foregroundMark x1="26484" y1="9306" x2="26484" y2="36250"/>
                        <a14:foregroundMark x1="77266" y1="11667" x2="78047" y2="47639"/>
                        <a14:foregroundMark x1="14844" y1="70833" x2="32734" y2="68333"/>
                        <a14:foregroundMark x1="14219" y1="48472" x2="39297" y2="64028"/>
                        <a14:foregroundMark x1="37344" y1="54444" x2="16328" y2="69722"/>
                        <a14:foregroundMark x1="10703" y1="55833" x2="18984" y2="61528"/>
                        <a14:foregroundMark x1="15937" y1="47083" x2="16953" y2="78889"/>
                        <a14:foregroundMark x1="18047" y1="70833" x2="41797" y2="71806"/>
                        <a14:foregroundMark x1="40547" y1="61250" x2="8594" y2="60972"/>
                        <a14:foregroundMark x1="15313" y1="47639" x2="8125" y2="62083"/>
                        <a14:foregroundMark x1="8125" y1="62083" x2="16328" y2="74861"/>
                        <a14:foregroundMark x1="20313" y1="51667" x2="38281" y2="53889"/>
                        <a14:foregroundMark x1="41797" y1="66111" x2="15781" y2="63750"/>
                        <a14:foregroundMark x1="40234" y1="58472" x2="11484" y2="58194"/>
                        <a14:foregroundMark x1="29063" y1="54167" x2="13125" y2="52222"/>
                        <a14:foregroundMark x1="16797" y1="43333" x2="6094" y2="60139"/>
                        <a14:foregroundMark x1="6094" y1="60139" x2="17578" y2="79444"/>
                        <a14:foregroundMark x1="17109" y1="42778" x2="17422" y2="76528"/>
                        <a14:foregroundMark x1="16484" y1="41667" x2="4922" y2="60139"/>
                        <a14:foregroundMark x1="4922" y1="60694" x2="17422" y2="80556"/>
                        <a14:foregroundMark x1="16094" y1="41944" x2="17422" y2="41667"/>
                        <a14:foregroundMark x1="17266" y1="40556" x2="18203" y2="52778"/>
                        <a14:foregroundMark x1="19141" y1="51389" x2="34609" y2="50139"/>
                        <a14:foregroundMark x1="25391" y1="63750" x2="41172" y2="68611"/>
                        <a14:foregroundMark x1="29844" y1="70833" x2="37656" y2="70833"/>
                        <a14:foregroundMark x1="25234" y1="68611" x2="40391" y2="64306"/>
                        <a14:foregroundMark x1="30000" y1="56111" x2="33359" y2="56111"/>
                      </a14:backgroundRemoval>
                    </a14:imgEffect>
                  </a14:imgLayer>
                </a14:imgProps>
              </a:ext>
            </a:extLst>
          </a:blip>
          <a:stretch>
            <a:fillRect/>
          </a:stretch>
        </p:blipFill>
        <p:spPr>
          <a:xfrm>
            <a:off x="331030" y="6270377"/>
            <a:ext cx="2410119" cy="1355692"/>
          </a:xfrm>
          <a:prstGeom prst="rect">
            <a:avLst/>
          </a:prstGeom>
        </p:spPr>
      </p:pic>
    </p:spTree>
    <p:extLst>
      <p:ext uri="{BB962C8B-B14F-4D97-AF65-F5344CB8AC3E}">
        <p14:creationId xmlns:p14="http://schemas.microsoft.com/office/powerpoint/2010/main" val="1508201098"/>
      </p:ext>
    </p:extLst>
  </p:cSld>
  <p:clrMapOvr>
    <a:masterClrMapping/>
  </p:clrMapOvr>
</p:sld>
</file>

<file path=ppt/theme/theme1.xml><?xml version="1.0" encoding="utf-8"?>
<a:theme xmlns:a="http://schemas.openxmlformats.org/drawingml/2006/main" name="Tema de Office">
  <a:themeElements>
    <a:clrScheme name="Tema de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84</TotalTime>
  <Words>942</Words>
  <Application>Microsoft Office PowerPoint</Application>
  <PresentationFormat>Panorámica</PresentationFormat>
  <Paragraphs>54</Paragraphs>
  <Slides>4</Slides>
  <Notes>0</Notes>
  <HiddenSlides>0</HiddenSlides>
  <MMClips>0</MMClips>
  <ScaleCrop>false</ScaleCrop>
  <HeadingPairs>
    <vt:vector size="6" baseType="variant">
      <vt:variant>
        <vt:lpstr>Fuentes usadas</vt:lpstr>
      </vt:variant>
      <vt:variant>
        <vt:i4>6</vt:i4>
      </vt:variant>
      <vt:variant>
        <vt:lpstr>Tema</vt:lpstr>
      </vt:variant>
      <vt:variant>
        <vt:i4>1</vt:i4>
      </vt:variant>
      <vt:variant>
        <vt:lpstr>Títulos de diapositiva</vt:lpstr>
      </vt:variant>
      <vt:variant>
        <vt:i4>4</vt:i4>
      </vt:variant>
    </vt:vector>
  </HeadingPairs>
  <TitlesOfParts>
    <vt:vector size="11" baseType="lpstr">
      <vt:lpstr>Agent Orange</vt:lpstr>
      <vt:lpstr>Arial</vt:lpstr>
      <vt:lpstr>Calibri</vt:lpstr>
      <vt:lpstr>Calibri Light</vt:lpstr>
      <vt:lpstr>Century Gothic</vt:lpstr>
      <vt:lpstr>Segoe Script</vt:lpstr>
      <vt:lpstr>Tema de Office</vt:lpstr>
      <vt:lpstr>Presentación de PowerPoint</vt:lpstr>
      <vt:lpstr>Presentación de PowerPoint</vt:lpstr>
      <vt:lpstr>Presentación de PowerPoint</vt:lpstr>
      <vt:lpstr>Presentación de PowerPoint</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WIN8</dc:creator>
  <cp:lastModifiedBy>WIN8</cp:lastModifiedBy>
  <cp:revision>8</cp:revision>
  <dcterms:created xsi:type="dcterms:W3CDTF">2021-03-19T15:08:27Z</dcterms:created>
  <dcterms:modified xsi:type="dcterms:W3CDTF">2021-03-19T16:33:22Z</dcterms:modified>
</cp:coreProperties>
</file>