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showGuides="1">
      <p:cViewPr varScale="1">
        <p:scale>
          <a:sx n="87" d="100"/>
          <a:sy n="87" d="100"/>
        </p:scale>
        <p:origin x="370"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s-MX"/>
          </a:p>
        </p:txBody>
      </p:sp>
      <p:sp>
        <p:nvSpPr>
          <p:cNvPr id="4" name="Marcador de fecha 3"/>
          <p:cNvSpPr>
            <a:spLocks noGrp="1"/>
          </p:cNvSpPr>
          <p:nvPr>
            <p:ph type="dt" sz="half" idx="10"/>
          </p:nvPr>
        </p:nvSpPr>
        <p:spPr/>
        <p:txBody>
          <a:bodyPr/>
          <a:lstStyle/>
          <a:p>
            <a:fld id="{F3976FAE-44A8-4500-876A-E8079A1043A9}" type="datetimeFigureOut">
              <a:rPr lang="es-MX" smtClean="0"/>
              <a:t>19/03/2021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6954DD31-C2C9-41BF-AB0D-5DB37E9976B2}" type="slidenum">
              <a:rPr lang="es-MX" smtClean="0"/>
              <a:t>‹Nº›</a:t>
            </a:fld>
            <a:endParaRPr lang="es-MX"/>
          </a:p>
        </p:txBody>
      </p:sp>
    </p:spTree>
    <p:extLst>
      <p:ext uri="{BB962C8B-B14F-4D97-AF65-F5344CB8AC3E}">
        <p14:creationId xmlns:p14="http://schemas.microsoft.com/office/powerpoint/2010/main" val="3892777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F3976FAE-44A8-4500-876A-E8079A1043A9}" type="datetimeFigureOut">
              <a:rPr lang="es-MX" smtClean="0"/>
              <a:t>19/03/2021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6954DD31-C2C9-41BF-AB0D-5DB37E9976B2}" type="slidenum">
              <a:rPr lang="es-MX" smtClean="0"/>
              <a:t>‹Nº›</a:t>
            </a:fld>
            <a:endParaRPr lang="es-MX"/>
          </a:p>
        </p:txBody>
      </p:sp>
    </p:spTree>
    <p:extLst>
      <p:ext uri="{BB962C8B-B14F-4D97-AF65-F5344CB8AC3E}">
        <p14:creationId xmlns:p14="http://schemas.microsoft.com/office/powerpoint/2010/main" val="1878113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F3976FAE-44A8-4500-876A-E8079A1043A9}" type="datetimeFigureOut">
              <a:rPr lang="es-MX" smtClean="0"/>
              <a:t>19/03/2021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6954DD31-C2C9-41BF-AB0D-5DB37E9976B2}" type="slidenum">
              <a:rPr lang="es-MX" smtClean="0"/>
              <a:t>‹Nº›</a:t>
            </a:fld>
            <a:endParaRPr lang="es-MX"/>
          </a:p>
        </p:txBody>
      </p:sp>
    </p:spTree>
    <p:extLst>
      <p:ext uri="{BB962C8B-B14F-4D97-AF65-F5344CB8AC3E}">
        <p14:creationId xmlns:p14="http://schemas.microsoft.com/office/powerpoint/2010/main" val="3126439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F3976FAE-44A8-4500-876A-E8079A1043A9}" type="datetimeFigureOut">
              <a:rPr lang="es-MX" smtClean="0"/>
              <a:t>19/03/2021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6954DD31-C2C9-41BF-AB0D-5DB37E9976B2}" type="slidenum">
              <a:rPr lang="es-MX" smtClean="0"/>
              <a:t>‹Nº›</a:t>
            </a:fld>
            <a:endParaRPr lang="es-MX"/>
          </a:p>
        </p:txBody>
      </p:sp>
    </p:spTree>
    <p:extLst>
      <p:ext uri="{BB962C8B-B14F-4D97-AF65-F5344CB8AC3E}">
        <p14:creationId xmlns:p14="http://schemas.microsoft.com/office/powerpoint/2010/main" val="1474921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F3976FAE-44A8-4500-876A-E8079A1043A9}" type="datetimeFigureOut">
              <a:rPr lang="es-MX" smtClean="0"/>
              <a:t>19/03/2021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6954DD31-C2C9-41BF-AB0D-5DB37E9976B2}" type="slidenum">
              <a:rPr lang="es-MX" smtClean="0"/>
              <a:t>‹Nº›</a:t>
            </a:fld>
            <a:endParaRPr lang="es-MX"/>
          </a:p>
        </p:txBody>
      </p:sp>
    </p:spTree>
    <p:extLst>
      <p:ext uri="{BB962C8B-B14F-4D97-AF65-F5344CB8AC3E}">
        <p14:creationId xmlns:p14="http://schemas.microsoft.com/office/powerpoint/2010/main" val="3815533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F3976FAE-44A8-4500-876A-E8079A1043A9}" type="datetimeFigureOut">
              <a:rPr lang="es-MX" smtClean="0"/>
              <a:t>19/03/2021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6954DD31-C2C9-41BF-AB0D-5DB37E9976B2}" type="slidenum">
              <a:rPr lang="es-MX" smtClean="0"/>
              <a:t>‹Nº›</a:t>
            </a:fld>
            <a:endParaRPr lang="es-MX"/>
          </a:p>
        </p:txBody>
      </p:sp>
    </p:spTree>
    <p:extLst>
      <p:ext uri="{BB962C8B-B14F-4D97-AF65-F5344CB8AC3E}">
        <p14:creationId xmlns:p14="http://schemas.microsoft.com/office/powerpoint/2010/main" val="1814243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F3976FAE-44A8-4500-876A-E8079A1043A9}" type="datetimeFigureOut">
              <a:rPr lang="es-MX" smtClean="0"/>
              <a:t>19/03/2021</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6954DD31-C2C9-41BF-AB0D-5DB37E9976B2}" type="slidenum">
              <a:rPr lang="es-MX" smtClean="0"/>
              <a:t>‹Nº›</a:t>
            </a:fld>
            <a:endParaRPr lang="es-MX"/>
          </a:p>
        </p:txBody>
      </p:sp>
    </p:spTree>
    <p:extLst>
      <p:ext uri="{BB962C8B-B14F-4D97-AF65-F5344CB8AC3E}">
        <p14:creationId xmlns:p14="http://schemas.microsoft.com/office/powerpoint/2010/main" val="968762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F3976FAE-44A8-4500-876A-E8079A1043A9}" type="datetimeFigureOut">
              <a:rPr lang="es-MX" smtClean="0"/>
              <a:t>19/03/2021</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6954DD31-C2C9-41BF-AB0D-5DB37E9976B2}" type="slidenum">
              <a:rPr lang="es-MX" smtClean="0"/>
              <a:t>‹Nº›</a:t>
            </a:fld>
            <a:endParaRPr lang="es-MX"/>
          </a:p>
        </p:txBody>
      </p:sp>
    </p:spTree>
    <p:extLst>
      <p:ext uri="{BB962C8B-B14F-4D97-AF65-F5344CB8AC3E}">
        <p14:creationId xmlns:p14="http://schemas.microsoft.com/office/powerpoint/2010/main" val="1966189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3976FAE-44A8-4500-876A-E8079A1043A9}" type="datetimeFigureOut">
              <a:rPr lang="es-MX" smtClean="0"/>
              <a:t>19/03/2021</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6954DD31-C2C9-41BF-AB0D-5DB37E9976B2}" type="slidenum">
              <a:rPr lang="es-MX" smtClean="0"/>
              <a:t>‹Nº›</a:t>
            </a:fld>
            <a:endParaRPr lang="es-MX"/>
          </a:p>
        </p:txBody>
      </p:sp>
    </p:spTree>
    <p:extLst>
      <p:ext uri="{BB962C8B-B14F-4D97-AF65-F5344CB8AC3E}">
        <p14:creationId xmlns:p14="http://schemas.microsoft.com/office/powerpoint/2010/main" val="3582825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F3976FAE-44A8-4500-876A-E8079A1043A9}" type="datetimeFigureOut">
              <a:rPr lang="es-MX" smtClean="0"/>
              <a:t>19/03/2021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6954DD31-C2C9-41BF-AB0D-5DB37E9976B2}" type="slidenum">
              <a:rPr lang="es-MX" smtClean="0"/>
              <a:t>‹Nº›</a:t>
            </a:fld>
            <a:endParaRPr lang="es-MX"/>
          </a:p>
        </p:txBody>
      </p:sp>
    </p:spTree>
    <p:extLst>
      <p:ext uri="{BB962C8B-B14F-4D97-AF65-F5344CB8AC3E}">
        <p14:creationId xmlns:p14="http://schemas.microsoft.com/office/powerpoint/2010/main" val="39192212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F3976FAE-44A8-4500-876A-E8079A1043A9}" type="datetimeFigureOut">
              <a:rPr lang="es-MX" smtClean="0"/>
              <a:t>19/03/2021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6954DD31-C2C9-41BF-AB0D-5DB37E9976B2}" type="slidenum">
              <a:rPr lang="es-MX" smtClean="0"/>
              <a:t>‹Nº›</a:t>
            </a:fld>
            <a:endParaRPr lang="es-MX"/>
          </a:p>
        </p:txBody>
      </p:sp>
    </p:spTree>
    <p:extLst>
      <p:ext uri="{BB962C8B-B14F-4D97-AF65-F5344CB8AC3E}">
        <p14:creationId xmlns:p14="http://schemas.microsoft.com/office/powerpoint/2010/main" val="2575500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976FAE-44A8-4500-876A-E8079A1043A9}" type="datetimeFigureOut">
              <a:rPr lang="es-MX" smtClean="0"/>
              <a:t>19/03/2021</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54DD31-C2C9-41BF-AB0D-5DB37E9976B2}" type="slidenum">
              <a:rPr lang="es-MX" smtClean="0"/>
              <a:t>‹Nº›</a:t>
            </a:fld>
            <a:endParaRPr lang="es-MX"/>
          </a:p>
        </p:txBody>
      </p:sp>
    </p:spTree>
    <p:extLst>
      <p:ext uri="{BB962C8B-B14F-4D97-AF65-F5344CB8AC3E}">
        <p14:creationId xmlns:p14="http://schemas.microsoft.com/office/powerpoint/2010/main" val="39712857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i.pinimg.com/originals/2e/4f/ca/2e4fca7fa914fca261d55c2a9a4fdb5a.png"/>
          <p:cNvPicPr>
            <a:picLocks noChangeAspect="1" noChangeArrowheads="1"/>
          </p:cNvPicPr>
          <p:nvPr/>
        </p:nvPicPr>
        <p:blipFill rotWithShape="1">
          <a:blip r:embed="rId2">
            <a:extLst>
              <a:ext uri="{28A0092B-C50C-407E-A947-70E740481C1C}">
                <a14:useLocalDpi xmlns:a14="http://schemas.microsoft.com/office/drawing/2010/main" val="0"/>
              </a:ext>
            </a:extLst>
          </a:blip>
          <a:srcRect l="32814" t="1803" r="927" b="1081"/>
          <a:stretch/>
        </p:blipFill>
        <p:spPr bwMode="auto">
          <a:xfrm rot="10800000">
            <a:off x="0" y="-12884"/>
            <a:ext cx="6130344" cy="6870881"/>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https://i.pinimg.com/originals/2e/4f/ca/2e4fca7fa914fca261d55c2a9a4fdb5a.png"/>
          <p:cNvPicPr>
            <a:picLocks noChangeAspect="1" noChangeArrowheads="1"/>
          </p:cNvPicPr>
          <p:nvPr/>
        </p:nvPicPr>
        <p:blipFill rotWithShape="1">
          <a:blip r:embed="rId2">
            <a:extLst>
              <a:ext uri="{28A0092B-C50C-407E-A947-70E740481C1C}">
                <a14:useLocalDpi xmlns:a14="http://schemas.microsoft.com/office/drawing/2010/main" val="0"/>
              </a:ext>
            </a:extLst>
          </a:blip>
          <a:srcRect l="32814" t="1622" r="927" b="1356"/>
          <a:stretch/>
        </p:blipFill>
        <p:spPr bwMode="auto">
          <a:xfrm>
            <a:off x="6096000" y="-12882"/>
            <a:ext cx="6130344" cy="6870879"/>
          </a:xfrm>
          <a:prstGeom prst="rect">
            <a:avLst/>
          </a:prstGeom>
          <a:noFill/>
          <a:extLst>
            <a:ext uri="{909E8E84-426E-40DD-AFC4-6F175D3DCCD1}">
              <a14:hiddenFill xmlns:a14="http://schemas.microsoft.com/office/drawing/2010/main">
                <a:solidFill>
                  <a:srgbClr val="FFFFFF"/>
                </a:solidFill>
              </a14:hiddenFill>
            </a:ext>
          </a:extLst>
        </p:spPr>
      </p:pic>
      <p:sp>
        <p:nvSpPr>
          <p:cNvPr id="6" name="Rectángulo 5"/>
          <p:cNvSpPr/>
          <p:nvPr/>
        </p:nvSpPr>
        <p:spPr>
          <a:xfrm>
            <a:off x="331619" y="295835"/>
            <a:ext cx="11528762" cy="626633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 name="CuadroTexto 3"/>
          <p:cNvSpPr txBox="1"/>
          <p:nvPr/>
        </p:nvSpPr>
        <p:spPr>
          <a:xfrm>
            <a:off x="1974668" y="380682"/>
            <a:ext cx="8242663" cy="461665"/>
          </a:xfrm>
          <a:prstGeom prst="rect">
            <a:avLst/>
          </a:prstGeom>
          <a:noFill/>
        </p:spPr>
        <p:txBody>
          <a:bodyPr wrap="square" rtlCol="0">
            <a:spAutoFit/>
          </a:bodyPr>
          <a:lstStyle/>
          <a:p>
            <a:pPr algn="ctr"/>
            <a:r>
              <a:rPr lang="es-MX" sz="2400" dirty="0">
                <a:latin typeface="Berlin Sans FB Demi" panose="020E0802020502020306" pitchFamily="34" charset="0"/>
              </a:rPr>
              <a:t>Notas científicas: Los ecosistemas</a:t>
            </a:r>
          </a:p>
        </p:txBody>
      </p:sp>
      <p:sp>
        <p:nvSpPr>
          <p:cNvPr id="5" name="CuadroTexto 4"/>
          <p:cNvSpPr txBox="1"/>
          <p:nvPr/>
        </p:nvSpPr>
        <p:spPr>
          <a:xfrm>
            <a:off x="770964" y="701670"/>
            <a:ext cx="10650070" cy="5647700"/>
          </a:xfrm>
          <a:prstGeom prst="rect">
            <a:avLst/>
          </a:prstGeom>
          <a:noFill/>
        </p:spPr>
        <p:txBody>
          <a:bodyPr wrap="square" rtlCol="0">
            <a:spAutoFit/>
          </a:bodyPr>
          <a:lstStyle/>
          <a:p>
            <a:pPr algn="just"/>
            <a:r>
              <a:rPr lang="es-MX" sz="1900" b="1" dirty="0">
                <a:latin typeface="Berlin Sans FB" panose="020E0602020502020306" pitchFamily="34" charset="0"/>
              </a:rPr>
              <a:t>Fundamento teórico</a:t>
            </a:r>
          </a:p>
          <a:p>
            <a:pPr algn="just"/>
            <a:r>
              <a:rPr lang="es-MX" sz="1900" dirty="0">
                <a:latin typeface="Berlin Sans FB" panose="020E0602020502020306" pitchFamily="34" charset="0"/>
              </a:rPr>
              <a:t>Un ecosistema se trata de un lugar de la naturaleza formado por un espacio determinado o concreto y los seres que lo habitan. Se podría decir pues, que estos sistemas están formados por dos elementos principales, los organismos vivos (seres o factores bióticos) y el espacio físico (elementos o factores abióticos). Los primeros son todos aquellos seres con vida que habitan un medio, ya sean microorganismos, vegetales, peces, aves o cualquier animal, como por ejemplo nosotros, los humanos. Los segundos constituyen el medio físico, que está formado por componentes como la energía, el calor, la luz, el aire, los minerales, la disponibilidad de agua y los suelos. Estos factores abióticos, pese no tener vida por sí mismos, son los que condicionan la vida de los organismos bióticos, además de hacer que se desarrollen con unas características en condición al ambiente en el que están. Evidentemente, cada ecosistema tiene sus características, su clima, humedad, disponibilidad de agua y alimento, etc. y los organismos que allí habitan viven acorde con ellas.</a:t>
            </a:r>
          </a:p>
          <a:p>
            <a:pPr algn="just"/>
            <a:r>
              <a:rPr lang="es-MX" sz="1900" dirty="0">
                <a:latin typeface="Berlin Sans FB Demi" panose="020E0802020502020306" pitchFamily="34" charset="0"/>
              </a:rPr>
              <a:t>Explicación para niños</a:t>
            </a:r>
          </a:p>
          <a:p>
            <a:pPr algn="just"/>
            <a:r>
              <a:rPr lang="es-MX" sz="1900" dirty="0">
                <a:latin typeface="Berlin Sans FB" panose="020E0602020502020306" pitchFamily="34" charset="0"/>
              </a:rPr>
              <a:t>La explicación será por medio de un video donde se menciona que son los ecosistemas y que elementos lo conforman, posteriormente van a realizar una actividad donde tienen que ubicar a diferentes animales en el ecosistema que les pertenece. </a:t>
            </a:r>
            <a:endParaRPr lang="es-MX" sz="1900" dirty="0">
              <a:latin typeface="Berlin Sans FB Demi" panose="020E0802020502020306" pitchFamily="34" charset="0"/>
            </a:endParaRPr>
          </a:p>
          <a:p>
            <a:pPr algn="just"/>
            <a:r>
              <a:rPr lang="es-MX" sz="1900" b="1" dirty="0" err="1">
                <a:latin typeface="Berlin Sans FB" panose="020E0602020502020306" pitchFamily="34" charset="0"/>
              </a:rPr>
              <a:t>Fuente:https</a:t>
            </a:r>
            <a:r>
              <a:rPr lang="es-MX" sz="1900" b="1" dirty="0">
                <a:latin typeface="Berlin Sans FB" panose="020E0602020502020306" pitchFamily="34" charset="0"/>
              </a:rPr>
              <a:t>:</a:t>
            </a:r>
            <a:r>
              <a:rPr lang="es-MX" sz="1900" dirty="0">
                <a:latin typeface="Berlin Sans FB" panose="020E0602020502020306" pitchFamily="34" charset="0"/>
              </a:rPr>
              <a:t>//happylearning.tv/</a:t>
            </a:r>
            <a:r>
              <a:rPr lang="es-MX" sz="1900" dirty="0" err="1">
                <a:latin typeface="Berlin Sans FB" panose="020E0602020502020306" pitchFamily="34" charset="0"/>
              </a:rPr>
              <a:t>losecosistemas</a:t>
            </a:r>
            <a:r>
              <a:rPr lang="es-MX" sz="1900" dirty="0">
                <a:latin typeface="Berlin Sans FB" panose="020E0602020502020306" pitchFamily="34" charset="0"/>
              </a:rPr>
              <a:t>/#:~:text=Un%20ecosistema%20es%20un%20conjunto,seres%20vivos%20que%20lo%20habitan.&amp;text=El%20medio%20f%C3%ADsico%20est%C3%A1%20formado,un%20ecosistema%20o%20en%20otro.  </a:t>
            </a:r>
            <a:endParaRPr lang="es-MX" sz="1900" dirty="0">
              <a:latin typeface="Berlin Sans FB Demi" panose="020E0802020502020306" pitchFamily="34" charset="0"/>
            </a:endParaRPr>
          </a:p>
        </p:txBody>
      </p:sp>
    </p:spTree>
    <p:extLst>
      <p:ext uri="{BB962C8B-B14F-4D97-AF65-F5344CB8AC3E}">
        <p14:creationId xmlns:p14="http://schemas.microsoft.com/office/powerpoint/2010/main" val="833450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i.pinimg.com/originals/2e/4f/ca/2e4fca7fa914fca261d55c2a9a4fdb5a.png"/>
          <p:cNvPicPr>
            <a:picLocks noChangeAspect="1" noChangeArrowheads="1"/>
          </p:cNvPicPr>
          <p:nvPr/>
        </p:nvPicPr>
        <p:blipFill rotWithShape="1">
          <a:blip r:embed="rId2">
            <a:extLst>
              <a:ext uri="{28A0092B-C50C-407E-A947-70E740481C1C}">
                <a14:useLocalDpi xmlns:a14="http://schemas.microsoft.com/office/drawing/2010/main" val="0"/>
              </a:ext>
            </a:extLst>
          </a:blip>
          <a:srcRect l="32814" t="1803" r="927" b="1081"/>
          <a:stretch/>
        </p:blipFill>
        <p:spPr bwMode="auto">
          <a:xfrm rot="10800000">
            <a:off x="0" y="-12884"/>
            <a:ext cx="6130344" cy="6870881"/>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https://i.pinimg.com/originals/2e/4f/ca/2e4fca7fa914fca261d55c2a9a4fdb5a.png"/>
          <p:cNvPicPr>
            <a:picLocks noChangeAspect="1" noChangeArrowheads="1"/>
          </p:cNvPicPr>
          <p:nvPr/>
        </p:nvPicPr>
        <p:blipFill rotWithShape="1">
          <a:blip r:embed="rId2">
            <a:extLst>
              <a:ext uri="{28A0092B-C50C-407E-A947-70E740481C1C}">
                <a14:useLocalDpi xmlns:a14="http://schemas.microsoft.com/office/drawing/2010/main" val="0"/>
              </a:ext>
            </a:extLst>
          </a:blip>
          <a:srcRect l="32814" t="1622" r="927" b="1356"/>
          <a:stretch/>
        </p:blipFill>
        <p:spPr bwMode="auto">
          <a:xfrm>
            <a:off x="6096000" y="-12882"/>
            <a:ext cx="6130344" cy="6870879"/>
          </a:xfrm>
          <a:prstGeom prst="rect">
            <a:avLst/>
          </a:prstGeom>
          <a:noFill/>
          <a:extLst>
            <a:ext uri="{909E8E84-426E-40DD-AFC4-6F175D3DCCD1}">
              <a14:hiddenFill xmlns:a14="http://schemas.microsoft.com/office/drawing/2010/main">
                <a:solidFill>
                  <a:srgbClr val="FFFFFF"/>
                </a:solidFill>
              </a14:hiddenFill>
            </a:ext>
          </a:extLst>
        </p:spPr>
      </p:pic>
      <p:sp>
        <p:nvSpPr>
          <p:cNvPr id="6" name="Rectángulo 5"/>
          <p:cNvSpPr/>
          <p:nvPr/>
        </p:nvSpPr>
        <p:spPr>
          <a:xfrm>
            <a:off x="331619" y="295835"/>
            <a:ext cx="11528762" cy="626633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 name="CuadroTexto 3"/>
          <p:cNvSpPr txBox="1"/>
          <p:nvPr/>
        </p:nvSpPr>
        <p:spPr>
          <a:xfrm>
            <a:off x="2247439" y="651941"/>
            <a:ext cx="7697121" cy="430887"/>
          </a:xfrm>
          <a:prstGeom prst="rect">
            <a:avLst/>
          </a:prstGeom>
          <a:noFill/>
        </p:spPr>
        <p:txBody>
          <a:bodyPr wrap="square" rtlCol="0">
            <a:spAutoFit/>
          </a:bodyPr>
          <a:lstStyle/>
          <a:p>
            <a:pPr algn="ctr"/>
            <a:r>
              <a:rPr lang="es-MX" sz="2200" b="1" dirty="0">
                <a:latin typeface="Berlin Sans FB" panose="020E0602020502020306" pitchFamily="34" charset="0"/>
              </a:rPr>
              <a:t>Notas científicas: Animales en peligro de extinción </a:t>
            </a:r>
          </a:p>
        </p:txBody>
      </p:sp>
      <p:sp>
        <p:nvSpPr>
          <p:cNvPr id="5" name="CuadroTexto 4"/>
          <p:cNvSpPr txBox="1"/>
          <p:nvPr/>
        </p:nvSpPr>
        <p:spPr>
          <a:xfrm>
            <a:off x="779183" y="1163218"/>
            <a:ext cx="10650070" cy="5016758"/>
          </a:xfrm>
          <a:prstGeom prst="rect">
            <a:avLst/>
          </a:prstGeom>
          <a:noFill/>
        </p:spPr>
        <p:txBody>
          <a:bodyPr wrap="square" rtlCol="0">
            <a:spAutoFit/>
          </a:bodyPr>
          <a:lstStyle/>
          <a:p>
            <a:pPr algn="just"/>
            <a:r>
              <a:rPr lang="es-MX" sz="2000" b="1" dirty="0">
                <a:latin typeface="Berlin Sans FB" panose="020E0602020502020306" pitchFamily="34" charset="0"/>
              </a:rPr>
              <a:t>Fundamento teórico</a:t>
            </a:r>
          </a:p>
          <a:p>
            <a:pPr algn="just"/>
            <a:r>
              <a:rPr lang="es-MX" sz="2000" dirty="0">
                <a:latin typeface="Berlin Sans FB" panose="020E0602020502020306" pitchFamily="34" charset="0"/>
              </a:rPr>
              <a:t>Un animal que sufre peligro de extinción es un animal para el cual la supervivencia de su especie no está asegurada. Existen muchas causas de peligro para los animales en extinción:</a:t>
            </a:r>
          </a:p>
          <a:p>
            <a:pPr algn="just"/>
            <a:r>
              <a:rPr lang="es-MX" sz="2000" dirty="0">
                <a:latin typeface="Berlin Sans FB" panose="020E0602020502020306" pitchFamily="34" charset="0"/>
              </a:rPr>
              <a:t>~ La causa principal es la destrucción del lugar en el que viven, y la mayoría de veces esta expulsión de sus casas es por actividades de las personas.</a:t>
            </a:r>
          </a:p>
          <a:p>
            <a:pPr algn="just"/>
            <a:r>
              <a:rPr lang="es-MX" sz="2000" dirty="0">
                <a:latin typeface="Berlin Sans FB" panose="020E0602020502020306" pitchFamily="34" charset="0"/>
              </a:rPr>
              <a:t>~ Estos animales sin hogar sufren peligro para sobrevivir.</a:t>
            </a:r>
          </a:p>
          <a:p>
            <a:pPr algn="just"/>
            <a:r>
              <a:rPr lang="es-MX" sz="2000" dirty="0">
                <a:latin typeface="Berlin Sans FB" panose="020E0602020502020306" pitchFamily="34" charset="0"/>
              </a:rPr>
              <a:t>~ La contaminación, la tala de árboles y la constante creación de casas en espacios que antes daban hogar a estos animales, también son causas del peligro de extinción.</a:t>
            </a:r>
          </a:p>
          <a:p>
            <a:r>
              <a:rPr lang="es-MX" sz="2000" b="1" dirty="0">
                <a:latin typeface="Berlin Sans FB" panose="020E0602020502020306" pitchFamily="34" charset="0"/>
              </a:rPr>
              <a:t>Explicación para niños </a:t>
            </a:r>
          </a:p>
          <a:p>
            <a:r>
              <a:rPr lang="es-MX" sz="2000" dirty="0">
                <a:latin typeface="Berlin Sans FB" panose="020E0602020502020306" pitchFamily="34" charset="0"/>
              </a:rPr>
              <a:t>Cada niño con ayuda de un familiar va investigar que animales están en peligro de extinción, va seleccionar uno de ellos y elaborara un cartel que tendrá que exponer por medio de un video donde explique algunas características del animal y las causas por las que esta en peligro de extinción. </a:t>
            </a:r>
          </a:p>
          <a:p>
            <a:r>
              <a:rPr lang="es-MX" sz="2000" b="1" dirty="0">
                <a:latin typeface="Berlin Sans FB" panose="020E0602020502020306" pitchFamily="34" charset="0"/>
              </a:rPr>
              <a:t>Fuente: </a:t>
            </a:r>
            <a:r>
              <a:rPr lang="es-MX" sz="2000" dirty="0">
                <a:latin typeface="Berlin Sans FB" panose="020E0602020502020306" pitchFamily="34" charset="0"/>
              </a:rPr>
              <a:t>https://www.especiesenpeligro.com/animales/ninos/#:~:text=Peligro%20de%20Extinci%C3%B3n%3F,Definici%C3%B3n%20para%20Ni%C3%B1os,especie%20tienen%20peligro%20de%20desaparecer. </a:t>
            </a:r>
          </a:p>
        </p:txBody>
      </p:sp>
    </p:spTree>
    <p:extLst>
      <p:ext uri="{BB962C8B-B14F-4D97-AF65-F5344CB8AC3E}">
        <p14:creationId xmlns:p14="http://schemas.microsoft.com/office/powerpoint/2010/main" val="14582112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TotalTime>
  <Words>536</Words>
  <Application>Microsoft Office PowerPoint</Application>
  <PresentationFormat>Panorámica</PresentationFormat>
  <Paragraphs>15</Paragraphs>
  <Slides>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vt:i4>
      </vt:variant>
    </vt:vector>
  </HeadingPairs>
  <TitlesOfParts>
    <vt:vector size="8" baseType="lpstr">
      <vt:lpstr>Arial</vt:lpstr>
      <vt:lpstr>Berlin Sans FB</vt:lpstr>
      <vt:lpstr>Berlin Sans FB Demi</vt:lpstr>
      <vt:lpstr>Calibri</vt:lpstr>
      <vt:lpstr>Calibri Light</vt:lpstr>
      <vt:lpstr>Tema de Office</vt:lpstr>
      <vt:lpstr>Presentación de PowerPoint</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aagtz99@gmail.com</dc:creator>
  <cp:lastModifiedBy>Familia Verduzco Rodriguez</cp:lastModifiedBy>
  <cp:revision>9</cp:revision>
  <dcterms:created xsi:type="dcterms:W3CDTF">2021-02-07T00:07:20Z</dcterms:created>
  <dcterms:modified xsi:type="dcterms:W3CDTF">2021-03-19T19:00:22Z</dcterms:modified>
</cp:coreProperties>
</file>