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61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0729-733F-46F2-B4E3-987B4BC487E9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F13D-B496-4CB7-857B-951E3F21DD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990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0729-733F-46F2-B4E3-987B4BC487E9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F13D-B496-4CB7-857B-951E3F21DD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7015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0729-733F-46F2-B4E3-987B4BC487E9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F13D-B496-4CB7-857B-951E3F21DD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941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0729-733F-46F2-B4E3-987B4BC487E9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F13D-B496-4CB7-857B-951E3F21DD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7727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0729-733F-46F2-B4E3-987B4BC487E9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F13D-B496-4CB7-857B-951E3F21DD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558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0729-733F-46F2-B4E3-987B4BC487E9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F13D-B496-4CB7-857B-951E3F21DD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842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0729-733F-46F2-B4E3-987B4BC487E9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F13D-B496-4CB7-857B-951E3F21DD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6017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0729-733F-46F2-B4E3-987B4BC487E9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F13D-B496-4CB7-857B-951E3F21DD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1184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0729-733F-46F2-B4E3-987B4BC487E9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F13D-B496-4CB7-857B-951E3F21DD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8846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0729-733F-46F2-B4E3-987B4BC487E9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F13D-B496-4CB7-857B-951E3F21DD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8635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0729-733F-46F2-B4E3-987B4BC487E9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F13D-B496-4CB7-857B-951E3F21DD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0117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80729-733F-46F2-B4E3-987B4BC487E9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3F13D-B496-4CB7-857B-951E3F21DD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7310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10" Type="http://schemas.microsoft.com/office/2007/relationships/hdphoto" Target="../media/hdphoto4.wdp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6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microsoft.com/office/2007/relationships/hdphoto" Target="../media/hdphoto5.wdp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6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microsoft.com/office/2007/relationships/hdphoto" Target="../media/hdphoto5.wdp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racteristicas.co/hormigas/#ixzz6pWk9V9a6" TargetMode="External"/><Relationship Id="rId2" Type="http://schemas.openxmlformats.org/officeDocument/2006/relationships/hyperlink" Target="https://definicion.de/maripos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finicion.de/abej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1543839" y="1243495"/>
            <a:ext cx="6264696" cy="4777795"/>
          </a:xfrm>
          <a:prstGeom prst="rect">
            <a:avLst/>
          </a:prstGeom>
          <a:solidFill>
            <a:srgbClr val="99CCF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1030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894" b="36170"/>
          <a:stretch/>
        </p:blipFill>
        <p:spPr bwMode="auto">
          <a:xfrm>
            <a:off x="0" y="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1831782" y="1460589"/>
            <a:ext cx="5760639" cy="4314437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  <p:grpSp>
        <p:nvGrpSpPr>
          <p:cNvPr id="6" name="5 Grupo"/>
          <p:cNvGrpSpPr/>
          <p:nvPr/>
        </p:nvGrpSpPr>
        <p:grpSpPr>
          <a:xfrm>
            <a:off x="2034197" y="1934173"/>
            <a:ext cx="5894583" cy="1110896"/>
            <a:chOff x="0" y="0"/>
            <a:chExt cx="4420078" cy="909701"/>
          </a:xfrm>
        </p:grpSpPr>
        <p:pic>
          <p:nvPicPr>
            <p:cNvPr id="7" name="2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861952" cy="909701"/>
            </a:xfrm>
            <a:prstGeom prst="rect">
              <a:avLst/>
            </a:prstGeom>
          </p:spPr>
        </p:pic>
        <p:sp>
          <p:nvSpPr>
            <p:cNvPr id="8" name="1 CuadroTexto"/>
            <p:cNvSpPr txBox="1"/>
            <p:nvPr/>
          </p:nvSpPr>
          <p:spPr>
            <a:xfrm>
              <a:off x="2135348" y="152874"/>
              <a:ext cx="2284730" cy="73787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defRPr/>
              </a:pPr>
              <a:endParaRPr lang="es-MX" sz="1600" b="1" kern="0" dirty="0">
                <a:solidFill>
                  <a:srgbClr val="000000"/>
                </a:solidFill>
                <a:latin typeface="Berlin Sans FB" pitchFamily="34" charset="0"/>
                <a:ea typeface="Times New Roman"/>
              </a:endParaRPr>
            </a:p>
          </p:txBody>
        </p:sp>
        <p:cxnSp>
          <p:nvCxnSpPr>
            <p:cNvPr id="9" name="12 Conector recto"/>
            <p:cNvCxnSpPr/>
            <p:nvPr/>
          </p:nvCxnSpPr>
          <p:spPr>
            <a:xfrm>
              <a:off x="2079312" y="4"/>
              <a:ext cx="0" cy="837693"/>
            </a:xfrm>
            <a:prstGeom prst="line">
              <a:avLst/>
            </a:prstGeom>
            <a:noFill/>
            <a:ln w="19050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</p:grpSp>
      <p:sp>
        <p:nvSpPr>
          <p:cNvPr id="12" name="11 CuadroTexto"/>
          <p:cNvSpPr txBox="1"/>
          <p:nvPr/>
        </p:nvSpPr>
        <p:spPr>
          <a:xfrm>
            <a:off x="2936381" y="3045069"/>
            <a:ext cx="374261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Licenciatura en Educación Preescolar</a:t>
            </a:r>
          </a:p>
          <a:p>
            <a:pPr algn="ctr"/>
            <a:endParaRPr lang="es-MX" sz="12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Practica profesional</a:t>
            </a: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Profesor: Sonia Yvonne Garza Flores</a:t>
            </a: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Alumna practicante: Daniela Guadalupe Quilantán Rangel</a:t>
            </a: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4 B</a:t>
            </a: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#18</a:t>
            </a:r>
          </a:p>
          <a:p>
            <a:pPr algn="ctr"/>
            <a:endParaRPr lang="es-MX" sz="12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/>
            <a:r>
              <a:rPr lang="es-MX" sz="1400" b="1" dirty="0">
                <a:solidFill>
                  <a:srgbClr val="000000"/>
                </a:solidFill>
                <a:latin typeface="Century Gothic" pitchFamily="34" charset="0"/>
              </a:rPr>
              <a:t>Jardín de Niños Ramón G. Bonfil</a:t>
            </a:r>
          </a:p>
          <a:p>
            <a:pPr algn="ctr"/>
            <a:r>
              <a:rPr lang="es-MX" sz="1400" b="1" dirty="0">
                <a:solidFill>
                  <a:srgbClr val="000000"/>
                </a:solidFill>
                <a:latin typeface="Century Gothic" pitchFamily="34" charset="0"/>
              </a:rPr>
              <a:t>Educadora titular: </a:t>
            </a:r>
            <a:r>
              <a:rPr lang="es-MX" sz="1400" dirty="0">
                <a:solidFill>
                  <a:srgbClr val="000000"/>
                </a:solidFill>
                <a:latin typeface="Century Gothic" pitchFamily="34" charset="0"/>
              </a:rPr>
              <a:t>Alejandra </a:t>
            </a:r>
            <a:r>
              <a:rPr lang="es-MX" sz="1400" dirty="0" err="1">
                <a:solidFill>
                  <a:srgbClr val="000000"/>
                </a:solidFill>
                <a:latin typeface="Century Gothic" pitchFamily="34" charset="0"/>
              </a:rPr>
              <a:t>Siller</a:t>
            </a:r>
            <a:endParaRPr lang="es-MX" sz="14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Grupo: 2 A</a:t>
            </a:r>
          </a:p>
          <a:p>
            <a:pPr algn="ctr"/>
            <a:endParaRPr lang="es-MX" sz="12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/>
            <a:endParaRPr lang="es-MX" sz="12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pic>
        <p:nvPicPr>
          <p:cNvPr id="16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944" t="50000"/>
          <a:stretch/>
        </p:blipFill>
        <p:spPr bwMode="auto">
          <a:xfrm>
            <a:off x="6245131" y="4171950"/>
            <a:ext cx="2903964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13 Conector recto"/>
          <p:cNvCxnSpPr/>
          <p:nvPr/>
        </p:nvCxnSpPr>
        <p:spPr>
          <a:xfrm>
            <a:off x="3064471" y="2793773"/>
            <a:ext cx="144016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1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3617" b="56915" l="50887" r="97518">
                        <a14:foregroundMark x1="54255" y1="46631" x2="91312" y2="46454"/>
                        <a14:foregroundMark x1="58333" y1="54787" x2="91667" y2="54255"/>
                        <a14:foregroundMark x1="58865" y1="48227" x2="88652" y2="53723"/>
                        <a14:foregroundMark x1="72340" y1="48227" x2="88830" y2="51773"/>
                        <a14:foregroundMark x1="90603" y1="46631" x2="90603" y2="51241"/>
                        <a14:foregroundMark x1="59397" y1="50000" x2="59752" y2="528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43448" r="2177" b="41422"/>
          <a:stretch/>
        </p:blipFill>
        <p:spPr bwMode="auto">
          <a:xfrm>
            <a:off x="3595975" y="955305"/>
            <a:ext cx="2232248" cy="461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5094633" y="1951720"/>
            <a:ext cx="19520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prstClr val="black"/>
                </a:solidFill>
                <a:latin typeface="Century Gothic" pitchFamily="34" charset="0"/>
              </a:rPr>
              <a:t>CUADERNO DE NOTAS CIENTIFICAS</a:t>
            </a:r>
          </a:p>
        </p:txBody>
      </p:sp>
      <p:pic>
        <p:nvPicPr>
          <p:cNvPr id="2050" name="Picture 2" descr=" 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065" y="1794784"/>
            <a:ext cx="1329429" cy="2377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 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100000">
                        <a14:foregroundMark x1="27660" y1="43348" x2="77447" y2="40773"/>
                        <a14:foregroundMark x1="51489" y1="21459" x2="40851" y2="321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" y="5041374"/>
            <a:ext cx="1831782" cy="181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2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1030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894" b="36170"/>
          <a:stretch/>
        </p:blipFill>
        <p:spPr bwMode="auto">
          <a:xfrm>
            <a:off x="0" y="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Papel Rasgado | Free Vectors, Stock Photos &amp; PSD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-915316"/>
            <a:ext cx="6552728" cy="382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944" t="50000"/>
          <a:stretch/>
        </p:blipFill>
        <p:spPr bwMode="auto">
          <a:xfrm>
            <a:off x="6245131" y="4171950"/>
            <a:ext cx="2903964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 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34468" y1="9442" x2="36596" y2="15021"/>
                        <a14:foregroundMark x1="84255" y1="20601" x2="79574" y2="296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27" y="4559796"/>
            <a:ext cx="2238375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317016" y="2351782"/>
            <a:ext cx="8125391" cy="1077218"/>
          </a:xfrm>
          <a:prstGeom prst="rect">
            <a:avLst/>
          </a:prstGeom>
          <a:solidFill>
            <a:srgbClr val="FFCCCC"/>
          </a:solidFill>
        </p:spPr>
        <p:txBody>
          <a:bodyPr wrap="square">
            <a:spAutoFit/>
          </a:bodyPr>
          <a:lstStyle/>
          <a:p>
            <a:pPr algn="ctr"/>
            <a:r>
              <a:rPr lang="es-MX" sz="1600" b="1" dirty="0">
                <a:solidFill>
                  <a:prstClr val="black"/>
                </a:solidFill>
                <a:latin typeface="Century Gothic" pitchFamily="34" charset="0"/>
              </a:rPr>
              <a:t>M</a:t>
            </a:r>
            <a:r>
              <a:rPr lang="es-MX" sz="1600" b="1" dirty="0" smtClean="0">
                <a:solidFill>
                  <a:prstClr val="black"/>
                </a:solidFill>
                <a:latin typeface="Century Gothic" pitchFamily="34" charset="0"/>
              </a:rPr>
              <a:t>ariposa</a:t>
            </a:r>
            <a:r>
              <a:rPr lang="es-MX" sz="1600" dirty="0" smtClean="0">
                <a:solidFill>
                  <a:prstClr val="black"/>
                </a:solidFill>
                <a:latin typeface="Century Gothic" pitchFamily="34" charset="0"/>
              </a:rPr>
              <a:t> </a:t>
            </a:r>
            <a:r>
              <a:rPr lang="es-MX" sz="1600" dirty="0">
                <a:solidFill>
                  <a:prstClr val="black"/>
                </a:solidFill>
                <a:latin typeface="Century Gothic" pitchFamily="34" charset="0"/>
              </a:rPr>
              <a:t>es un insecto que cuenta con cuatro alas, por lo general de tonalidades brillantes. Este animal forma parte de los lepidópteros: aquellas especies que, además de dos pares de alas con escamas, disponen de boca chupadora con trompa y desarrollan una metamorfosis completa.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50053" y="501443"/>
            <a:ext cx="8775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>
                <a:ln w="76200">
                  <a:solidFill>
                    <a:prstClr val="white"/>
                  </a:solidFill>
                </a:ln>
                <a:solidFill>
                  <a:srgbClr val="7030A0"/>
                </a:solidFill>
                <a:latin typeface="Cream candy" pitchFamily="50" charset="0"/>
              </a:rPr>
              <a:t>Conceptos</a:t>
            </a:r>
            <a:endParaRPr lang="es-MX" sz="4800" b="1" dirty="0">
              <a:ln w="76200">
                <a:solidFill>
                  <a:prstClr val="white"/>
                </a:solidFill>
              </a:ln>
              <a:solidFill>
                <a:srgbClr val="7030A0"/>
              </a:solidFill>
              <a:latin typeface="Cream candy" pitchFamily="50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75944" y="498526"/>
            <a:ext cx="8724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>
                <a:ln w="76200">
                  <a:noFill/>
                </a:ln>
                <a:solidFill>
                  <a:prstClr val="black"/>
                </a:solidFill>
                <a:latin typeface="Cream candy" pitchFamily="50" charset="0"/>
              </a:rPr>
              <a:t>Conceptos</a:t>
            </a:r>
            <a:endParaRPr lang="es-MX" sz="4800" b="1" dirty="0">
              <a:ln w="76200">
                <a:noFill/>
              </a:ln>
              <a:solidFill>
                <a:prstClr val="black"/>
              </a:solidFill>
              <a:latin typeface="Cream candy" pitchFamily="50" charset="0"/>
            </a:endParaRPr>
          </a:p>
        </p:txBody>
      </p:sp>
      <p:sp>
        <p:nvSpPr>
          <p:cNvPr id="11" name="10 Estrella de 5 puntas"/>
          <p:cNvSpPr/>
          <p:nvPr/>
        </p:nvSpPr>
        <p:spPr>
          <a:xfrm>
            <a:off x="8549542" y="4002673"/>
            <a:ext cx="349046" cy="338554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  <a:latin typeface="Century Gothic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31443" y="1751936"/>
            <a:ext cx="7710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prstClr val="black"/>
                </a:solidFill>
                <a:latin typeface="Century Gothic" pitchFamily="34" charset="0"/>
              </a:rPr>
              <a:t>Investigación de conceptos:</a:t>
            </a:r>
            <a:endParaRPr lang="es-MX" sz="20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79512" y="3633341"/>
            <a:ext cx="8125391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MX" sz="1600" b="1" dirty="0" smtClean="0">
                <a:solidFill>
                  <a:prstClr val="black"/>
                </a:solidFill>
                <a:latin typeface="Century Gothic" pitchFamily="34" charset="0"/>
              </a:rPr>
              <a:t> Hormigas </a:t>
            </a:r>
            <a:r>
              <a:rPr lang="es-MX" sz="1600" dirty="0">
                <a:solidFill>
                  <a:prstClr val="black"/>
                </a:solidFill>
                <a:latin typeface="Century Gothic" pitchFamily="34" charset="0"/>
              </a:rPr>
              <a:t>son un tipo de insecto perteneciente a la familia de los formícidos. Están emparentados zoológicamente con las abejas y las termitas, los llamados insectos </a:t>
            </a:r>
            <a:r>
              <a:rPr lang="es-MX" sz="1600" dirty="0" err="1">
                <a:solidFill>
                  <a:prstClr val="black"/>
                </a:solidFill>
                <a:latin typeface="Century Gothic" pitchFamily="34" charset="0"/>
              </a:rPr>
              <a:t>eusociales</a:t>
            </a:r>
            <a:r>
              <a:rPr lang="es-MX" sz="1600" dirty="0">
                <a:solidFill>
                  <a:prstClr val="black"/>
                </a:solidFill>
                <a:latin typeface="Century Gothic" pitchFamily="34" charset="0"/>
              </a:rPr>
              <a:t>. </a:t>
            </a:r>
            <a:r>
              <a:rPr lang="es-MX" sz="1600" dirty="0" smtClean="0">
                <a:solidFill>
                  <a:prstClr val="black"/>
                </a:solidFill>
                <a:latin typeface="Century Gothic" pitchFamily="34" charset="0"/>
              </a:rPr>
              <a:t>Son </a:t>
            </a:r>
            <a:r>
              <a:rPr lang="es-MX" sz="1600" dirty="0">
                <a:solidFill>
                  <a:prstClr val="black"/>
                </a:solidFill>
                <a:latin typeface="Century Gothic" pitchFamily="34" charset="0"/>
              </a:rPr>
              <a:t>célebres por su vida cooperativa y laboriosidad.</a:t>
            </a:r>
          </a:p>
          <a:p>
            <a:pPr algn="ctr"/>
            <a:endParaRPr lang="es-MX" sz="160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196458" y="4976366"/>
            <a:ext cx="6709169" cy="107721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MX" sz="1600" b="1" dirty="0">
                <a:solidFill>
                  <a:srgbClr val="202124"/>
                </a:solidFill>
                <a:latin typeface="Century Gothic" pitchFamily="34" charset="0"/>
              </a:rPr>
              <a:t>A</a:t>
            </a:r>
            <a:r>
              <a:rPr lang="es-MX" sz="1600" b="1" i="0" dirty="0" smtClean="0">
                <a:solidFill>
                  <a:srgbClr val="202124"/>
                </a:solidFill>
                <a:effectLst/>
                <a:latin typeface="Century Gothic" pitchFamily="34" charset="0"/>
              </a:rPr>
              <a:t>bejas</a:t>
            </a:r>
            <a:r>
              <a:rPr lang="es-MX" sz="1600" b="0" i="0" dirty="0" smtClean="0">
                <a:solidFill>
                  <a:srgbClr val="202124"/>
                </a:solidFill>
                <a:effectLst/>
                <a:latin typeface="Century Gothic" pitchFamily="34" charset="0"/>
              </a:rPr>
              <a:t> son unos insectos extremadamente sociables que viven en colonias que se establecen en forma de enjambres y en los que se organizan en una estricta jerarquía de tres rangos sociales: </a:t>
            </a:r>
            <a:r>
              <a:rPr lang="es-MX" sz="1600" i="0" dirty="0" smtClean="0">
                <a:solidFill>
                  <a:srgbClr val="202124"/>
                </a:solidFill>
                <a:effectLst/>
                <a:latin typeface="Century Gothic" pitchFamily="34" charset="0"/>
              </a:rPr>
              <a:t>la abeja reina, los zánganos y las abejas obreras.</a:t>
            </a:r>
            <a:endParaRPr lang="es-MX" sz="1600" dirty="0">
              <a:solidFill>
                <a:prstClr val="black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04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894" b="36170"/>
          <a:stretch/>
        </p:blipFill>
        <p:spPr bwMode="auto">
          <a:xfrm>
            <a:off x="0" y="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Papel Rasgado | Free Vectors, Stock Photos &amp; PSD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-915316"/>
            <a:ext cx="6552728" cy="382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944" t="50000"/>
          <a:stretch/>
        </p:blipFill>
        <p:spPr bwMode="auto">
          <a:xfrm>
            <a:off x="6245131" y="4171950"/>
            <a:ext cx="2903964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 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34468" y1="9442" x2="36596" y2="15021"/>
                        <a14:foregroundMark x1="84255" y1="20601" x2="79574" y2="296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27" y="4559796"/>
            <a:ext cx="2238375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317016" y="2498578"/>
            <a:ext cx="8125391" cy="1323439"/>
          </a:xfrm>
          <a:prstGeom prst="rect">
            <a:avLst/>
          </a:prstGeom>
          <a:solidFill>
            <a:srgbClr val="FFCCCC"/>
          </a:solidFill>
        </p:spPr>
        <p:txBody>
          <a:bodyPr wrap="square">
            <a:spAutoFit/>
          </a:bodyPr>
          <a:lstStyle/>
          <a:p>
            <a:pPr algn="ctr"/>
            <a:r>
              <a:rPr lang="es-MX" sz="1600" dirty="0" smtClean="0">
                <a:solidFill>
                  <a:prstClr val="black"/>
                </a:solidFill>
                <a:latin typeface="Century Gothic" pitchFamily="34" charset="0"/>
              </a:rPr>
              <a:t>Mariposas son insectos que nacen de un huevito. Cuando salen del huevo  tienen forma de gusanito y se llaman larvas. Para seguir creciendo se alimentan del huevo en el que salieron. Después para protegerse de otros insectos y seguir, creciendo se encierra en una </a:t>
            </a:r>
            <a:r>
              <a:rPr lang="es-MX" sz="1600" dirty="0" err="1" smtClean="0">
                <a:solidFill>
                  <a:prstClr val="black"/>
                </a:solidFill>
                <a:latin typeface="Century Gothic" pitchFamily="34" charset="0"/>
              </a:rPr>
              <a:t>capita</a:t>
            </a:r>
            <a:r>
              <a:rPr lang="es-MX" sz="1600" dirty="0" smtClean="0">
                <a:solidFill>
                  <a:prstClr val="black"/>
                </a:solidFill>
                <a:latin typeface="Century Gothic" pitchFamily="34" charset="0"/>
              </a:rPr>
              <a:t> o capullito y espera hasta que </a:t>
            </a:r>
            <a:r>
              <a:rPr lang="es-MX" sz="1600" dirty="0">
                <a:solidFill>
                  <a:prstClr val="black"/>
                </a:solidFill>
                <a:latin typeface="Century Gothic" pitchFamily="34" charset="0"/>
              </a:rPr>
              <a:t>l</a:t>
            </a:r>
            <a:r>
              <a:rPr lang="es-MX" sz="1600" dirty="0" smtClean="0">
                <a:solidFill>
                  <a:prstClr val="black"/>
                </a:solidFill>
                <a:latin typeface="Century Gothic" pitchFamily="34" charset="0"/>
              </a:rPr>
              <a:t>e salen alas. Cuando sale se llama mariposa y se alimenta de hojas y </a:t>
            </a:r>
            <a:r>
              <a:rPr lang="es-MX" sz="1600" dirty="0" err="1" smtClean="0">
                <a:solidFill>
                  <a:prstClr val="black"/>
                </a:solidFill>
                <a:latin typeface="Century Gothic" pitchFamily="34" charset="0"/>
              </a:rPr>
              <a:t>nectar</a:t>
            </a:r>
            <a:r>
              <a:rPr lang="es-MX" sz="1600" dirty="0" smtClean="0">
                <a:solidFill>
                  <a:prstClr val="black"/>
                </a:solidFill>
                <a:latin typeface="Century Gothic" pitchFamily="34" charset="0"/>
              </a:rPr>
              <a:t>.</a:t>
            </a:r>
            <a:endParaRPr lang="es-MX" sz="160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50053" y="501443"/>
            <a:ext cx="8775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ln w="76200">
                  <a:solidFill>
                    <a:prstClr val="white"/>
                  </a:solidFill>
                </a:ln>
                <a:solidFill>
                  <a:srgbClr val="7030A0"/>
                </a:solidFill>
                <a:latin typeface="Cream candy" pitchFamily="50" charset="0"/>
              </a:rPr>
              <a:t>Conceptos</a:t>
            </a:r>
            <a:endParaRPr lang="es-MX" sz="4800" b="1" dirty="0">
              <a:ln w="76200">
                <a:solidFill>
                  <a:prstClr val="white"/>
                </a:solidFill>
              </a:ln>
              <a:solidFill>
                <a:srgbClr val="7030A0"/>
              </a:solidFill>
              <a:latin typeface="Cream candy" pitchFamily="50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75944" y="498526"/>
            <a:ext cx="8724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ln w="76200">
                  <a:noFill/>
                </a:ln>
                <a:solidFill>
                  <a:prstClr val="black"/>
                </a:solidFill>
                <a:latin typeface="Cream candy" pitchFamily="50" charset="0"/>
              </a:rPr>
              <a:t>Conceptos</a:t>
            </a:r>
            <a:endParaRPr lang="es-MX" sz="4800" b="1" dirty="0">
              <a:ln w="76200">
                <a:noFill/>
              </a:ln>
              <a:solidFill>
                <a:prstClr val="black"/>
              </a:solidFill>
              <a:latin typeface="Cream candy" pitchFamily="50" charset="0"/>
            </a:endParaRPr>
          </a:p>
        </p:txBody>
      </p:sp>
      <p:sp>
        <p:nvSpPr>
          <p:cNvPr id="11" name="10 Estrella de 5 puntas"/>
          <p:cNvSpPr/>
          <p:nvPr/>
        </p:nvSpPr>
        <p:spPr>
          <a:xfrm>
            <a:off x="8549542" y="4002673"/>
            <a:ext cx="349046" cy="338554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31443" y="1751936"/>
            <a:ext cx="7710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prstClr val="black"/>
                </a:solidFill>
                <a:latin typeface="Century Gothic" pitchFamily="34" charset="0"/>
              </a:rPr>
              <a:t>como </a:t>
            </a:r>
            <a:r>
              <a:rPr lang="es-MX" sz="2000" b="1" dirty="0">
                <a:solidFill>
                  <a:prstClr val="black"/>
                </a:solidFill>
                <a:latin typeface="Century Gothic" pitchFamily="34" charset="0"/>
              </a:rPr>
              <a:t>se explicaron en clase:</a:t>
            </a:r>
            <a:endParaRPr lang="es-MX" sz="20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17016" y="4171950"/>
            <a:ext cx="6271208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600" dirty="0" smtClean="0">
                <a:latin typeface="Century Gothic" pitchFamily="34" charset="0"/>
              </a:rPr>
              <a:t>Las abejas son insectos a los que les gusta alimentarse de flores, en especial las margaritas porque aparecen todo el año. Ellas viven aproximadamente 6 años, no </a:t>
            </a:r>
            <a:r>
              <a:rPr lang="es-MX" sz="1600" dirty="0" err="1" smtClean="0">
                <a:latin typeface="Century Gothic" pitchFamily="34" charset="0"/>
              </a:rPr>
              <a:t>hinbernan</a:t>
            </a:r>
            <a:r>
              <a:rPr lang="es-MX" sz="1600" dirty="0" smtClean="0">
                <a:latin typeface="Century Gothic" pitchFamily="34" charset="0"/>
              </a:rPr>
              <a:t>.</a:t>
            </a:r>
            <a:endParaRPr lang="es-MX" sz="1600" dirty="0">
              <a:latin typeface="Century Gothic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17016" y="5301208"/>
            <a:ext cx="6138171" cy="107721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latin typeface="Century Gothic" pitchFamily="34" charset="0"/>
              </a:rPr>
              <a:t>Las hormigas son insectos </a:t>
            </a:r>
            <a:r>
              <a:rPr lang="es-MX" sz="1600" smtClean="0">
                <a:latin typeface="Century Gothic" pitchFamily="34" charset="0"/>
              </a:rPr>
              <a:t>trabajadoras. Las </a:t>
            </a:r>
            <a:r>
              <a:rPr lang="es-MX" sz="1600" dirty="0" smtClean="0">
                <a:latin typeface="Century Gothic" pitchFamily="34" charset="0"/>
              </a:rPr>
              <a:t>hormigas son como nosotros, y les gusta comer muchos de nuestros alimentos: papas fritas, pan, jalea y azúcar. También pueden comer otros insectos. Y viven en hormigueros</a:t>
            </a:r>
            <a:endParaRPr lang="es-MX" sz="1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0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835696" y="332656"/>
            <a:ext cx="53285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hlinkClick r:id="rId2"/>
              </a:rPr>
              <a:t>https://definicion.de/mariposa/</a:t>
            </a:r>
            <a:endParaRPr lang="es-MX" dirty="0" smtClean="0"/>
          </a:p>
          <a:p>
            <a:pPr algn="ctr"/>
            <a:r>
              <a:rPr lang="es-MX" dirty="0" smtClean="0">
                <a:hlinkClick r:id="rId3"/>
              </a:rPr>
              <a:t>https://www.caracteristicas.co/hormigas/#ixzz6pWk9V9a6</a:t>
            </a:r>
            <a:endParaRPr lang="es-MX" dirty="0" smtClean="0"/>
          </a:p>
          <a:p>
            <a:pPr algn="ctr"/>
            <a:r>
              <a:rPr lang="es-MX" dirty="0" smtClean="0">
                <a:hlinkClick r:id="rId4"/>
              </a:rPr>
              <a:t>https://definicion.de/abeja/</a:t>
            </a:r>
            <a:endParaRPr lang="es-MX" dirty="0" smtClean="0"/>
          </a:p>
          <a:p>
            <a:pPr algn="ctr"/>
            <a:endParaRPr lang="es-MX" dirty="0" smtClean="0"/>
          </a:p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819369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304</Words>
  <Application>Microsoft Office PowerPoint</Application>
  <PresentationFormat>Presentación en pantalla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guadalupe quilantan rangel</dc:creator>
  <cp:lastModifiedBy>daniela guadalupe quilantan rangel</cp:lastModifiedBy>
  <cp:revision>8</cp:revision>
  <dcterms:created xsi:type="dcterms:W3CDTF">2021-03-19T03:53:43Z</dcterms:created>
  <dcterms:modified xsi:type="dcterms:W3CDTF">2021-03-19T06:05:12Z</dcterms:modified>
</cp:coreProperties>
</file>