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 id="259" r:id="rId4"/>
    <p:sldId id="261" r:id="rId5"/>
    <p:sldId id="263" r:id="rId6"/>
    <p:sldId id="264" r:id="rId7"/>
    <p:sldId id="265" r:id="rId8"/>
    <p:sldId id="266" r:id="rId9"/>
    <p:sldId id="267" r:id="rId10"/>
    <p:sldId id="268"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FFFF99"/>
    <a:srgbClr val="FFCCCC"/>
    <a:srgbClr val="FE9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5" d="100"/>
          <a:sy n="55" d="100"/>
        </p:scale>
        <p:origin x="225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4F99981-E5A6-4FB1-A975-16651EA477CC}"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128804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F99981-E5A6-4FB1-A975-16651EA477CC}"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63337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F99981-E5A6-4FB1-A975-16651EA477CC}"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149842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F99981-E5A6-4FB1-A975-16651EA477CC}"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17463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4F99981-E5A6-4FB1-A975-16651EA477CC}" type="datetimeFigureOut">
              <a:rPr lang="es-MX" smtClean="0"/>
              <a:t>18/03/2021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386637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4F99981-E5A6-4FB1-A975-16651EA477CC}"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92269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4F99981-E5A6-4FB1-A975-16651EA477CC}" type="datetimeFigureOut">
              <a:rPr lang="es-MX" smtClean="0"/>
              <a:t>18/03/2021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403879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4F99981-E5A6-4FB1-A975-16651EA477CC}" type="datetimeFigureOut">
              <a:rPr lang="es-MX" smtClean="0"/>
              <a:t>18/03/2021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388312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99981-E5A6-4FB1-A975-16651EA477CC}" type="datetimeFigureOut">
              <a:rPr lang="es-MX" smtClean="0"/>
              <a:t>18/03/2021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73670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4F99981-E5A6-4FB1-A975-16651EA477CC}"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331741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4F99981-E5A6-4FB1-A975-16651EA477CC}" type="datetimeFigureOut">
              <a:rPr lang="es-MX" smtClean="0"/>
              <a:t>18/03/2021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861D638-F9C1-4ED7-9DC1-3FE27C79750F}" type="slidenum">
              <a:rPr lang="es-MX" smtClean="0"/>
              <a:t>‹Nº›</a:t>
            </a:fld>
            <a:endParaRPr lang="es-MX"/>
          </a:p>
        </p:txBody>
      </p:sp>
    </p:spTree>
    <p:extLst>
      <p:ext uri="{BB962C8B-B14F-4D97-AF65-F5344CB8AC3E}">
        <p14:creationId xmlns:p14="http://schemas.microsoft.com/office/powerpoint/2010/main" val="295374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4F99981-E5A6-4FB1-A975-16651EA477CC}" type="datetimeFigureOut">
              <a:rPr lang="es-MX" smtClean="0"/>
              <a:t>18/03/2021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61D638-F9C1-4ED7-9DC1-3FE27C79750F}" type="slidenum">
              <a:rPr lang="es-MX" smtClean="0"/>
              <a:t>‹Nº›</a:t>
            </a:fld>
            <a:endParaRPr lang="es-MX"/>
          </a:p>
        </p:txBody>
      </p:sp>
    </p:spTree>
    <p:extLst>
      <p:ext uri="{BB962C8B-B14F-4D97-AF65-F5344CB8AC3E}">
        <p14:creationId xmlns:p14="http://schemas.microsoft.com/office/powerpoint/2010/main" val="3579539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1496484"/>
            <a:ext cx="5829300" cy="3183467"/>
          </a:xfrm>
        </p:spPr>
        <p:txBody>
          <a:bodyPr/>
          <a:lstStyle/>
          <a:p>
            <a:endParaRPr lang="es-MX" dirty="0"/>
          </a:p>
        </p:txBody>
      </p:sp>
      <p:sp>
        <p:nvSpPr>
          <p:cNvPr id="3" name="Subtítulo 2"/>
          <p:cNvSpPr>
            <a:spLocks noGrp="1"/>
          </p:cNvSpPr>
          <p:nvPr>
            <p:ph type="subTitle" idx="1"/>
          </p:nvPr>
        </p:nvSpPr>
        <p:spPr>
          <a:xfrm>
            <a:off x="857250" y="4802717"/>
            <a:ext cx="5143500" cy="2207683"/>
          </a:xfrm>
        </p:spPr>
        <p:txBody>
          <a:bodyPr/>
          <a:lstStyle/>
          <a:p>
            <a:endParaRPr lang="es-MX"/>
          </a:p>
        </p:txBody>
      </p:sp>
      <p:grpSp>
        <p:nvGrpSpPr>
          <p:cNvPr id="4" name="Grupo 3"/>
          <p:cNvGrpSpPr/>
          <p:nvPr/>
        </p:nvGrpSpPr>
        <p:grpSpPr>
          <a:xfrm>
            <a:off x="0" y="0"/>
            <a:ext cx="6858000" cy="9144000"/>
            <a:chOff x="0" y="0"/>
            <a:chExt cx="6858000" cy="9144000"/>
          </a:xfrm>
        </p:grpSpPr>
        <p:pic>
          <p:nvPicPr>
            <p:cNvPr id="5"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redondeado 6"/>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 name="Imagen 9"/>
          <p:cNvPicPr>
            <a:picLocks noChangeAspect="1"/>
          </p:cNvPicPr>
          <p:nvPr/>
        </p:nvPicPr>
        <p:blipFill rotWithShape="1">
          <a:blip r:embed="rId3"/>
          <a:srcRect b="19768"/>
          <a:stretch/>
        </p:blipFill>
        <p:spPr>
          <a:xfrm>
            <a:off x="249660" y="1496484"/>
            <a:ext cx="6358679" cy="2934839"/>
          </a:xfrm>
          <a:prstGeom prst="rect">
            <a:avLst/>
          </a:prstGeom>
        </p:spPr>
      </p:pic>
      <p:sp>
        <p:nvSpPr>
          <p:cNvPr id="9" name="CuadroTexto 8"/>
          <p:cNvSpPr txBox="1"/>
          <p:nvPr/>
        </p:nvSpPr>
        <p:spPr>
          <a:xfrm>
            <a:off x="514350" y="4572000"/>
            <a:ext cx="3143250" cy="461665"/>
          </a:xfrm>
          <a:prstGeom prst="rect">
            <a:avLst/>
          </a:prstGeom>
          <a:noFill/>
        </p:spPr>
        <p:txBody>
          <a:bodyPr wrap="square" rtlCol="0">
            <a:spAutoFit/>
          </a:bodyPr>
          <a:lstStyle/>
          <a:p>
            <a:r>
              <a:rPr lang="es-MX" sz="2400" dirty="0" smtClean="0">
                <a:latin typeface="Berlin Sans FB" panose="020E0602020502020306" pitchFamily="34" charset="0"/>
              </a:rPr>
              <a:t>01 de marzo</a:t>
            </a:r>
            <a:endParaRPr lang="es-MX" sz="2400" dirty="0">
              <a:latin typeface="Berlin Sans FB" panose="020E0602020502020306" pitchFamily="34" charset="0"/>
            </a:endParaRPr>
          </a:p>
        </p:txBody>
      </p:sp>
    </p:spTree>
    <p:extLst>
      <p:ext uri="{BB962C8B-B14F-4D97-AF65-F5344CB8AC3E}">
        <p14:creationId xmlns:p14="http://schemas.microsoft.com/office/powerpoint/2010/main" val="9918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48124" y="2006949"/>
            <a:ext cx="4627984" cy="1938992"/>
          </a:xfrm>
          <a:prstGeom prst="rect">
            <a:avLst/>
          </a:prstGeom>
          <a:noFill/>
        </p:spPr>
        <p:txBody>
          <a:bodyPr wrap="square" rtlCol="0">
            <a:spAutoFit/>
          </a:bodyPr>
          <a:lstStyle/>
          <a:p>
            <a:pPr fontAlgn="base"/>
            <a:r>
              <a:rPr lang="es-MX" sz="2000" dirty="0">
                <a:latin typeface="Berlin Sans FB" panose="020E0602020502020306" pitchFamily="34" charset="0"/>
              </a:rPr>
              <a:t>Un cuento ​ es una narración breve creada por uno o varios autores, puede ser basada ya sea en hechos reales como ficticios, cuya trama es protagonizada por un grupo reducido de personajes y con un argumento relativamente sencillo.</a:t>
            </a:r>
            <a:endParaRPr lang="es-MX" sz="2400" dirty="0">
              <a:latin typeface="Berlin Sans FB" panose="020E0602020502020306" pitchFamily="34" charset="0"/>
            </a:endParaRP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27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108350"/>
            <a:ext cx="2115495" cy="859611"/>
          </a:xfrm>
          <a:prstGeom prst="rect">
            <a:avLst/>
          </a:prstGeom>
        </p:spPr>
      </p:pic>
      <p:pic>
        <p:nvPicPr>
          <p:cNvPr id="6" name="Imagen 5"/>
          <p:cNvPicPr>
            <a:picLocks noChangeAspect="1"/>
          </p:cNvPicPr>
          <p:nvPr/>
        </p:nvPicPr>
        <p:blipFill>
          <a:blip r:embed="rId5"/>
          <a:stretch>
            <a:fillRect/>
          </a:stretch>
        </p:blipFill>
        <p:spPr>
          <a:xfrm>
            <a:off x="-43932" y="1333150"/>
            <a:ext cx="2115495" cy="859611"/>
          </a:xfrm>
          <a:prstGeom prst="rect">
            <a:avLst/>
          </a:prstGeom>
        </p:spPr>
      </p:pic>
      <p:sp>
        <p:nvSpPr>
          <p:cNvPr id="7" name="Rectángulo 6"/>
          <p:cNvSpPr/>
          <p:nvPr/>
        </p:nvSpPr>
        <p:spPr>
          <a:xfrm>
            <a:off x="474785" y="621369"/>
            <a:ext cx="5914079" cy="574386"/>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solidFill>
                  <a:schemeClr val="tx1"/>
                </a:solidFill>
                <a:latin typeface="Berlin Sans FB" panose="020E0602020502020306" pitchFamily="34" charset="0"/>
              </a:rPr>
              <a:t>Cuento</a:t>
            </a:r>
            <a:endParaRPr lang="es-MX" sz="4400" dirty="0">
              <a:solidFill>
                <a:schemeClr val="tx1"/>
              </a:solidFill>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
        <p:nvSpPr>
          <p:cNvPr id="15" name="CuadroTexto 14"/>
          <p:cNvSpPr txBox="1"/>
          <p:nvPr/>
        </p:nvSpPr>
        <p:spPr>
          <a:xfrm>
            <a:off x="1448124" y="4721420"/>
            <a:ext cx="4627984" cy="2246769"/>
          </a:xfrm>
          <a:prstGeom prst="rect">
            <a:avLst/>
          </a:prstGeom>
          <a:noFill/>
        </p:spPr>
        <p:txBody>
          <a:bodyPr wrap="square" rtlCol="0">
            <a:spAutoFit/>
          </a:bodyPr>
          <a:lstStyle/>
          <a:p>
            <a:pPr fontAlgn="base"/>
            <a:r>
              <a:rPr lang="es-MX" sz="2000" dirty="0">
                <a:latin typeface="Berlin Sans FB" panose="020E0602020502020306" pitchFamily="34" charset="0"/>
              </a:rPr>
              <a:t>El cuento es una forma de narración que combina hechos reales e imaginarios. La narración de mitos, leyendas y hazañas dio origen al cuento, el cual se convirtió en las más sugestivas, fantásticas y encantadoras actividades para formar la mente e imaginación de los niños</a:t>
            </a:r>
            <a:r>
              <a:rPr lang="es-MX" sz="2000" dirty="0" smtClean="0">
                <a:latin typeface="Berlin Sans FB" panose="020E0602020502020306" pitchFamily="34" charset="0"/>
              </a:rPr>
              <a:t>.</a:t>
            </a:r>
            <a:endParaRPr lang="es-MX" sz="2400" dirty="0">
              <a:latin typeface="Berlin Sans FB" panose="020E0602020502020306" pitchFamily="34" charset="0"/>
            </a:endParaRPr>
          </a:p>
        </p:txBody>
      </p:sp>
    </p:spTree>
    <p:extLst>
      <p:ext uri="{BB962C8B-B14F-4D97-AF65-F5344CB8AC3E}">
        <p14:creationId xmlns:p14="http://schemas.microsoft.com/office/powerpoint/2010/main" val="178169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126759"/>
            <a:ext cx="4627984" cy="27084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9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Las plantas son los seres vivos miembros del reino vegetal o </a:t>
            </a:r>
            <a:r>
              <a:rPr kumimoji="0" lang="es-MX" sz="19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phylum</a:t>
            </a:r>
            <a:r>
              <a:rPr kumimoji="0" lang="es-MX" sz="19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s-MX" sz="19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plantae</a:t>
            </a:r>
            <a:r>
              <a:rPr kumimoji="0" lang="es-MX" sz="19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Se trata de organismos autótrofos, desprovistos de capacidad de movimiento, y compuestos principalmente de celulosa. Los árboles, la maleza, el césped, las algas y los arbustos, son todos miembros de este reino de la vida.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9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21" name="CuadroTexto 20"/>
          <p:cNvSpPr txBox="1"/>
          <p:nvPr/>
        </p:nvSpPr>
        <p:spPr>
          <a:xfrm>
            <a:off x="1403197" y="5031118"/>
            <a:ext cx="5061190" cy="21390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9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Las plantas son seres vivientes: nacen, se alimentan, crecen, respiran, se reproducen, envejecen y mueren. Para llevar a cabo estas funciones, la mayoría de las plantas ha desarrollado un organismo compuesto de raíces, tallo y hojas. Además, muchas de ellas tienen flores, frutos y semillas.</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0" y="4410717"/>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14" name="Rectángulo 13"/>
          <p:cNvSpPr/>
          <p:nvPr/>
        </p:nvSpPr>
        <p:spPr>
          <a:xfrm>
            <a:off x="474785" y="621369"/>
            <a:ext cx="5914079" cy="574386"/>
          </a:xfrm>
          <a:prstGeom prst="rect">
            <a:avLst/>
          </a:prstGeom>
          <a:solidFill>
            <a:srgbClr val="FE96E3"/>
          </a:solidFill>
          <a:ln>
            <a:solidFill>
              <a:srgbClr val="FE9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latin typeface="Berlin Sans FB" panose="020E0602020502020306" pitchFamily="34" charset="0"/>
              </a:rPr>
              <a:t>Plantas</a:t>
            </a:r>
            <a:endParaRPr lang="es-MX" sz="4800" dirty="0">
              <a:latin typeface="Berlin Sans FB" panose="020E0602020502020306" pitchFamily="34" charset="0"/>
            </a:endParaRPr>
          </a:p>
        </p:txBody>
      </p:sp>
      <p:sp>
        <p:nvSpPr>
          <p:cNvPr id="9" name="Rectángulo 8"/>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426398" y="6715285"/>
            <a:ext cx="4469363" cy="2383661"/>
          </a:xfrm>
          <a:prstGeom prst="rect">
            <a:avLst/>
          </a:prstGeom>
        </p:spPr>
      </p:pic>
    </p:spTree>
    <p:extLst>
      <p:ext uri="{BB962C8B-B14F-4D97-AF65-F5344CB8AC3E}">
        <p14:creationId xmlns:p14="http://schemas.microsoft.com/office/powerpoint/2010/main" val="13471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126759"/>
            <a:ext cx="4627984" cy="1938992"/>
          </a:xfrm>
          <a:prstGeom prst="rect">
            <a:avLst/>
          </a:prstGeom>
          <a:noFill/>
        </p:spPr>
        <p:txBody>
          <a:bodyPr wrap="square" rtlCol="0">
            <a:spAutoFit/>
          </a:bodyPr>
          <a:lstStyle/>
          <a:p>
            <a:pPr fontAlgn="base"/>
            <a:r>
              <a:rPr lang="es-MX" sz="2000" dirty="0" smtClean="0">
                <a:latin typeface="Berlin Sans FB" panose="020E0602020502020306" pitchFamily="34" charset="0"/>
              </a:rPr>
              <a:t>La </a:t>
            </a:r>
            <a:r>
              <a:rPr lang="es-MX" sz="2000" dirty="0">
                <a:latin typeface="Berlin Sans FB" panose="020E0602020502020306" pitchFamily="34" charset="0"/>
              </a:rPr>
              <a:t>nutrición es la ingesta de alimentos en relación con las necesidades dietéticas del organismo. Una buena nutrición (una dieta suficiente y equilibrada combinada con el ejercicio físico regular) es un elemento fundamental de la buena salud.</a:t>
            </a:r>
          </a:p>
        </p:txBody>
      </p:sp>
      <p:sp>
        <p:nvSpPr>
          <p:cNvPr id="21" name="CuadroTexto 20"/>
          <p:cNvSpPr txBox="1"/>
          <p:nvPr/>
        </p:nvSpPr>
        <p:spPr>
          <a:xfrm>
            <a:off x="1410362" y="5071112"/>
            <a:ext cx="5061190" cy="1631216"/>
          </a:xfrm>
          <a:prstGeom prst="rect">
            <a:avLst/>
          </a:prstGeom>
          <a:noFill/>
        </p:spPr>
        <p:txBody>
          <a:bodyPr wrap="square" rtlCol="0">
            <a:spAutoFit/>
          </a:bodyPr>
          <a:lstStyle/>
          <a:p>
            <a:pPr lvl="0">
              <a:defRPr/>
            </a:pPr>
            <a:r>
              <a:rPr lang="es-MX" sz="2000" dirty="0">
                <a:latin typeface="Berlin Sans FB" panose="020E0602020502020306" pitchFamily="34" charset="0"/>
              </a:rPr>
              <a:t>La nutrición es el estudio de los alimentos y la manera en que éstos funcionan en tu cuerpo. La nutrición incluye los elementos que contiene la comida, como las vitaminas, las proteínas, las grasas y demás.</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211501"/>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7" name="Rectángulo 6"/>
          <p:cNvSpPr/>
          <p:nvPr/>
        </p:nvSpPr>
        <p:spPr>
          <a:xfrm>
            <a:off x="474785" y="621369"/>
            <a:ext cx="5914079" cy="5743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latin typeface="Berlin Sans FB" panose="020E0602020502020306" pitchFamily="34" charset="0"/>
              </a:rPr>
              <a:t>Nutrición </a:t>
            </a:r>
            <a:endParaRPr lang="es-MX" sz="4800" dirty="0">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89344"/>
            <a:ext cx="4469363" cy="2383661"/>
          </a:xfrm>
          <a:prstGeom prst="rect">
            <a:avLst/>
          </a:prstGeom>
        </p:spPr>
      </p:pic>
    </p:spTree>
    <p:extLst>
      <p:ext uri="{BB962C8B-B14F-4D97-AF65-F5344CB8AC3E}">
        <p14:creationId xmlns:p14="http://schemas.microsoft.com/office/powerpoint/2010/main" val="2910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055366"/>
            <a:ext cx="4627984" cy="2862322"/>
          </a:xfrm>
          <a:prstGeom prst="rect">
            <a:avLst/>
          </a:prstGeom>
          <a:noFill/>
        </p:spPr>
        <p:txBody>
          <a:bodyPr wrap="square" rtlCol="0">
            <a:spAutoFit/>
          </a:bodyPr>
          <a:lstStyle/>
          <a:p>
            <a:pPr fontAlgn="base"/>
            <a:r>
              <a:rPr lang="es-MX" sz="2000" dirty="0">
                <a:latin typeface="Berlin Sans FB" panose="020E0602020502020306" pitchFamily="34" charset="0"/>
              </a:rPr>
              <a:t>La germinación es el proceso mediante el cual una semilla se desarrolla hasta convertirse en una nueva planta. Este proceso se lleva a cabo cuando el embrión se hincha y la cubierta de la semilla se rompe. Para lograr esto, toda nueva planta requiere de elementos básicos para su desarrollo: luz, agua, oxígeno y sales minerales. </a:t>
            </a:r>
          </a:p>
        </p:txBody>
      </p:sp>
      <p:sp>
        <p:nvSpPr>
          <p:cNvPr id="21" name="CuadroTexto 20"/>
          <p:cNvSpPr txBox="1"/>
          <p:nvPr/>
        </p:nvSpPr>
        <p:spPr>
          <a:xfrm>
            <a:off x="1410362" y="5525982"/>
            <a:ext cx="4978502" cy="1015663"/>
          </a:xfrm>
          <a:prstGeom prst="rect">
            <a:avLst/>
          </a:prstGeom>
          <a:noFill/>
        </p:spPr>
        <p:txBody>
          <a:bodyPr wrap="square" rtlCol="0">
            <a:spAutoFit/>
          </a:bodyPr>
          <a:lstStyle/>
          <a:p>
            <a:pPr lvl="0">
              <a:defRPr/>
            </a:pPr>
            <a:r>
              <a:rPr lang="es-MX" sz="2000" dirty="0">
                <a:latin typeface="Berlin Sans FB" panose="020E0602020502020306" pitchFamily="34" charset="0"/>
              </a:rPr>
              <a:t>La germinación es el proceso mediante el cual una semilla se desarrolla hasta convertirse en una planta. </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22271" y="4867493"/>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7" name="Rectángulo 6"/>
          <p:cNvSpPr/>
          <p:nvPr/>
        </p:nvSpPr>
        <p:spPr>
          <a:xfrm>
            <a:off x="474785" y="621369"/>
            <a:ext cx="5914079" cy="5743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latin typeface="Berlin Sans FB" panose="020E0602020502020306" pitchFamily="34" charset="0"/>
              </a:rPr>
              <a:t>Germinación</a:t>
            </a:r>
            <a:endParaRPr lang="es-MX" sz="4800" dirty="0">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Tree>
    <p:extLst>
      <p:ext uri="{BB962C8B-B14F-4D97-AF65-F5344CB8AC3E}">
        <p14:creationId xmlns:p14="http://schemas.microsoft.com/office/powerpoint/2010/main" val="54966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055366"/>
            <a:ext cx="4627984" cy="1631216"/>
          </a:xfrm>
          <a:prstGeom prst="rect">
            <a:avLst/>
          </a:prstGeom>
          <a:noFill/>
        </p:spPr>
        <p:txBody>
          <a:bodyPr wrap="square" rtlCol="0">
            <a:spAutoFit/>
          </a:bodyPr>
          <a:lstStyle/>
          <a:p>
            <a:pPr fontAlgn="base"/>
            <a:r>
              <a:rPr lang="es-MX" sz="2000" dirty="0">
                <a:latin typeface="Berlin Sans FB" panose="020E0602020502020306" pitchFamily="34" charset="0"/>
              </a:rPr>
              <a:t>Las emociones son reacciones psicofisiológicas que representan modos de adaptación del individuo cuando percibe un objeto, persona, lugar, suceso o recuerdo importante. </a:t>
            </a:r>
            <a:endParaRPr lang="es-MX" sz="2400" dirty="0">
              <a:latin typeface="Berlin Sans FB" panose="020E0602020502020306" pitchFamily="34" charset="0"/>
            </a:endParaRPr>
          </a:p>
        </p:txBody>
      </p:sp>
      <p:sp>
        <p:nvSpPr>
          <p:cNvPr id="21" name="CuadroTexto 20"/>
          <p:cNvSpPr txBox="1"/>
          <p:nvPr/>
        </p:nvSpPr>
        <p:spPr>
          <a:xfrm>
            <a:off x="1448124" y="4453583"/>
            <a:ext cx="4978502" cy="1938992"/>
          </a:xfrm>
          <a:prstGeom prst="rect">
            <a:avLst/>
          </a:prstGeom>
          <a:noFill/>
        </p:spPr>
        <p:txBody>
          <a:bodyPr wrap="square" rtlCol="0">
            <a:spAutoFit/>
          </a:bodyPr>
          <a:lstStyle/>
          <a:p>
            <a:pPr lvl="0">
              <a:defRPr/>
            </a:pPr>
            <a:r>
              <a:rPr lang="es-MX" sz="2000" dirty="0">
                <a:latin typeface="Berlin Sans FB" panose="020E0602020502020306" pitchFamily="34" charset="0"/>
              </a:rPr>
              <a:t>Las emociones son estados internos caracterizados por pensamientos, sensaciones, reacciones fisiológicas y conductas que son subjetivos. Son universales, propias del ser humano y sirven, entre otras cosas, para comunicarnos con los demás.</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3816308"/>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7" name="Rectángulo 6"/>
          <p:cNvSpPr/>
          <p:nvPr/>
        </p:nvSpPr>
        <p:spPr>
          <a:xfrm>
            <a:off x="474785" y="621369"/>
            <a:ext cx="5914079" cy="57438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latin typeface="Berlin Sans FB" panose="020E0602020502020306" pitchFamily="34" charset="0"/>
              </a:rPr>
              <a:t>Emociones</a:t>
            </a:r>
            <a:endParaRPr lang="es-MX" sz="4800" dirty="0">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Tree>
    <p:extLst>
      <p:ext uri="{BB962C8B-B14F-4D97-AF65-F5344CB8AC3E}">
        <p14:creationId xmlns:p14="http://schemas.microsoft.com/office/powerpoint/2010/main" val="285196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055366"/>
            <a:ext cx="4627984" cy="1938992"/>
          </a:xfrm>
          <a:prstGeom prst="rect">
            <a:avLst/>
          </a:prstGeom>
          <a:noFill/>
        </p:spPr>
        <p:txBody>
          <a:bodyPr wrap="square" rtlCol="0">
            <a:spAutoFit/>
          </a:bodyPr>
          <a:lstStyle/>
          <a:p>
            <a:pPr fontAlgn="base"/>
            <a:r>
              <a:rPr lang="es-MX" sz="2000" dirty="0">
                <a:latin typeface="Berlin Sans FB" panose="020E0602020502020306" pitchFamily="34" charset="0"/>
              </a:rPr>
              <a:t>Inteligencia emocional es un constructo que se refiere a la capacidad de los individuos para reconocer sus propias emociones y las de los demás, discriminar entre diferentes sentimientos y etiquetarlos </a:t>
            </a:r>
            <a:endParaRPr lang="es-MX" sz="2400" dirty="0">
              <a:latin typeface="Berlin Sans FB" panose="020E0602020502020306" pitchFamily="34" charset="0"/>
            </a:endParaRPr>
          </a:p>
        </p:txBody>
      </p:sp>
      <p:sp>
        <p:nvSpPr>
          <p:cNvPr id="21" name="CuadroTexto 20"/>
          <p:cNvSpPr txBox="1"/>
          <p:nvPr/>
        </p:nvSpPr>
        <p:spPr>
          <a:xfrm>
            <a:off x="1448124" y="4762325"/>
            <a:ext cx="4978502" cy="1323439"/>
          </a:xfrm>
          <a:prstGeom prst="rect">
            <a:avLst/>
          </a:prstGeom>
          <a:noFill/>
        </p:spPr>
        <p:txBody>
          <a:bodyPr wrap="square" rtlCol="0">
            <a:spAutoFit/>
          </a:bodyPr>
          <a:lstStyle/>
          <a:p>
            <a:pPr lvl="0">
              <a:defRPr/>
            </a:pPr>
            <a:r>
              <a:rPr lang="es-MX" sz="2000" dirty="0">
                <a:latin typeface="Berlin Sans FB" panose="020E0602020502020306" pitchFamily="34" charset="0"/>
              </a:rPr>
              <a:t>Se refiere a la capacidad de conocer, discriminar y gestionar las emociones propias y ajenas, e integrar ese conocimiento en el nivel de pensamiento y conducta.</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049378"/>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7" name="Rectángulo 6"/>
          <p:cNvSpPr/>
          <p:nvPr/>
        </p:nvSpPr>
        <p:spPr>
          <a:xfrm>
            <a:off x="474785" y="621369"/>
            <a:ext cx="5914079" cy="57438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solidFill>
                  <a:schemeClr val="tx1"/>
                </a:solidFill>
                <a:latin typeface="Berlin Sans FB" panose="020E0602020502020306" pitchFamily="34" charset="0"/>
              </a:rPr>
              <a:t>Inteligencia emocional</a:t>
            </a:r>
            <a:endParaRPr lang="es-MX" sz="4800" dirty="0">
              <a:solidFill>
                <a:schemeClr val="tx1"/>
              </a:solidFill>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Tree>
    <p:extLst>
      <p:ext uri="{BB962C8B-B14F-4D97-AF65-F5344CB8AC3E}">
        <p14:creationId xmlns:p14="http://schemas.microsoft.com/office/powerpoint/2010/main" val="349589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10362" y="2090536"/>
            <a:ext cx="4627984" cy="1631216"/>
          </a:xfrm>
          <a:prstGeom prst="rect">
            <a:avLst/>
          </a:prstGeom>
          <a:noFill/>
        </p:spPr>
        <p:txBody>
          <a:bodyPr wrap="square" rtlCol="0">
            <a:spAutoFit/>
          </a:bodyPr>
          <a:lstStyle/>
          <a:p>
            <a:pPr fontAlgn="base"/>
            <a:r>
              <a:rPr lang="es-MX" sz="2000" dirty="0">
                <a:latin typeface="Berlin Sans FB" panose="020E0602020502020306" pitchFamily="34" charset="0"/>
              </a:rPr>
              <a:t>La expresión artística es la canalización de ideas y sensaciones intelectuales hacia el exterior y hacia los demás mediante una disciplina artística. ... No sólo me refiero a ideas, sino a emociones.</a:t>
            </a:r>
            <a:endParaRPr lang="es-MX" sz="2400" dirty="0">
              <a:latin typeface="Berlin Sans FB" panose="020E0602020502020306" pitchFamily="34" charset="0"/>
            </a:endParaRPr>
          </a:p>
        </p:txBody>
      </p:sp>
      <p:sp>
        <p:nvSpPr>
          <p:cNvPr id="21" name="CuadroTexto 20"/>
          <p:cNvSpPr txBox="1"/>
          <p:nvPr/>
        </p:nvSpPr>
        <p:spPr>
          <a:xfrm>
            <a:off x="1448124" y="4762325"/>
            <a:ext cx="4978502" cy="1631216"/>
          </a:xfrm>
          <a:prstGeom prst="rect">
            <a:avLst/>
          </a:prstGeom>
          <a:noFill/>
        </p:spPr>
        <p:txBody>
          <a:bodyPr wrap="square" rtlCol="0">
            <a:spAutoFit/>
          </a:bodyPr>
          <a:lstStyle/>
          <a:p>
            <a:pPr lvl="0">
              <a:defRPr/>
            </a:pPr>
            <a:r>
              <a:rPr lang="es-MX" sz="2000" dirty="0" smtClean="0">
                <a:latin typeface="Berlin Sans FB" panose="020E0602020502020306" pitchFamily="34" charset="0"/>
              </a:rPr>
              <a:t>Es </a:t>
            </a:r>
            <a:r>
              <a:rPr lang="es-MX" sz="2000" dirty="0">
                <a:latin typeface="Berlin Sans FB" panose="020E0602020502020306" pitchFamily="34" charset="0"/>
              </a:rPr>
              <a:t>la que permite a los individuos expresar sus sentimientos e ideas a través del arte y esta ayuda a que los individuos desarrollen su actividad, también permite expresar lo que se siente de todo lo que nos rodea..</a:t>
            </a: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26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049378"/>
            <a:ext cx="2115495" cy="859611"/>
          </a:xfrm>
          <a:prstGeom prst="rect">
            <a:avLst/>
          </a:prstGeom>
        </p:spPr>
      </p:pic>
      <p:pic>
        <p:nvPicPr>
          <p:cNvPr id="6" name="Imagen 5"/>
          <p:cNvPicPr>
            <a:picLocks noChangeAspect="1"/>
          </p:cNvPicPr>
          <p:nvPr/>
        </p:nvPicPr>
        <p:blipFill>
          <a:blip r:embed="rId5"/>
          <a:stretch>
            <a:fillRect/>
          </a:stretch>
        </p:blipFill>
        <p:spPr>
          <a:xfrm>
            <a:off x="9305" y="1450599"/>
            <a:ext cx="2115495" cy="859611"/>
          </a:xfrm>
          <a:prstGeom prst="rect">
            <a:avLst/>
          </a:prstGeom>
        </p:spPr>
      </p:pic>
      <p:sp>
        <p:nvSpPr>
          <p:cNvPr id="7" name="Rectángulo 6"/>
          <p:cNvSpPr/>
          <p:nvPr/>
        </p:nvSpPr>
        <p:spPr>
          <a:xfrm>
            <a:off x="474785" y="621369"/>
            <a:ext cx="5914079" cy="574386"/>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solidFill>
                  <a:schemeClr val="tx1"/>
                </a:solidFill>
                <a:latin typeface="Berlin Sans FB" panose="020E0602020502020306" pitchFamily="34" charset="0"/>
              </a:rPr>
              <a:t>Expresión artística</a:t>
            </a:r>
            <a:endParaRPr lang="es-MX" sz="4800" dirty="0">
              <a:solidFill>
                <a:schemeClr val="tx1"/>
              </a:solidFill>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Tree>
    <p:extLst>
      <p:ext uri="{BB962C8B-B14F-4D97-AF65-F5344CB8AC3E}">
        <p14:creationId xmlns:p14="http://schemas.microsoft.com/office/powerpoint/2010/main" val="347852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48124" y="2006949"/>
            <a:ext cx="4627984" cy="2246769"/>
          </a:xfrm>
          <a:prstGeom prst="rect">
            <a:avLst/>
          </a:prstGeom>
          <a:noFill/>
        </p:spPr>
        <p:txBody>
          <a:bodyPr wrap="square" rtlCol="0">
            <a:spAutoFit/>
          </a:bodyPr>
          <a:lstStyle/>
          <a:p>
            <a:pPr fontAlgn="base"/>
            <a:r>
              <a:rPr lang="es-MX" sz="2000" dirty="0">
                <a:latin typeface="Berlin Sans FB" panose="020E0602020502020306" pitchFamily="34" charset="0"/>
              </a:rPr>
              <a:t>Benito Pablo Juárez García, más conocido como Benito Juárez, fue un abogado y político mexicano, de origen indígena, presidente de México en varias ocasiones, del 21 de enero de 1858 al 18 de julio de 1872.​ Se le conoce como el «Benemérito de las Américas»</a:t>
            </a:r>
            <a:endParaRPr lang="es-MX" sz="2400" dirty="0">
              <a:latin typeface="Berlin Sans FB" panose="020E0602020502020306" pitchFamily="34" charset="0"/>
            </a:endParaRP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27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186551"/>
            <a:ext cx="2115495" cy="859611"/>
          </a:xfrm>
          <a:prstGeom prst="rect">
            <a:avLst/>
          </a:prstGeom>
        </p:spPr>
      </p:pic>
      <p:pic>
        <p:nvPicPr>
          <p:cNvPr id="6" name="Imagen 5"/>
          <p:cNvPicPr>
            <a:picLocks noChangeAspect="1"/>
          </p:cNvPicPr>
          <p:nvPr/>
        </p:nvPicPr>
        <p:blipFill>
          <a:blip r:embed="rId5"/>
          <a:stretch>
            <a:fillRect/>
          </a:stretch>
        </p:blipFill>
        <p:spPr>
          <a:xfrm>
            <a:off x="-43932" y="1333150"/>
            <a:ext cx="2115495" cy="859611"/>
          </a:xfrm>
          <a:prstGeom prst="rect">
            <a:avLst/>
          </a:prstGeom>
        </p:spPr>
      </p:pic>
      <p:sp>
        <p:nvSpPr>
          <p:cNvPr id="7" name="Rectángulo 6"/>
          <p:cNvSpPr/>
          <p:nvPr/>
        </p:nvSpPr>
        <p:spPr>
          <a:xfrm>
            <a:off x="474785" y="621369"/>
            <a:ext cx="5914079" cy="574386"/>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solidFill>
                  <a:schemeClr val="tx1"/>
                </a:solidFill>
                <a:latin typeface="Berlin Sans FB" panose="020E0602020502020306" pitchFamily="34" charset="0"/>
              </a:rPr>
              <a:t>Benito Juárez</a:t>
            </a:r>
            <a:endParaRPr lang="es-MX" sz="4800" dirty="0">
              <a:solidFill>
                <a:schemeClr val="tx1"/>
              </a:solidFill>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
        <p:nvSpPr>
          <p:cNvPr id="15" name="CuadroTexto 14"/>
          <p:cNvSpPr txBox="1"/>
          <p:nvPr/>
        </p:nvSpPr>
        <p:spPr>
          <a:xfrm>
            <a:off x="1448124" y="4885610"/>
            <a:ext cx="4627984" cy="2616101"/>
          </a:xfrm>
          <a:prstGeom prst="rect">
            <a:avLst/>
          </a:prstGeom>
          <a:noFill/>
        </p:spPr>
        <p:txBody>
          <a:bodyPr wrap="square" rtlCol="0">
            <a:spAutoFit/>
          </a:bodyPr>
          <a:lstStyle/>
          <a:p>
            <a:pPr fontAlgn="base"/>
            <a:r>
              <a:rPr lang="es-MX" sz="2000" dirty="0" smtClean="0">
                <a:latin typeface="Berlin Sans FB" panose="020E0602020502020306" pitchFamily="34" charset="0"/>
              </a:rPr>
              <a:t>Se explico sobre su vida por medio de un cuento llamado “La biografía de Benito Juárez” </a:t>
            </a:r>
          </a:p>
          <a:p>
            <a:pPr fontAlgn="base"/>
            <a:r>
              <a:rPr lang="es-MX" sz="2000" dirty="0" smtClean="0">
                <a:latin typeface="Berlin Sans FB" panose="020E0602020502020306" pitchFamily="34" charset="0"/>
              </a:rPr>
              <a:t>El cual nos</a:t>
            </a:r>
          </a:p>
          <a:p>
            <a:pPr fontAlgn="base"/>
            <a:r>
              <a:rPr lang="es-MX" sz="2000" dirty="0" smtClean="0">
                <a:latin typeface="Berlin Sans FB" panose="020E0602020502020306" pitchFamily="34" charset="0"/>
              </a:rPr>
              <a:t>redactaba </a:t>
            </a:r>
          </a:p>
          <a:p>
            <a:pPr fontAlgn="base"/>
            <a:r>
              <a:rPr lang="es-MX" sz="2000" dirty="0" smtClean="0">
                <a:latin typeface="Berlin Sans FB" panose="020E0602020502020306" pitchFamily="34" charset="0"/>
              </a:rPr>
              <a:t>como </a:t>
            </a:r>
          </a:p>
          <a:p>
            <a:pPr fontAlgn="base"/>
            <a:r>
              <a:rPr lang="es-MX" sz="2000" dirty="0" smtClean="0">
                <a:latin typeface="Berlin Sans FB" panose="020E0602020502020306" pitchFamily="34" charset="0"/>
              </a:rPr>
              <a:t>había sido</a:t>
            </a:r>
          </a:p>
          <a:p>
            <a:pPr fontAlgn="base"/>
            <a:r>
              <a:rPr lang="es-MX" sz="2000" dirty="0" smtClean="0">
                <a:latin typeface="Berlin Sans FB" panose="020E0602020502020306" pitchFamily="34" charset="0"/>
              </a:rPr>
              <a:t>su vida. </a:t>
            </a:r>
            <a:endParaRPr lang="es-MX" sz="2400" dirty="0">
              <a:latin typeface="Berlin Sans FB" panose="020E0602020502020306" pitchFamily="34" charset="0"/>
            </a:endParaRPr>
          </a:p>
        </p:txBody>
      </p:sp>
      <p:pic>
        <p:nvPicPr>
          <p:cNvPr id="3" name="Imagen 2"/>
          <p:cNvPicPr>
            <a:picLocks noChangeAspect="1"/>
          </p:cNvPicPr>
          <p:nvPr/>
        </p:nvPicPr>
        <p:blipFill>
          <a:blip r:embed="rId8"/>
          <a:stretch>
            <a:fillRect/>
          </a:stretch>
        </p:blipFill>
        <p:spPr>
          <a:xfrm>
            <a:off x="2659146" y="5610293"/>
            <a:ext cx="3231700" cy="1388383"/>
          </a:xfrm>
          <a:prstGeom prst="rect">
            <a:avLst/>
          </a:prstGeom>
        </p:spPr>
      </p:pic>
    </p:spTree>
    <p:extLst>
      <p:ext uri="{BB962C8B-B14F-4D97-AF65-F5344CB8AC3E}">
        <p14:creationId xmlns:p14="http://schemas.microsoft.com/office/powerpoint/2010/main" val="218831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32" y="0"/>
            <a:ext cx="6901932" cy="9144000"/>
          </a:xfrm>
          <a:prstGeom prst="rect">
            <a:avLst/>
          </a:prstGeom>
        </p:spPr>
      </p:pic>
      <p:pic>
        <p:nvPicPr>
          <p:cNvPr id="11" name="Picture 6" descr="Hoja de cuaderno png by LuuEditionss on DeviantArt"/>
          <p:cNvPicPr>
            <a:picLocks noChangeAspect="1" noChangeArrowheads="1"/>
          </p:cNvPicPr>
          <p:nvPr/>
        </p:nvPicPr>
        <p:blipFill rotWithShape="1">
          <a:blip r:embed="rId3">
            <a:extLst>
              <a:ext uri="{28A0092B-C50C-407E-A947-70E740481C1C}">
                <a14:useLocalDpi xmlns:a14="http://schemas.microsoft.com/office/drawing/2010/main" val="0"/>
              </a:ext>
            </a:extLst>
          </a:blip>
          <a:srcRect r="3473"/>
          <a:stretch/>
        </p:blipFill>
        <p:spPr bwMode="auto">
          <a:xfrm>
            <a:off x="753174" y="1558394"/>
            <a:ext cx="5635690" cy="69721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448124" y="2006949"/>
            <a:ext cx="4627984" cy="2246769"/>
          </a:xfrm>
          <a:prstGeom prst="rect">
            <a:avLst/>
          </a:prstGeom>
          <a:noFill/>
        </p:spPr>
        <p:txBody>
          <a:bodyPr wrap="square" rtlCol="0">
            <a:spAutoFit/>
          </a:bodyPr>
          <a:lstStyle/>
          <a:p>
            <a:pPr fontAlgn="base"/>
            <a:r>
              <a:rPr lang="es-MX" sz="2000" dirty="0">
                <a:latin typeface="Berlin Sans FB" panose="020E0602020502020306" pitchFamily="34" charset="0"/>
              </a:rPr>
              <a:t>Congreso de la Unión, el apotegma de don Benito Juárez “Entre los individuos, como entre las naciones, el respeto al derecho ajeno es la paz”. Al margen un sello con el Escudo Nacional que dice: Estados Unidos Mexicanos.- Presidencia de la República.</a:t>
            </a:r>
            <a:endParaRPr lang="es-MX" sz="2400" dirty="0">
              <a:latin typeface="Berlin Sans FB" panose="020E0602020502020306" pitchFamily="34" charset="0"/>
            </a:endParaRPr>
          </a:p>
        </p:txBody>
      </p:sp>
      <p:sp>
        <p:nvSpPr>
          <p:cNvPr id="2" name="Rectángulo 1"/>
          <p:cNvSpPr/>
          <p:nvPr/>
        </p:nvSpPr>
        <p:spPr>
          <a:xfrm>
            <a:off x="5187820" y="0"/>
            <a:ext cx="1670180" cy="391886"/>
          </a:xfrm>
          <a:prstGeom prst="rect">
            <a:avLst/>
          </a:prstGeom>
          <a:solidFill>
            <a:srgbClr val="E6CD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Semana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27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5" name="Imagen 4"/>
          <p:cNvPicPr>
            <a:picLocks noChangeAspect="1"/>
          </p:cNvPicPr>
          <p:nvPr/>
        </p:nvPicPr>
        <p:blipFill>
          <a:blip r:embed="rId4"/>
          <a:stretch>
            <a:fillRect/>
          </a:stretch>
        </p:blipFill>
        <p:spPr>
          <a:xfrm>
            <a:off x="-43932" y="4186551"/>
            <a:ext cx="2115495" cy="859611"/>
          </a:xfrm>
          <a:prstGeom prst="rect">
            <a:avLst/>
          </a:prstGeom>
        </p:spPr>
      </p:pic>
      <p:pic>
        <p:nvPicPr>
          <p:cNvPr id="6" name="Imagen 5"/>
          <p:cNvPicPr>
            <a:picLocks noChangeAspect="1"/>
          </p:cNvPicPr>
          <p:nvPr/>
        </p:nvPicPr>
        <p:blipFill>
          <a:blip r:embed="rId5"/>
          <a:stretch>
            <a:fillRect/>
          </a:stretch>
        </p:blipFill>
        <p:spPr>
          <a:xfrm>
            <a:off x="-43932" y="1333150"/>
            <a:ext cx="2115495" cy="859611"/>
          </a:xfrm>
          <a:prstGeom prst="rect">
            <a:avLst/>
          </a:prstGeom>
        </p:spPr>
      </p:pic>
      <p:sp>
        <p:nvSpPr>
          <p:cNvPr id="7" name="Rectángulo 6"/>
          <p:cNvSpPr/>
          <p:nvPr/>
        </p:nvSpPr>
        <p:spPr>
          <a:xfrm>
            <a:off x="474785" y="621369"/>
            <a:ext cx="5914079" cy="5743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solidFill>
                  <a:schemeClr val="tx1"/>
                </a:solidFill>
                <a:latin typeface="Berlin Sans FB" panose="020E0602020502020306" pitchFamily="34" charset="0"/>
              </a:rPr>
              <a:t>Lema de Benito Juárez</a:t>
            </a:r>
            <a:endParaRPr lang="es-MX" sz="4400" dirty="0">
              <a:solidFill>
                <a:schemeClr val="tx1"/>
              </a:solidFill>
              <a:latin typeface="Berlin Sans FB" panose="020E0602020502020306" pitchFamily="34" charset="0"/>
            </a:endParaRPr>
          </a:p>
        </p:txBody>
      </p:sp>
      <p:sp>
        <p:nvSpPr>
          <p:cNvPr id="14" name="Rectángulo 13"/>
          <p:cNvSpPr/>
          <p:nvPr/>
        </p:nvSpPr>
        <p:spPr>
          <a:xfrm>
            <a:off x="5556738" y="8370277"/>
            <a:ext cx="907649" cy="52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backgroundRemoval t="4427" b="100000" l="0" r="100000"/>
                    </a14:imgEffect>
                  </a14:imgLayer>
                </a14:imgProps>
              </a:ext>
            </a:extLst>
          </a:blip>
          <a:stretch>
            <a:fillRect/>
          </a:stretch>
        </p:blipFill>
        <p:spPr>
          <a:xfrm>
            <a:off x="2388637" y="6755214"/>
            <a:ext cx="4469363" cy="2383661"/>
          </a:xfrm>
          <a:prstGeom prst="rect">
            <a:avLst/>
          </a:prstGeom>
        </p:spPr>
      </p:pic>
      <p:sp>
        <p:nvSpPr>
          <p:cNvPr id="15" name="CuadroTexto 14"/>
          <p:cNvSpPr txBox="1"/>
          <p:nvPr/>
        </p:nvSpPr>
        <p:spPr>
          <a:xfrm>
            <a:off x="1448124" y="4885610"/>
            <a:ext cx="4627984" cy="2246769"/>
          </a:xfrm>
          <a:prstGeom prst="rect">
            <a:avLst/>
          </a:prstGeom>
          <a:noFill/>
        </p:spPr>
        <p:txBody>
          <a:bodyPr wrap="square" rtlCol="0">
            <a:spAutoFit/>
          </a:bodyPr>
          <a:lstStyle/>
          <a:p>
            <a:pPr fontAlgn="base"/>
            <a:r>
              <a:rPr lang="es-MX" sz="2000" dirty="0">
                <a:latin typeface="Berlin Sans FB" panose="020E0602020502020306" pitchFamily="34" charset="0"/>
              </a:rPr>
              <a:t>El lema "El respeto al derecho ajeno es la paz", dicho por el político mexicano Benito Juárez, significa que mientras no violemos los derechos individuales de cada quien mantendremos la tranquilidad entre nosotros, siendo esto también aplicable a la relación entre los </a:t>
            </a:r>
            <a:r>
              <a:rPr lang="es-MX" sz="2000" dirty="0" smtClean="0">
                <a:latin typeface="Berlin Sans FB" panose="020E0602020502020306" pitchFamily="34" charset="0"/>
              </a:rPr>
              <a:t>pueblos.</a:t>
            </a:r>
            <a:endParaRPr lang="es-MX" sz="2400" dirty="0">
              <a:latin typeface="Berlin Sans FB" panose="020E0602020502020306" pitchFamily="34" charset="0"/>
            </a:endParaRPr>
          </a:p>
        </p:txBody>
      </p:sp>
    </p:spTree>
    <p:extLst>
      <p:ext uri="{BB962C8B-B14F-4D97-AF65-F5344CB8AC3E}">
        <p14:creationId xmlns:p14="http://schemas.microsoft.com/office/powerpoint/2010/main" val="255794549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811</Words>
  <Application>Microsoft Office PowerPoint</Application>
  <PresentationFormat>Carta (216 x 279 mm)</PresentationFormat>
  <Paragraphs>43</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Berlin Sans FB</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8</cp:revision>
  <dcterms:created xsi:type="dcterms:W3CDTF">2021-02-28T19:20:06Z</dcterms:created>
  <dcterms:modified xsi:type="dcterms:W3CDTF">2021-03-18T22:41:21Z</dcterms:modified>
</cp:coreProperties>
</file>