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2" r:id="rId5"/>
    <p:sldId id="263" r:id="rId6"/>
    <p:sldId id="264" r:id="rId7"/>
    <p:sldId id="265" r:id="rId8"/>
    <p:sldId id="267" r:id="rId9"/>
    <p:sldId id="268" r:id="rId10"/>
    <p:sldId id="269" r:id="rId11"/>
    <p:sldId id="270" r:id="rId12"/>
    <p:sldId id="271" r:id="rId13"/>
    <p:sldId id="272" r:id="rId14"/>
    <p:sldId id="279" r:id="rId15"/>
    <p:sldId id="280" r:id="rId16"/>
    <p:sldId id="281" r:id="rId17"/>
    <p:sldId id="282" r:id="rId18"/>
    <p:sldId id="283" r:id="rId19"/>
    <p:sldId id="284" r:id="rId20"/>
    <p:sldId id="285" r:id="rId21"/>
    <p:sldId id="260" r:id="rId22"/>
    <p:sldId id="274" r:id="rId23"/>
    <p:sldId id="275" r:id="rId24"/>
    <p:sldId id="276" r:id="rId25"/>
    <p:sldId id="277" r:id="rId26"/>
    <p:sldId id="278" r:id="rId27"/>
    <p:sldId id="261" r:id="rId28"/>
    <p:sldId id="258" r:id="rId29"/>
    <p:sldId id="273" r:id="rId30"/>
  </p:sldIdLst>
  <p:sldSz cx="6858000" cy="9144000" type="letter"/>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225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E9B00163-E2DA-4274-A726-F0AEBA60D908}" type="datetimeFigureOut">
              <a:rPr lang="es-ES_tradnl" smtClean="0"/>
              <a:t>18/03/2021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253609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9B00163-E2DA-4274-A726-F0AEBA60D908}" type="datetimeFigureOut">
              <a:rPr lang="es-ES_tradnl" smtClean="0"/>
              <a:t>18/03/2021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3907835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9B00163-E2DA-4274-A726-F0AEBA60D908}" type="datetimeFigureOut">
              <a:rPr lang="es-ES_tradnl" smtClean="0"/>
              <a:t>18/03/2021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188920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9B00163-E2DA-4274-A726-F0AEBA60D908}" type="datetimeFigureOut">
              <a:rPr lang="es-ES_tradnl" smtClean="0"/>
              <a:t>18/03/2021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2435475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E9B00163-E2DA-4274-A726-F0AEBA60D908}" type="datetimeFigureOut">
              <a:rPr lang="es-ES_tradnl" smtClean="0"/>
              <a:t>18/03/2021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2681345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9B00163-E2DA-4274-A726-F0AEBA60D908}" type="datetimeFigureOut">
              <a:rPr lang="es-ES_tradnl" smtClean="0"/>
              <a:t>18/03/2021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136505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9B00163-E2DA-4274-A726-F0AEBA60D908}" type="datetimeFigureOut">
              <a:rPr lang="es-ES_tradnl" smtClean="0"/>
              <a:t>18/03/2021</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3146478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E9B00163-E2DA-4274-A726-F0AEBA60D908}" type="datetimeFigureOut">
              <a:rPr lang="es-ES_tradnl" smtClean="0"/>
              <a:t>18/03/2021</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3870207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00163-E2DA-4274-A726-F0AEBA60D908}" type="datetimeFigureOut">
              <a:rPr lang="es-ES_tradnl" smtClean="0"/>
              <a:t>18/03/2021</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651177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E9B00163-E2DA-4274-A726-F0AEBA60D908}" type="datetimeFigureOut">
              <a:rPr lang="es-ES_tradnl" smtClean="0"/>
              <a:t>18/03/2021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3791824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E9B00163-E2DA-4274-A726-F0AEBA60D908}" type="datetimeFigureOut">
              <a:rPr lang="es-ES_tradnl" smtClean="0"/>
              <a:t>18/03/2021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888763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9B00163-E2DA-4274-A726-F0AEBA60D908}" type="datetimeFigureOut">
              <a:rPr lang="es-ES_tradnl" smtClean="0"/>
              <a:t>18/03/2021</a:t>
            </a:fld>
            <a:endParaRPr lang="es-ES_tradnl"/>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18807790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ES_tradnl"/>
          </a:p>
        </p:txBody>
      </p:sp>
      <p:sp>
        <p:nvSpPr>
          <p:cNvPr id="3" name="Subtítulo 2"/>
          <p:cNvSpPr>
            <a:spLocks noGrp="1"/>
          </p:cNvSpPr>
          <p:nvPr>
            <p:ph type="subTitle" idx="1"/>
          </p:nvPr>
        </p:nvSpPr>
        <p:spPr/>
        <p:txBody>
          <a:bodyPr/>
          <a:lstStyle/>
          <a:p>
            <a:endParaRPr lang="es-ES_tradnl"/>
          </a:p>
        </p:txBody>
      </p:sp>
      <p:pic>
        <p:nvPicPr>
          <p:cNvPr id="1026" name="Picture 2" descr="https://i.pinimg.com/564x/8b/11/3f/8b113f30bb1d9bf83148fc615e70c0c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8393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0" y="1080197"/>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803977482"/>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391910705"/>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Comenta noticias que se difunden en periódicos, radio, televisión y otros medios.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948103"/>
                  </a:ext>
                </a:extLst>
              </a:tr>
            </a:tbl>
          </a:graphicData>
        </a:graphic>
      </p:graphicFrame>
      <p:graphicFrame>
        <p:nvGraphicFramePr>
          <p:cNvPr id="7" name="Tabla 6"/>
          <p:cNvGraphicFramePr>
            <a:graphicFrameLocks noGrp="1"/>
          </p:cNvGraphicFramePr>
          <p:nvPr/>
        </p:nvGraphicFramePr>
        <p:xfrm>
          <a:off x="0" y="3003485"/>
          <a:ext cx="6860858" cy="3750564"/>
        </p:xfrm>
        <a:graphic>
          <a:graphicData uri="http://schemas.openxmlformats.org/drawingml/2006/table">
            <a:tbl>
              <a:tblPr firstRow="1" firstCol="1" bandRow="1"/>
              <a:tblGrid>
                <a:gridCol w="6860858">
                  <a:extLst>
                    <a:ext uri="{9D8B030D-6E8A-4147-A177-3AD203B41FA5}">
                      <a16:colId xmlns:a16="http://schemas.microsoft.com/office/drawing/2014/main" val="3645882750"/>
                    </a:ext>
                  </a:extLst>
                </a:gridCol>
              </a:tblGrid>
              <a:tr h="626552">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061973"/>
                  </a:ext>
                </a:extLst>
              </a:tr>
              <a:tr h="939829">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Logra comentar noticias que se difunden en periódicos, radios, televisión y otros medios y sin ayuda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567155"/>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5207"/>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es una noticia, sus características y para que nos sirve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2887003"/>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Realiza un análisis acerca de los medios de comunicación y su utilidad aportando información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4561590"/>
                  </a:ext>
                </a:extLst>
              </a:tr>
              <a:tr h="162292">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6420216"/>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4074393103"/>
              </p:ext>
            </p:extLst>
          </p:nvPr>
        </p:nvGraphicFramePr>
        <p:xfrm>
          <a:off x="0" y="6759935"/>
          <a:ext cx="6858000" cy="2327208"/>
        </p:xfrm>
        <a:graphic>
          <a:graphicData uri="http://schemas.openxmlformats.org/drawingml/2006/table">
            <a:tbl>
              <a:tblPr firstRow="1" firstCol="1" bandRow="1"/>
              <a:tblGrid>
                <a:gridCol w="6858000">
                  <a:extLst>
                    <a:ext uri="{9D8B030D-6E8A-4147-A177-3AD203B41FA5}">
                      <a16:colId xmlns:a16="http://schemas.microsoft.com/office/drawing/2014/main" val="1289241870"/>
                    </a:ext>
                  </a:extLst>
                </a:gridCol>
              </a:tblGrid>
              <a:tr h="232720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Menciona a partir de sus saberes previos que es una noticia, que es algo que nos sucedió, y menciona algunos medios de comunicación en donde se pueden encontrar las noticias, como el celular, la televisión y el periódico. </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069509"/>
                  </a:ext>
                </a:extLst>
              </a:tr>
            </a:tbl>
          </a:graphicData>
        </a:graphic>
      </p:graphicFrame>
      <p:sp>
        <p:nvSpPr>
          <p:cNvPr id="9" name="Rectangle 2"/>
          <p:cNvSpPr>
            <a:spLocks noChangeArrowheads="1"/>
          </p:cNvSpPr>
          <p:nvPr/>
        </p:nvSpPr>
        <p:spPr bwMode="auto">
          <a:xfrm>
            <a:off x="0" y="-71304"/>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04 MARZO </a:t>
            </a:r>
            <a:endParaRPr kumimoji="0" lang="es-ES_tradnl" altLang="es-ES_tradnl" sz="20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87440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0" y="2730882"/>
          <a:ext cx="6858000" cy="3432214"/>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Identifica que es un poema y las características que lo conforman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r h="170854">
                <a:tc>
                  <a:txBody>
                    <a:bodyPr/>
                    <a:lstStyle/>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055518"/>
                  </a:ext>
                </a:extLst>
              </a:tr>
              <a:tr h="170854">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83992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50515649"/>
              </p:ext>
            </p:extLst>
          </p:nvPr>
        </p:nvGraphicFramePr>
        <p:xfrm>
          <a:off x="0" y="6360630"/>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Identifica las partes de un poema y menciona una rima </a:t>
                      </a:r>
                      <a:endParaRPr lang="es-ES_tradnl" sz="2000" kern="1200" dirty="0" smtClean="0">
                        <a:solidFill>
                          <a:schemeClr val="tx1"/>
                        </a:solidFill>
                        <a:effectLst/>
                        <a:latin typeface="Century Gothic" panose="020B0502020202020204" pitchFamily="34" charset="0"/>
                        <a:ea typeface="+mn-ea"/>
                        <a:cs typeface="+mn-cs"/>
                      </a:endParaRPr>
                    </a:p>
                    <a:p>
                      <a:r>
                        <a:rPr lang="es-MX" sz="2000" kern="1200" dirty="0" smtClean="0">
                          <a:solidFill>
                            <a:schemeClr val="tx1"/>
                          </a:solidFill>
                          <a:effectLst/>
                          <a:latin typeface="Century Gothic" panose="020B0502020202020204" pitchFamily="34" charset="0"/>
                          <a:ea typeface="+mn-ea"/>
                          <a:cs typeface="+mn-cs"/>
                        </a:rPr>
                        <a:t>Carro- perro </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DYLAN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11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62053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0" y="1080197"/>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803977482"/>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391910705"/>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Comenta noticias que se difunden en periódicos, radio, televisión y otros medios.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948103"/>
                  </a:ext>
                </a:extLst>
              </a:tr>
            </a:tbl>
          </a:graphicData>
        </a:graphic>
      </p:graphicFrame>
      <p:graphicFrame>
        <p:nvGraphicFramePr>
          <p:cNvPr id="7" name="Tabla 6"/>
          <p:cNvGraphicFramePr>
            <a:graphicFrameLocks noGrp="1"/>
          </p:cNvGraphicFramePr>
          <p:nvPr/>
        </p:nvGraphicFramePr>
        <p:xfrm>
          <a:off x="0" y="3003485"/>
          <a:ext cx="6860858" cy="3750564"/>
        </p:xfrm>
        <a:graphic>
          <a:graphicData uri="http://schemas.openxmlformats.org/drawingml/2006/table">
            <a:tbl>
              <a:tblPr firstRow="1" firstCol="1" bandRow="1"/>
              <a:tblGrid>
                <a:gridCol w="6860858">
                  <a:extLst>
                    <a:ext uri="{9D8B030D-6E8A-4147-A177-3AD203B41FA5}">
                      <a16:colId xmlns:a16="http://schemas.microsoft.com/office/drawing/2014/main" val="3645882750"/>
                    </a:ext>
                  </a:extLst>
                </a:gridCol>
              </a:tblGrid>
              <a:tr h="626552">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061973"/>
                  </a:ext>
                </a:extLst>
              </a:tr>
              <a:tr h="939829">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Logra comentar noticias que se difunden en periódicos, radios, televisión y otros medios y sin ayuda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567155"/>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5207"/>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es una noticia, sus características y para que nos sirve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2887003"/>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Realiza un análisis acerca de los medios de comunicación y su utilidad aportando información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4561590"/>
                  </a:ext>
                </a:extLst>
              </a:tr>
              <a:tr h="162292">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6420216"/>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923256718"/>
              </p:ext>
            </p:extLst>
          </p:nvPr>
        </p:nvGraphicFramePr>
        <p:xfrm>
          <a:off x="0" y="6759935"/>
          <a:ext cx="6858000" cy="2327208"/>
        </p:xfrm>
        <a:graphic>
          <a:graphicData uri="http://schemas.openxmlformats.org/drawingml/2006/table">
            <a:tbl>
              <a:tblPr firstRow="1" firstCol="1" bandRow="1"/>
              <a:tblGrid>
                <a:gridCol w="6858000">
                  <a:extLst>
                    <a:ext uri="{9D8B030D-6E8A-4147-A177-3AD203B41FA5}">
                      <a16:colId xmlns:a16="http://schemas.microsoft.com/office/drawing/2014/main" val="1289241870"/>
                    </a:ext>
                  </a:extLst>
                </a:gridCol>
              </a:tblGrid>
              <a:tr h="232720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1800" kern="1200" dirty="0" smtClean="0">
                          <a:solidFill>
                            <a:schemeClr val="tx1"/>
                          </a:solidFill>
                          <a:effectLst/>
                          <a:latin typeface="Century Gothic" panose="020B0502020202020204" pitchFamily="34" charset="0"/>
                          <a:ea typeface="+mn-ea"/>
                          <a:cs typeface="+mn-cs"/>
                        </a:rPr>
                        <a:t>Menciona a partir de sus saberes previos que es una noticia, que es algo que nos sucedió, muestra seguridad al expresarse, y logra identificar que es una noticia y cuáles son las partes que la conforman comentando una noticia que se difunde en los medios de comunicación con apoyo, incluso menciona otros medios en donde podemos encontrar las noticias como por ejemplo el radio.</a:t>
                      </a:r>
                      <a:endParaRPr lang="es-ES_tradnl" sz="18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069509"/>
                  </a:ext>
                </a:extLst>
              </a:tr>
            </a:tbl>
          </a:graphicData>
        </a:graphic>
      </p:graphicFrame>
      <p:sp>
        <p:nvSpPr>
          <p:cNvPr id="9" name="Rectangle 2"/>
          <p:cNvSpPr>
            <a:spLocks noChangeArrowheads="1"/>
          </p:cNvSpPr>
          <p:nvPr/>
        </p:nvSpPr>
        <p:spPr bwMode="auto">
          <a:xfrm>
            <a:off x="0" y="-225192"/>
            <a:ext cx="3385863"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CARLOS MILÀN </a:t>
            </a: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04 MARZO </a:t>
            </a:r>
            <a:endParaRPr kumimoji="0" lang="es-ES_tradnl" altLang="es-ES_tradnl" sz="20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12974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0" y="2730882"/>
          <a:ext cx="6858000" cy="3432214"/>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Identifica que es un poema y las características que lo conforman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r h="170854">
                <a:tc>
                  <a:txBody>
                    <a:bodyPr/>
                    <a:lstStyle/>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055518"/>
                  </a:ext>
                </a:extLst>
              </a:tr>
              <a:tr h="170854">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83992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202579395"/>
              </p:ext>
            </p:extLst>
          </p:nvPr>
        </p:nvGraphicFramePr>
        <p:xfrm>
          <a:off x="0" y="6360630"/>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Identifica las partes de un poema y menciona una rima </a:t>
                      </a:r>
                      <a:endParaRPr lang="es-ES_tradnl" sz="2000" kern="1200" dirty="0" smtClean="0">
                        <a:solidFill>
                          <a:schemeClr val="tx1"/>
                        </a:solidFill>
                        <a:effectLst/>
                        <a:latin typeface="Century Gothic" panose="020B0502020202020204" pitchFamily="34" charset="0"/>
                        <a:ea typeface="+mn-ea"/>
                        <a:cs typeface="+mn-cs"/>
                      </a:endParaRPr>
                    </a:p>
                    <a:p>
                      <a:r>
                        <a:rPr lang="es-MX" sz="2000" kern="1200" dirty="0" smtClean="0">
                          <a:solidFill>
                            <a:schemeClr val="tx1"/>
                          </a:solidFill>
                          <a:effectLst/>
                          <a:latin typeface="Century Gothic" panose="020B0502020202020204" pitchFamily="34" charset="0"/>
                          <a:ea typeface="+mn-ea"/>
                          <a:cs typeface="+mn-cs"/>
                        </a:rPr>
                        <a:t>Sin ayuda coco-foco</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ARIANNA</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11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68116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3789925313"/>
              </p:ext>
            </p:extLst>
          </p:nvPr>
        </p:nvGraphicFramePr>
        <p:xfrm>
          <a:off x="-14283" y="774066"/>
          <a:ext cx="6858000" cy="12710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3876271372"/>
              </p:ext>
            </p:extLst>
          </p:nvPr>
        </p:nvGraphicFramePr>
        <p:xfrm>
          <a:off x="-14283" y="2045082"/>
          <a:ext cx="6858000" cy="2232660"/>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1569016516"/>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Menciona que una receta</a:t>
                      </a:r>
                      <a:r>
                        <a:rPr lang="es-ES" sz="2000" kern="1200" baseline="0" dirty="0" smtClean="0">
                          <a:solidFill>
                            <a:schemeClr val="tx1"/>
                          </a:solidFill>
                          <a:effectLst/>
                          <a:latin typeface="Century Gothic" panose="020B0502020202020204" pitchFamily="34" charset="0"/>
                          <a:ea typeface="+mn-ea"/>
                          <a:cs typeface="+mn-cs"/>
                        </a:rPr>
                        <a:t> es un instructivo y sigue instrucciones correctamente para poder elaborar el producto.</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908442"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MAYDELIN GABRIELA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64846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761410856"/>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A partir de sus saberes previos</a:t>
                      </a:r>
                      <a:r>
                        <a:rPr lang="es-ES" sz="2000" kern="1200" baseline="0" dirty="0" smtClean="0">
                          <a:solidFill>
                            <a:schemeClr val="tx1"/>
                          </a:solidFill>
                          <a:effectLst/>
                          <a:latin typeface="Century Gothic" panose="020B0502020202020204" pitchFamily="34" charset="0"/>
                          <a:ea typeface="+mn-ea"/>
                          <a:cs typeface="+mn-cs"/>
                        </a:rPr>
                        <a:t> menciona que una receta nos sirve para hacer una comida y agregar ingredientes. </a:t>
                      </a:r>
                    </a:p>
                    <a:p>
                      <a:r>
                        <a:rPr lang="es-ES" sz="2000" kern="1200" baseline="0" dirty="0" smtClean="0">
                          <a:solidFill>
                            <a:schemeClr val="tx1"/>
                          </a:solidFill>
                          <a:effectLst/>
                          <a:latin typeface="Century Gothic" panose="020B0502020202020204" pitchFamily="34" charset="0"/>
                          <a:ea typeface="+mn-ea"/>
                          <a:cs typeface="+mn-cs"/>
                        </a:rPr>
                        <a:t>Durante la clase virtual sigue correctamente las instrucciones y escucha con atención para poder elaborar el producto.</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918060"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DALARY ALEXANDRA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37085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559522155"/>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A partir de sus saberes previos</a:t>
                      </a:r>
                      <a:r>
                        <a:rPr lang="es-ES" sz="2000" kern="1200" baseline="0" dirty="0" smtClean="0">
                          <a:solidFill>
                            <a:schemeClr val="tx1"/>
                          </a:solidFill>
                          <a:effectLst/>
                          <a:latin typeface="Century Gothic" panose="020B0502020202020204" pitchFamily="34" charset="0"/>
                          <a:ea typeface="+mn-ea"/>
                          <a:cs typeface="+mn-cs"/>
                        </a:rPr>
                        <a:t> menciona que una receta son los pasos para preparar una comida. </a:t>
                      </a:r>
                    </a:p>
                    <a:p>
                      <a:r>
                        <a:rPr lang="es-ES" sz="2000" kern="1200" baseline="0" dirty="0" smtClean="0">
                          <a:solidFill>
                            <a:schemeClr val="tx1"/>
                          </a:solidFill>
                          <a:effectLst/>
                          <a:latin typeface="Century Gothic" panose="020B0502020202020204" pitchFamily="34" charset="0"/>
                          <a:ea typeface="+mn-ea"/>
                          <a:cs typeface="+mn-cs"/>
                        </a:rPr>
                        <a:t>Interpreta la receta y elabora un producto siguiente correctamente los pasos.</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544560"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ABNER LISSANDRO</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60278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444971340"/>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A partir de sus saberes previos</a:t>
                      </a:r>
                      <a:r>
                        <a:rPr lang="es-ES" sz="2000" kern="1200" baseline="0" dirty="0" smtClean="0">
                          <a:solidFill>
                            <a:schemeClr val="tx1"/>
                          </a:solidFill>
                          <a:effectLst/>
                          <a:latin typeface="Century Gothic" panose="020B0502020202020204" pitchFamily="34" charset="0"/>
                          <a:ea typeface="+mn-ea"/>
                          <a:cs typeface="+mn-cs"/>
                        </a:rPr>
                        <a:t> menciona que una receta es donde puedes hacer una comida.</a:t>
                      </a:r>
                    </a:p>
                    <a:p>
                      <a:r>
                        <a:rPr lang="es-ES" sz="2000" kern="1200" baseline="0" dirty="0" smtClean="0">
                          <a:solidFill>
                            <a:schemeClr val="tx1"/>
                          </a:solidFill>
                          <a:effectLst/>
                          <a:latin typeface="Century Gothic" panose="020B0502020202020204" pitchFamily="34" charset="0"/>
                          <a:ea typeface="+mn-ea"/>
                          <a:cs typeface="+mn-cs"/>
                        </a:rPr>
                        <a:t>Identifica el concepto de receta.</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ELIAN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32243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956982718"/>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Identifica</a:t>
                      </a:r>
                      <a:r>
                        <a:rPr lang="es-ES" sz="2000" kern="1200" baseline="0" dirty="0" smtClean="0">
                          <a:solidFill>
                            <a:schemeClr val="tx1"/>
                          </a:solidFill>
                          <a:effectLst/>
                          <a:latin typeface="Century Gothic" panose="020B0502020202020204" pitchFamily="34" charset="0"/>
                          <a:ea typeface="+mn-ea"/>
                          <a:cs typeface="+mn-cs"/>
                        </a:rPr>
                        <a:t> el concepto de receta y menciona que son las instrucciones para hacer una comida.</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FERNANDA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1037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258138040"/>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Interpreta la receta, y menciona que nos sirve</a:t>
                      </a:r>
                      <a:r>
                        <a:rPr lang="es-ES" sz="2000" kern="1200" baseline="0" dirty="0" smtClean="0">
                          <a:solidFill>
                            <a:schemeClr val="tx1"/>
                          </a:solidFill>
                          <a:effectLst/>
                          <a:latin typeface="Century Gothic" panose="020B0502020202020204" pitchFamily="34" charset="0"/>
                          <a:ea typeface="+mn-ea"/>
                          <a:cs typeface="+mn-cs"/>
                        </a:rPr>
                        <a:t> para hacer una comida.</a:t>
                      </a:r>
                    </a:p>
                    <a:p>
                      <a:r>
                        <a:rPr lang="es-ES" sz="2000" kern="1200" baseline="0" dirty="0" smtClean="0">
                          <a:solidFill>
                            <a:schemeClr val="tx1"/>
                          </a:solidFill>
                          <a:effectLst/>
                          <a:latin typeface="Century Gothic" panose="020B0502020202020204" pitchFamily="34" charset="0"/>
                          <a:ea typeface="+mn-ea"/>
                          <a:cs typeface="+mn-cs"/>
                        </a:rPr>
                        <a:t>Durante la clase sigue las instrucciones para elaborar el producto y lo hace con mayor independencia. </a:t>
                      </a:r>
                    </a:p>
                    <a:p>
                      <a:r>
                        <a:rPr lang="es-ES" sz="2000" kern="1200" baseline="0" dirty="0" smtClean="0">
                          <a:solidFill>
                            <a:schemeClr val="tx1"/>
                          </a:solidFill>
                          <a:effectLst/>
                          <a:latin typeface="Century Gothic" panose="020B0502020202020204" pitchFamily="34" charset="0"/>
                          <a:ea typeface="+mn-ea"/>
                          <a:cs typeface="+mn-cs"/>
                        </a:rPr>
                        <a:t>Se muestra mas seguro al participar </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OLIVER</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DARIO</a:t>
            </a: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45961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i.pinimg.com/564x/9b/a7/9a/9ba79a4fd25fea87c5148d32da204d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6857999" cy="9144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p:cNvSpPr/>
          <p:nvPr/>
        </p:nvSpPr>
        <p:spPr>
          <a:xfrm>
            <a:off x="826477" y="2198077"/>
            <a:ext cx="5240215" cy="14419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8800" dirty="0" smtClean="0">
                <a:solidFill>
                  <a:srgbClr val="0070C0"/>
                </a:solidFill>
                <a:latin typeface="DK Lemon Yellow Sun" panose="02000000000000000000" pitchFamily="50" charset="0"/>
              </a:rPr>
              <a:t>EVALUACION </a:t>
            </a:r>
          </a:p>
          <a:p>
            <a:pPr algn="ctr"/>
            <a:r>
              <a:rPr lang="es-ES" sz="8800" dirty="0" smtClean="0">
                <a:solidFill>
                  <a:srgbClr val="0070C0"/>
                </a:solidFill>
                <a:latin typeface="DK Lemon Yellow Sun" panose="02000000000000000000" pitchFamily="50" charset="0"/>
              </a:rPr>
              <a:t>CONTINUA</a:t>
            </a:r>
            <a:endParaRPr lang="es-ES_tradnl" sz="8800" dirty="0">
              <a:solidFill>
                <a:srgbClr val="0070C0"/>
              </a:solidFill>
              <a:latin typeface="DK Lemon Yellow Sun" panose="02000000000000000000" pitchFamily="50" charset="0"/>
            </a:endParaRPr>
          </a:p>
        </p:txBody>
      </p:sp>
    </p:spTree>
    <p:extLst>
      <p:ext uri="{BB962C8B-B14F-4D97-AF65-F5344CB8AC3E}">
        <p14:creationId xmlns:p14="http://schemas.microsoft.com/office/powerpoint/2010/main" val="177841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684180384"/>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Requiere apoyo</a:t>
                      </a:r>
                      <a:r>
                        <a:rPr lang="es-ES" sz="2000" kern="1200" baseline="0" dirty="0" smtClean="0">
                          <a:solidFill>
                            <a:schemeClr val="tx1"/>
                          </a:solidFill>
                          <a:effectLst/>
                          <a:latin typeface="Century Gothic" panose="020B0502020202020204" pitchFamily="34" charset="0"/>
                          <a:ea typeface="+mn-ea"/>
                          <a:cs typeface="+mn-cs"/>
                        </a:rPr>
                        <a:t> para identificar para que nos sirve una receta, sin embargo durante la clase se muestra atento y sigue las instrucciones correctamente.</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DYLAN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68777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i.pinimg.com/564x/31/7e/6f/317e6f40c6cfaf06ad7b81beb13c4b8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29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4458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4045861929"/>
              </p:ext>
            </p:extLst>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18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1800" b="0" dirty="0" smtClean="0">
                          <a:latin typeface="Century Gothic" panose="020B0502020202020204" pitchFamily="34" charset="0"/>
                        </a:rPr>
                        <a:t>Re</a:t>
                      </a:r>
                      <a:r>
                        <a:rPr lang="es-ES" sz="1800" dirty="0" smtClean="0">
                          <a:latin typeface="Century Gothic" panose="020B0502020202020204" pitchFamily="34" charset="0"/>
                        </a:rPr>
                        <a:t>produce modelos con formas, figuras y cuerpos geométricos.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extLst>
              <p:ext uri="{D42A27DB-BD31-4B8C-83A1-F6EECF244321}">
                <p14:modId xmlns:p14="http://schemas.microsoft.com/office/powerpoint/2010/main" val="3553281118"/>
              </p:ext>
            </p:extLst>
          </p:nvPr>
        </p:nvGraphicFramePr>
        <p:xfrm>
          <a:off x="-1" y="2120519"/>
          <a:ext cx="6858000" cy="2063452"/>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as figuras geométricas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Menciona las características de las figuras geométricas que</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conoce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seguir instrucciones para reproducir cuerpos geométricos.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1573123530"/>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identificar de 2 a 3 figuras geométricas con ayuda. Muestra dificultad para reconocer las características de cada una.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497123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EUNICE JETZIBA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16 DE MARZO</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828285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18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1800" b="0" dirty="0" smtClean="0">
                          <a:latin typeface="Century Gothic" panose="020B0502020202020204" pitchFamily="34" charset="0"/>
                        </a:rPr>
                        <a:t>Re</a:t>
                      </a:r>
                      <a:r>
                        <a:rPr lang="es-ES" sz="1800" dirty="0" smtClean="0">
                          <a:latin typeface="Century Gothic" panose="020B0502020202020204" pitchFamily="34" charset="0"/>
                        </a:rPr>
                        <a:t>produce modelos con formas, figuras y cuerpos geométricos.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nvGraphicFramePr>
        <p:xfrm>
          <a:off x="-1" y="2120519"/>
          <a:ext cx="6858000" cy="2071693"/>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as figuras geométricas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Menciona las características de las figuras geométricas que</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conoce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seguir instrucciones para reproducir cuerpos geométricos.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771566965"/>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identificar la mayoría de las figuras geométricas y puede diferenciar cuales son las características de cada una. </a:t>
                      </a:r>
                    </a:p>
                    <a:p>
                      <a:pPr algn="just">
                        <a:lnSpc>
                          <a:spcPct val="107000"/>
                        </a:lnSpc>
                        <a:spcAft>
                          <a:spcPts val="0"/>
                        </a:spcAft>
                      </a:pP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Sigue instrucciones para poder reproducir cuerpos geométricos durante la clase virtual.</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SAMANTA</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RAMIREZ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16 DE MARZO</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893166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18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1800" b="0" dirty="0" smtClean="0">
                          <a:latin typeface="Century Gothic" panose="020B0502020202020204" pitchFamily="34" charset="0"/>
                        </a:rPr>
                        <a:t>Re</a:t>
                      </a:r>
                      <a:r>
                        <a:rPr lang="es-ES" sz="1800" dirty="0" smtClean="0">
                          <a:latin typeface="Century Gothic" panose="020B0502020202020204" pitchFamily="34" charset="0"/>
                        </a:rPr>
                        <a:t>produce modelos con formas, figuras y cuerpos geométricos.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nvGraphicFramePr>
        <p:xfrm>
          <a:off x="-1" y="2120519"/>
          <a:ext cx="6858000" cy="2071693"/>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as figuras geométricas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Menciona las características de las figuras geométricas que</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conoce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seguir instrucciones para reproducir cuerpos geométricos.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2466116268"/>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mencionar las diferencias entre el cuadrado y el rectángulo mencionando que el cuadrado tiene lados iguales y el rectángulo dos lados largos y dos lados cortos.</a:t>
                      </a:r>
                    </a:p>
                    <a:p>
                      <a:pPr algn="just">
                        <a:lnSpc>
                          <a:spcPct val="107000"/>
                        </a:lnSpc>
                        <a:spcAft>
                          <a:spcPts val="0"/>
                        </a:spcAft>
                      </a:pP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Reproduce sin apoyo el cuerpo geométrico de una estrella.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ANGEL OIRAM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16 DE MARZO</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535047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18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1800" b="0" dirty="0" smtClean="0">
                          <a:latin typeface="Century Gothic" panose="020B0502020202020204" pitchFamily="34" charset="0"/>
                        </a:rPr>
                        <a:t>Re</a:t>
                      </a:r>
                      <a:r>
                        <a:rPr lang="es-ES" sz="1800" dirty="0" smtClean="0">
                          <a:latin typeface="Century Gothic" panose="020B0502020202020204" pitchFamily="34" charset="0"/>
                        </a:rPr>
                        <a:t>produce modelos con formas, figuras y cuerpos geométricos.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nvGraphicFramePr>
        <p:xfrm>
          <a:off x="-1" y="2120519"/>
          <a:ext cx="6858000" cy="2071693"/>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as figuras geométricas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Menciona las características de las figuras geométricas que</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conoce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seguir instrucciones para reproducir cuerpos geométricos.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473933252"/>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identificar el nombre de las figuras geométricas.</a:t>
                      </a:r>
                    </a:p>
                    <a:p>
                      <a:pPr algn="just">
                        <a:lnSpc>
                          <a:spcPct val="107000"/>
                        </a:lnSpc>
                        <a:spcAft>
                          <a:spcPts val="0"/>
                        </a:spcAft>
                      </a:pP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que el circulo y el ovalo no tienen lados como el resto de las figuras geométricas. </a:t>
                      </a:r>
                    </a:p>
                    <a:p>
                      <a:pPr algn="just">
                        <a:lnSpc>
                          <a:spcPct val="107000"/>
                        </a:lnSpc>
                        <a:spcAft>
                          <a:spcPts val="0"/>
                        </a:spcAft>
                      </a:pP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Manipula el material concreto para seguir instrucciones y reproducir figuras.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572464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DALARY</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ALEXANDRA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16 DE MARZO</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341224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18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1800" b="0" dirty="0" smtClean="0">
                          <a:latin typeface="Century Gothic" panose="020B0502020202020204" pitchFamily="34" charset="0"/>
                        </a:rPr>
                        <a:t>Re</a:t>
                      </a:r>
                      <a:r>
                        <a:rPr lang="es-ES" sz="1800" dirty="0" smtClean="0">
                          <a:latin typeface="Century Gothic" panose="020B0502020202020204" pitchFamily="34" charset="0"/>
                        </a:rPr>
                        <a:t>produce modelos con formas, figuras y cuerpos geométricos.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nvGraphicFramePr>
        <p:xfrm>
          <a:off x="-1" y="2120519"/>
          <a:ext cx="6858000" cy="2071693"/>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as figuras geométricas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Menciona las características de las figuras geométricas que</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conoce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seguir instrucciones para reproducir cuerpos geométricos.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2238453166"/>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 identificar</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las características de 3 a 4 figuras geométricas y sigue las instrucciones sin problema para reproducir cuerpos geométricos.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BRIANA MARIEL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16 DE MARZO</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902928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i.pinimg.com/564x/68/40/60/684060bf1aca2bc40347f5101262a32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12698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extLst>
              <p:ext uri="{D42A27DB-BD31-4B8C-83A1-F6EECF244321}">
                <p14:modId xmlns:p14="http://schemas.microsoft.com/office/powerpoint/2010/main" val="2747784027"/>
              </p:ext>
            </p:extLst>
          </p:nvPr>
        </p:nvGraphicFramePr>
        <p:xfrm>
          <a:off x="0" y="1338911"/>
          <a:ext cx="6858000" cy="190639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Reconoce la importancia de una alimentación correcta y los beneficios que aporta al cuidado de la salud.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575944434"/>
              </p:ext>
            </p:extLst>
          </p:nvPr>
        </p:nvGraphicFramePr>
        <p:xfrm>
          <a:off x="0" y="3324294"/>
          <a:ext cx="6858000" cy="2558796"/>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Reconoce los alimentos saludables espontáneamente</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todas las medidas para evitar enfermedades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Practica hábitos de higiene para mantenerse saludable correctamente.</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3050930813"/>
              </p:ext>
            </p:extLst>
          </p:nvPr>
        </p:nvGraphicFramePr>
        <p:xfrm>
          <a:off x="0" y="5883090"/>
          <a:ext cx="6858000" cy="193160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Logra reconocer cuales son los alimentos saludables y las enfermedades que causa nuestra salud el no comer correctamente.</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Menciona que debemos de comer 3 veces al día más 2 refrigerios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0" y="352110"/>
            <a:ext cx="572464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SAMATHA RAMIREZ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02 DE MARZO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081955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Reconoce la importancia de una alimentación correcta y los beneficios que aporta al cuidado de la salud.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609088"/>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Reconoce los alimentos saludables espontáneamente</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todas las medidas para evitar enfermedades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Practica hábitos de higiene para mantenerse saludable correctamente.</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4281085631"/>
              </p:ext>
            </p:extLst>
          </p:nvPr>
        </p:nvGraphicFramePr>
        <p:xfrm>
          <a:off x="0" y="5961949"/>
          <a:ext cx="6858000" cy="1545336"/>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Logra reconocer cuales son los alimentos saludables y los alimentos chatarra incluso hacer ver a las personas que la rodean los alimentos que causan daño a nuestra salud </a:t>
                      </a:r>
                      <a:endParaRPr lang="es-ES_tradnl" sz="200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0" y="352110"/>
            <a:ext cx="572464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EUNICE JETZIBA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02 DE MARZO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14662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i.pinimg.com/564x/06/5d/b2/065db2a8034a4d0bf3b3096c59539b7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6858000" cy="914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2557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1878016364"/>
              </p:ext>
            </p:extLst>
          </p:nvPr>
        </p:nvGraphicFramePr>
        <p:xfrm>
          <a:off x="0" y="1080197"/>
          <a:ext cx="6858000" cy="1923288"/>
        </p:xfrm>
        <a:graphic>
          <a:graphicData uri="http://schemas.openxmlformats.org/drawingml/2006/table">
            <a:tbl>
              <a:tblPr firstRow="1" firstCol="1" bandRow="1"/>
              <a:tblGrid>
                <a:gridCol w="6858000">
                  <a:extLst>
                    <a:ext uri="{9D8B030D-6E8A-4147-A177-3AD203B41FA5}">
                      <a16:colId xmlns:a16="http://schemas.microsoft.com/office/drawing/2014/main" val="1803977482"/>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391910705"/>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Comenta noticias que se difunden en periódicos, radio, televisión y otros medios.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948103"/>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2685446375"/>
              </p:ext>
            </p:extLst>
          </p:nvPr>
        </p:nvGraphicFramePr>
        <p:xfrm>
          <a:off x="0" y="3003485"/>
          <a:ext cx="6860858" cy="3672630"/>
        </p:xfrm>
        <a:graphic>
          <a:graphicData uri="http://schemas.openxmlformats.org/drawingml/2006/table">
            <a:tbl>
              <a:tblPr firstRow="1" firstCol="1" bandRow="1"/>
              <a:tblGrid>
                <a:gridCol w="6860858">
                  <a:extLst>
                    <a:ext uri="{9D8B030D-6E8A-4147-A177-3AD203B41FA5}">
                      <a16:colId xmlns:a16="http://schemas.microsoft.com/office/drawing/2014/main" val="3645882750"/>
                    </a:ext>
                  </a:extLst>
                </a:gridCol>
              </a:tblGrid>
              <a:tr h="168954">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061973"/>
                  </a:ext>
                </a:extLst>
              </a:tr>
              <a:tr h="337907">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Logra comentar noticias que se difunden en periódicos, radios, televisión y otros medios y sin ayuda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567155"/>
                  </a:ext>
                </a:extLst>
              </a:tr>
              <a:tr h="1689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5207"/>
                  </a:ext>
                </a:extLst>
              </a:tr>
              <a:tr h="1689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Identifica que es una noticia, sus características y para que nos sirve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2887003"/>
                  </a:ext>
                </a:extLst>
              </a:tr>
              <a:tr h="337907">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Realiza un análisis acerca de los medios de comunicación y su utilidad aportando información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4561590"/>
                  </a:ext>
                </a:extLst>
              </a:tr>
              <a:tr h="168954">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6420216"/>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937660812"/>
              </p:ext>
            </p:extLst>
          </p:nvPr>
        </p:nvGraphicFramePr>
        <p:xfrm>
          <a:off x="0" y="6676115"/>
          <a:ext cx="6858000" cy="2327208"/>
        </p:xfrm>
        <a:graphic>
          <a:graphicData uri="http://schemas.openxmlformats.org/drawingml/2006/table">
            <a:tbl>
              <a:tblPr firstRow="1" firstCol="1" bandRow="1"/>
              <a:tblGrid>
                <a:gridCol w="6858000">
                  <a:extLst>
                    <a:ext uri="{9D8B030D-6E8A-4147-A177-3AD203B41FA5}">
                      <a16:colId xmlns:a16="http://schemas.microsoft.com/office/drawing/2014/main" val="1289241870"/>
                    </a:ext>
                  </a:extLst>
                </a:gridCol>
              </a:tblGrid>
              <a:tr h="232720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Menciona a partir de sus saberes previos que es una noticia, que es algo que nos sucedió, y durante el video de la noticia, se expresa con seguridad al hablar dando a conocer una noticia.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069509"/>
                  </a:ext>
                </a:extLst>
              </a:tr>
            </a:tbl>
          </a:graphicData>
        </a:graphic>
      </p:graphicFrame>
      <p:sp>
        <p:nvSpPr>
          <p:cNvPr id="9" name="Rectangle 2"/>
          <p:cNvSpPr>
            <a:spLocks noChangeArrowheads="1"/>
          </p:cNvSpPr>
          <p:nvPr/>
        </p:nvSpPr>
        <p:spPr bwMode="auto">
          <a:xfrm>
            <a:off x="0" y="-71304"/>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FERNANDA MENDOZA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04 MARZO </a:t>
            </a:r>
            <a:endParaRPr kumimoji="0" lang="es-ES_tradnl" altLang="es-ES_tradnl" sz="20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79597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0" y="1080197"/>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803977482"/>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391910705"/>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Comenta noticias que se difunden en periódicos, radio, televisión y otros medios.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948103"/>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123941790"/>
              </p:ext>
            </p:extLst>
          </p:nvPr>
        </p:nvGraphicFramePr>
        <p:xfrm>
          <a:off x="0" y="3003485"/>
          <a:ext cx="6860858" cy="3665968"/>
        </p:xfrm>
        <a:graphic>
          <a:graphicData uri="http://schemas.openxmlformats.org/drawingml/2006/table">
            <a:tbl>
              <a:tblPr firstRow="1" firstCol="1" bandRow="1"/>
              <a:tblGrid>
                <a:gridCol w="6860858">
                  <a:extLst>
                    <a:ext uri="{9D8B030D-6E8A-4147-A177-3AD203B41FA5}">
                      <a16:colId xmlns:a16="http://schemas.microsoft.com/office/drawing/2014/main" val="3645882750"/>
                    </a:ext>
                  </a:extLst>
                </a:gridCol>
              </a:tblGrid>
              <a:tr h="626552">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061973"/>
                  </a:ext>
                </a:extLst>
              </a:tr>
              <a:tr h="939829">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Logra comentar noticias que se difunden en periódicos, radios, televisión y otros medios y sin ayuda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567155"/>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5207"/>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es una noticia, sus características y para que nos sirve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2887003"/>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Realiza un análisis acerca de los medios de comunicación y su utilidad aportando información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4561590"/>
                  </a:ext>
                </a:extLst>
              </a:tr>
              <a:tr h="162292">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6420216"/>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07392977"/>
              </p:ext>
            </p:extLst>
          </p:nvPr>
        </p:nvGraphicFramePr>
        <p:xfrm>
          <a:off x="0" y="6759935"/>
          <a:ext cx="6858000" cy="2455863"/>
        </p:xfrm>
        <a:graphic>
          <a:graphicData uri="http://schemas.openxmlformats.org/drawingml/2006/table">
            <a:tbl>
              <a:tblPr firstRow="1" firstCol="1" bandRow="1"/>
              <a:tblGrid>
                <a:gridCol w="6858000">
                  <a:extLst>
                    <a:ext uri="{9D8B030D-6E8A-4147-A177-3AD203B41FA5}">
                      <a16:colId xmlns:a16="http://schemas.microsoft.com/office/drawing/2014/main" val="1289241870"/>
                    </a:ext>
                  </a:extLst>
                </a:gridCol>
              </a:tblGrid>
              <a:tr h="232720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Menciona a partir de sus saberes previos que las noticias las podemos ver en la televisión o el periódico. </a:t>
                      </a:r>
                      <a:endParaRPr lang="es-ES_tradnl" sz="2000" kern="1200" dirty="0" smtClean="0">
                        <a:solidFill>
                          <a:schemeClr val="tx1"/>
                        </a:solidFill>
                        <a:effectLst/>
                        <a:latin typeface="Century Gothic" panose="020B0502020202020204" pitchFamily="34" charset="0"/>
                        <a:ea typeface="+mn-ea"/>
                        <a:cs typeface="+mn-cs"/>
                      </a:endParaRPr>
                    </a:p>
                    <a:p>
                      <a:r>
                        <a:rPr lang="es-MX" sz="2000" kern="1200" dirty="0" smtClean="0">
                          <a:solidFill>
                            <a:schemeClr val="tx1"/>
                          </a:solidFill>
                          <a:effectLst/>
                          <a:latin typeface="Century Gothic" panose="020B0502020202020204" pitchFamily="34" charset="0"/>
                          <a:ea typeface="+mn-ea"/>
                          <a:cs typeface="+mn-cs"/>
                        </a:rPr>
                        <a:t>Identifica algunas de las partes de la noticia a través de un video educativo.</a:t>
                      </a:r>
                      <a:endParaRPr lang="es-ES_tradnl" sz="2000" kern="1200" dirty="0" smtClean="0">
                        <a:solidFill>
                          <a:schemeClr val="tx1"/>
                        </a:solidFill>
                        <a:effectLst/>
                        <a:latin typeface="Century Gothic" panose="020B0502020202020204" pitchFamily="34" charset="0"/>
                        <a:ea typeface="+mn-ea"/>
                        <a:cs typeface="+mn-cs"/>
                      </a:endParaRPr>
                    </a:p>
                    <a:p>
                      <a:r>
                        <a:rPr lang="es-MX" sz="2000" kern="1200" dirty="0" smtClean="0">
                          <a:solidFill>
                            <a:schemeClr val="tx1"/>
                          </a:solidFill>
                          <a:effectLst/>
                          <a:latin typeface="Century Gothic" panose="020B0502020202020204" pitchFamily="34" charset="0"/>
                          <a:ea typeface="+mn-ea"/>
                          <a:cs typeface="+mn-cs"/>
                        </a:rPr>
                        <a:t> </a:t>
                      </a:r>
                      <a:endParaRPr lang="es-ES_tradnl" sz="2000" kern="1200" dirty="0" smtClean="0">
                        <a:solidFill>
                          <a:schemeClr val="tx1"/>
                        </a:solidFill>
                        <a:effectLst/>
                        <a:latin typeface="Century Gothic" panose="020B0502020202020204" pitchFamily="34" charset="0"/>
                        <a:ea typeface="+mn-ea"/>
                        <a:cs typeface="+mn-cs"/>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069509"/>
                  </a:ext>
                </a:extLst>
              </a:tr>
            </a:tbl>
          </a:graphicData>
        </a:graphic>
      </p:graphicFrame>
      <p:sp>
        <p:nvSpPr>
          <p:cNvPr id="9" name="Rectangle 2"/>
          <p:cNvSpPr>
            <a:spLocks noChangeArrowheads="1"/>
          </p:cNvSpPr>
          <p:nvPr/>
        </p:nvSpPr>
        <p:spPr bwMode="auto">
          <a:xfrm>
            <a:off x="0" y="-71304"/>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MAYDELIN GABRIELA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04 MARZO </a:t>
            </a:r>
            <a:endParaRPr kumimoji="0" lang="es-ES_tradnl" altLang="es-ES_tradnl" sz="20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80231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1562823076"/>
              </p:ext>
            </p:extLst>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3656512676"/>
              </p:ext>
            </p:extLst>
          </p:nvPr>
        </p:nvGraphicFramePr>
        <p:xfrm>
          <a:off x="0" y="2730882"/>
          <a:ext cx="6858000" cy="3348394"/>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Identifica que es un poema y las características que lo conforman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r h="170854">
                <a:tc>
                  <a:txBody>
                    <a:bodyPr/>
                    <a:lstStyle/>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055518"/>
                  </a:ext>
                </a:extLst>
              </a:tr>
              <a:tr h="170854">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83992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910961629"/>
              </p:ext>
            </p:extLst>
          </p:nvPr>
        </p:nvGraphicFramePr>
        <p:xfrm>
          <a:off x="0" y="6079276"/>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las partes de un poema y menciona una rima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414717"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MAYDELIN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11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22020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0" y="2730882"/>
          <a:ext cx="6858000" cy="3432214"/>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Identifica que es un poema y las características que lo conforman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r h="170854">
                <a:tc>
                  <a:txBody>
                    <a:bodyPr/>
                    <a:lstStyle/>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055518"/>
                  </a:ext>
                </a:extLst>
              </a:tr>
              <a:tr h="170854">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83992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069728357"/>
              </p:ext>
            </p:extLst>
          </p:nvPr>
        </p:nvGraphicFramePr>
        <p:xfrm>
          <a:off x="0" y="6360630"/>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Participa de manera activa, y logra expresarse con seguridad y menciona una rima manzana-botana. </a:t>
                      </a:r>
                      <a:endParaRPr lang="es-ES_tradnl" sz="2000" kern="1200" dirty="0" smtClean="0">
                        <a:solidFill>
                          <a:schemeClr val="tx1"/>
                        </a:solidFill>
                        <a:effectLst/>
                        <a:latin typeface="Century Gothic" panose="020B0502020202020204" pitchFamily="34" charset="0"/>
                        <a:ea typeface="+mn-ea"/>
                        <a:cs typeface="+mn-cs"/>
                      </a:endParaRPr>
                    </a:p>
                    <a:p>
                      <a:pPr algn="just">
                        <a:lnSpc>
                          <a:spcPct val="107000"/>
                        </a:lnSpc>
                        <a:spcAft>
                          <a:spcPts val="0"/>
                        </a:spcAft>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48845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IRINA ALEJANDRA</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11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40046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0" y="1080197"/>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803977482"/>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391910705"/>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Comenta noticias que se difunden en periódicos, radio, televisión y otros medios.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948103"/>
                  </a:ext>
                </a:extLst>
              </a:tr>
            </a:tbl>
          </a:graphicData>
        </a:graphic>
      </p:graphicFrame>
      <p:graphicFrame>
        <p:nvGraphicFramePr>
          <p:cNvPr id="7" name="Tabla 6"/>
          <p:cNvGraphicFramePr>
            <a:graphicFrameLocks noGrp="1"/>
          </p:cNvGraphicFramePr>
          <p:nvPr/>
        </p:nvGraphicFramePr>
        <p:xfrm>
          <a:off x="0" y="3003485"/>
          <a:ext cx="6860858" cy="3750564"/>
        </p:xfrm>
        <a:graphic>
          <a:graphicData uri="http://schemas.openxmlformats.org/drawingml/2006/table">
            <a:tbl>
              <a:tblPr firstRow="1" firstCol="1" bandRow="1"/>
              <a:tblGrid>
                <a:gridCol w="6860858">
                  <a:extLst>
                    <a:ext uri="{9D8B030D-6E8A-4147-A177-3AD203B41FA5}">
                      <a16:colId xmlns:a16="http://schemas.microsoft.com/office/drawing/2014/main" val="3645882750"/>
                    </a:ext>
                  </a:extLst>
                </a:gridCol>
              </a:tblGrid>
              <a:tr h="626552">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061973"/>
                  </a:ext>
                </a:extLst>
              </a:tr>
              <a:tr h="939829">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Logra comentar noticias que se difunden en periódicos, radios, televisión y otros medios y sin ayuda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567155"/>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5207"/>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es una noticia, sus características y para que nos sirve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2887003"/>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Realiza un análisis acerca de los medios de comunicación y su utilidad aportando información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4561590"/>
                  </a:ext>
                </a:extLst>
              </a:tr>
              <a:tr h="162292">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6420216"/>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1573646517"/>
              </p:ext>
            </p:extLst>
          </p:nvPr>
        </p:nvGraphicFramePr>
        <p:xfrm>
          <a:off x="0" y="6759935"/>
          <a:ext cx="6858000" cy="2327208"/>
        </p:xfrm>
        <a:graphic>
          <a:graphicData uri="http://schemas.openxmlformats.org/drawingml/2006/table">
            <a:tbl>
              <a:tblPr firstRow="1" firstCol="1" bandRow="1"/>
              <a:tblGrid>
                <a:gridCol w="6858000">
                  <a:extLst>
                    <a:ext uri="{9D8B030D-6E8A-4147-A177-3AD203B41FA5}">
                      <a16:colId xmlns:a16="http://schemas.microsoft.com/office/drawing/2014/main" val="1289241870"/>
                    </a:ext>
                  </a:extLst>
                </a:gridCol>
              </a:tblGrid>
              <a:tr h="232720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Menciona a partir de sus saberes previos que es una noticia, que es cuando alguien choca o le pasa algo.</a:t>
                      </a:r>
                      <a:endParaRPr lang="es-ES_tradnl" sz="2000" kern="1200" dirty="0" smtClean="0">
                        <a:solidFill>
                          <a:schemeClr val="tx1"/>
                        </a:solidFill>
                        <a:effectLst/>
                        <a:latin typeface="Century Gothic" panose="020B0502020202020204" pitchFamily="34" charset="0"/>
                        <a:ea typeface="+mn-ea"/>
                        <a:cs typeface="+mn-cs"/>
                      </a:endParaRPr>
                    </a:p>
                    <a:p>
                      <a:r>
                        <a:rPr lang="es-MX" sz="2000" kern="1200" dirty="0" smtClean="0">
                          <a:solidFill>
                            <a:schemeClr val="tx1"/>
                          </a:solidFill>
                          <a:effectLst/>
                          <a:latin typeface="Century Gothic" panose="020B0502020202020204" pitchFamily="34" charset="0"/>
                          <a:ea typeface="+mn-ea"/>
                          <a:cs typeface="+mn-cs"/>
                        </a:rPr>
                        <a:t>Logra comentar una noticia que se difunde a través del periódico sin ayuda interpretando lo que dice. </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069509"/>
                  </a:ext>
                </a:extLst>
              </a:tr>
            </a:tbl>
          </a:graphicData>
        </a:graphic>
      </p:graphicFrame>
      <p:sp>
        <p:nvSpPr>
          <p:cNvPr id="9" name="Rectangle 2"/>
          <p:cNvSpPr>
            <a:spLocks noChangeArrowheads="1"/>
          </p:cNvSpPr>
          <p:nvPr/>
        </p:nvSpPr>
        <p:spPr bwMode="auto">
          <a:xfrm>
            <a:off x="0" y="-71304"/>
            <a:ext cx="664797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DALARY ALEXANDRA AGUILLON PALOMO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04 MARZO </a:t>
            </a:r>
            <a:endParaRPr kumimoji="0" lang="es-ES_tradnl" altLang="es-ES_tradnl" sz="20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9683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0" y="2730882"/>
          <a:ext cx="6858000" cy="3432214"/>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Identifica que es un poema y las características que lo conforman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r h="170854">
                <a:tc>
                  <a:txBody>
                    <a:bodyPr/>
                    <a:lstStyle/>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055518"/>
                  </a:ext>
                </a:extLst>
              </a:tr>
              <a:tr h="170854">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83992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1352199720"/>
              </p:ext>
            </p:extLst>
          </p:nvPr>
        </p:nvGraphicFramePr>
        <p:xfrm>
          <a:off x="0" y="6360630"/>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Identifica las partes de un poema y sus características y menciona una rima vestido- helado.</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636424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DALARY ALEXANDRA AGUILLON PALOMO</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11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8988265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TotalTime>
  <Words>2657</Words>
  <Application>Microsoft Office PowerPoint</Application>
  <PresentationFormat>Carta (216 x 279 mm)</PresentationFormat>
  <Paragraphs>296</Paragraphs>
  <Slides>29</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29</vt:i4>
      </vt:variant>
    </vt:vector>
  </HeadingPairs>
  <TitlesOfParts>
    <vt:vector size="37" baseType="lpstr">
      <vt:lpstr>Arial</vt:lpstr>
      <vt:lpstr>Calibri</vt:lpstr>
      <vt:lpstr>Calibri Light</vt:lpstr>
      <vt:lpstr>Century Gothic</vt:lpstr>
      <vt:lpstr>DK Lemon Yellow Sun</vt:lpstr>
      <vt:lpstr>Symbol</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yadiraapolomoo@gmail.com</dc:creator>
  <cp:lastModifiedBy>yadiraapolomoo@gmail.com</cp:lastModifiedBy>
  <cp:revision>5</cp:revision>
  <dcterms:created xsi:type="dcterms:W3CDTF">2021-03-18T21:38:39Z</dcterms:created>
  <dcterms:modified xsi:type="dcterms:W3CDTF">2021-03-18T22:18:21Z</dcterms:modified>
</cp:coreProperties>
</file>