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6" autoAdjust="0"/>
    <p:restoredTop sz="94660"/>
  </p:normalViewPr>
  <p:slideViewPr>
    <p:cSldViewPr snapToGrid="0">
      <p:cViewPr varScale="1">
        <p:scale>
          <a:sx n="29" d="100"/>
          <a:sy n="29" d="100"/>
        </p:scale>
        <p:origin x="16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D516-2AF8-449B-90A4-91BE5463F90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8027-BC77-44C9-AA5B-1025F69817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90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D516-2AF8-449B-90A4-91BE5463F90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8027-BC77-44C9-AA5B-1025F69817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862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D516-2AF8-449B-90A4-91BE5463F90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8027-BC77-44C9-AA5B-1025F69817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902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D516-2AF8-449B-90A4-91BE5463F90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8027-BC77-44C9-AA5B-1025F69817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0667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D516-2AF8-449B-90A4-91BE5463F90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8027-BC77-44C9-AA5B-1025F69817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443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D516-2AF8-449B-90A4-91BE5463F90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8027-BC77-44C9-AA5B-1025F69817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4031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D516-2AF8-449B-90A4-91BE5463F90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8027-BC77-44C9-AA5B-1025F69817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6284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D516-2AF8-449B-90A4-91BE5463F90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8027-BC77-44C9-AA5B-1025F69817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956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D516-2AF8-449B-90A4-91BE5463F90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8027-BC77-44C9-AA5B-1025F69817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232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D516-2AF8-449B-90A4-91BE5463F90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8027-BC77-44C9-AA5B-1025F69817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357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DD516-2AF8-449B-90A4-91BE5463F90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08027-BC77-44C9-AA5B-1025F69817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67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DD516-2AF8-449B-90A4-91BE5463F90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08027-BC77-44C9-AA5B-1025F69817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856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10576B-39D6-45C7-8EAB-649AB64E9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327780"/>
            <a:ext cx="5829300" cy="1533677"/>
          </a:xfrm>
        </p:spPr>
        <p:txBody>
          <a:bodyPr>
            <a:normAutofit/>
          </a:bodyPr>
          <a:lstStyle/>
          <a:p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10575B-DCF5-44E3-AB6B-470D3D21C6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297286"/>
            <a:ext cx="6858000" cy="7762875"/>
          </a:xfrm>
        </p:spPr>
        <p:txBody>
          <a:bodyPr>
            <a:normAutofit/>
          </a:bodyPr>
          <a:lstStyle/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CURSO:  </a:t>
            </a:r>
          </a:p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Trabajo Docente y Proyectos de Mejora Escolar </a:t>
            </a:r>
          </a:p>
          <a:p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Maestra Fabiola Valero Torres</a:t>
            </a:r>
          </a:p>
          <a:p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6º Semestre</a:t>
            </a:r>
          </a:p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“B”</a:t>
            </a:r>
          </a:p>
          <a:p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UNIDAD 1</a:t>
            </a:r>
          </a:p>
          <a:p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Actividad: </a:t>
            </a:r>
          </a:p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Lecciones Aprendidas</a:t>
            </a:r>
          </a:p>
          <a:p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Alumna: Paola Arisbeth Gutiérrez Cisneros </a:t>
            </a:r>
          </a:p>
          <a:p>
            <a:pPr algn="l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Núm. Lista  #6 </a:t>
            </a:r>
          </a:p>
          <a:p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Saltillo, Coahuila a</a:t>
            </a:r>
          </a:p>
          <a:p>
            <a:pPr algn="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18/03/2021</a:t>
            </a:r>
          </a:p>
        </p:txBody>
      </p:sp>
      <p:pic>
        <p:nvPicPr>
          <p:cNvPr id="2050" name="Picture 2" descr="ESCUELA NORMAL DE EDUCACIÓN PREESCOLAR">
            <a:extLst>
              <a:ext uri="{FF2B5EF4-FFF2-40B4-BE49-F238E27FC236}">
                <a16:creationId xmlns:a16="http://schemas.microsoft.com/office/drawing/2014/main" id="{ADC2C077-DDE3-4449-B2FA-A460603671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400" y="2144976"/>
            <a:ext cx="2513200" cy="1868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7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o 21">
            <a:extLst>
              <a:ext uri="{FF2B5EF4-FFF2-40B4-BE49-F238E27FC236}">
                <a16:creationId xmlns:a16="http://schemas.microsoft.com/office/drawing/2014/main" id="{EF72070D-54D1-4AAD-8614-1EC522E09BBA}"/>
              </a:ext>
            </a:extLst>
          </p:cNvPr>
          <p:cNvGrpSpPr/>
          <p:nvPr/>
        </p:nvGrpSpPr>
        <p:grpSpPr>
          <a:xfrm>
            <a:off x="0" y="-10886"/>
            <a:ext cx="6857999" cy="12202886"/>
            <a:chOff x="1010555" y="-10886"/>
            <a:chExt cx="4836888" cy="11185933"/>
          </a:xfrm>
        </p:grpSpPr>
        <p:pic>
          <p:nvPicPr>
            <p:cNvPr id="18" name="Imagen 17" descr="Escala de tiempo&#10;&#10;Descripción generada automáticamente">
              <a:extLst>
                <a:ext uri="{FF2B5EF4-FFF2-40B4-BE49-F238E27FC236}">
                  <a16:creationId xmlns:a16="http://schemas.microsoft.com/office/drawing/2014/main" id="{BC4AD734-5608-4FF4-BFFE-E74E7E9FCE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0556" y="-10886"/>
              <a:ext cx="4836887" cy="5617029"/>
            </a:xfrm>
            <a:prstGeom prst="rect">
              <a:avLst/>
            </a:prstGeom>
          </p:spPr>
        </p:pic>
        <p:pic>
          <p:nvPicPr>
            <p:cNvPr id="21" name="Imagen 20" descr="Texto&#10;&#10;Descripción generada automáticamente">
              <a:extLst>
                <a:ext uri="{FF2B5EF4-FFF2-40B4-BE49-F238E27FC236}">
                  <a16:creationId xmlns:a16="http://schemas.microsoft.com/office/drawing/2014/main" id="{CE3941BD-FB44-483B-8292-DB53C5CEDF0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980"/>
            <a:stretch/>
          </p:blipFill>
          <p:spPr>
            <a:xfrm>
              <a:off x="1010555" y="5558017"/>
              <a:ext cx="4836887" cy="56170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3650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920A6B4-83F3-410A-9B27-3DB553413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138217"/>
              </p:ext>
            </p:extLst>
          </p:nvPr>
        </p:nvGraphicFramePr>
        <p:xfrm>
          <a:off x="471487" y="499457"/>
          <a:ext cx="5915025" cy="409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5025">
                  <a:extLst>
                    <a:ext uri="{9D8B030D-6E8A-4147-A177-3AD203B41FA5}">
                      <a16:colId xmlns:a16="http://schemas.microsoft.com/office/drawing/2014/main" val="1439111390"/>
                    </a:ext>
                  </a:extLst>
                </a:gridCol>
              </a:tblGrid>
              <a:tr h="228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MX" sz="2000" dirty="0">
                          <a:effectLst/>
                        </a:rPr>
                        <a:t>RÚBRICA DE EVALUACIÓN DE UNA INFOGRAFÍA</a:t>
                      </a:r>
                      <a:endParaRPr lang="es-MX" sz="16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40779" marR="40779" marT="40779" marB="40779"/>
                </a:tc>
                <a:extLst>
                  <a:ext uri="{0D108BD9-81ED-4DB2-BD59-A6C34878D82A}">
                    <a16:rowId xmlns:a16="http://schemas.microsoft.com/office/drawing/2014/main" val="1170852887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E4D6698-DC81-40E5-8ACE-5A7E42ABF9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869399"/>
              </p:ext>
            </p:extLst>
          </p:nvPr>
        </p:nvGraphicFramePr>
        <p:xfrm>
          <a:off x="471487" y="1112034"/>
          <a:ext cx="5915024" cy="10688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0899">
                  <a:extLst>
                    <a:ext uri="{9D8B030D-6E8A-4147-A177-3AD203B41FA5}">
                      <a16:colId xmlns:a16="http://schemas.microsoft.com/office/drawing/2014/main" val="4227647117"/>
                    </a:ext>
                  </a:extLst>
                </a:gridCol>
                <a:gridCol w="1313225">
                  <a:extLst>
                    <a:ext uri="{9D8B030D-6E8A-4147-A177-3AD203B41FA5}">
                      <a16:colId xmlns:a16="http://schemas.microsoft.com/office/drawing/2014/main" val="2539316071"/>
                    </a:ext>
                  </a:extLst>
                </a:gridCol>
                <a:gridCol w="1313225">
                  <a:extLst>
                    <a:ext uri="{9D8B030D-6E8A-4147-A177-3AD203B41FA5}">
                      <a16:colId xmlns:a16="http://schemas.microsoft.com/office/drawing/2014/main" val="3635561925"/>
                    </a:ext>
                  </a:extLst>
                </a:gridCol>
                <a:gridCol w="1313225">
                  <a:extLst>
                    <a:ext uri="{9D8B030D-6E8A-4147-A177-3AD203B41FA5}">
                      <a16:colId xmlns:a16="http://schemas.microsoft.com/office/drawing/2014/main" val="394399691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727931291"/>
                    </a:ext>
                  </a:extLst>
                </a:gridCol>
              </a:tblGrid>
              <a:tr h="4091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ASPECTOS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extLst>
                  <a:ext uri="{0D108BD9-81ED-4DB2-BD59-A6C34878D82A}">
                    <a16:rowId xmlns:a16="http://schemas.microsoft.com/office/drawing/2014/main" val="3844932287"/>
                  </a:ext>
                </a:extLst>
              </a:tr>
              <a:tr h="1154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Patrón organizativo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Están presentes todos los elementos propios de una infografía (título, cuerpo, fuentes y créditos), existe un equilibrio perfecto entre el texto y la imagen.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Están presentes todos los elementos propios de una infografía (título, cuerpo, fuentes y créditos), la información visual y textual están bastante bien  equilibradas.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Falta alguno de los elementos característicos de una infografía (título, cuerpo, fuentes o créditos) y/o no existe un buen equilibrio entre la información visual y  textual.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Solo presenta uno o dos de los elementos propios de una infografía (título, cuerpo, fuentes o créditos) y/o la información visual y textual no está equilibrada.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extLst>
                  <a:ext uri="{0D108BD9-81ED-4DB2-BD59-A6C34878D82A}">
                    <a16:rowId xmlns:a16="http://schemas.microsoft.com/office/drawing/2014/main" val="2322638312"/>
                  </a:ext>
                </a:extLst>
              </a:tr>
              <a:tr h="1154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Diseño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información está distribuida de una manera visualmente muy atractiva, la combinación de colores es muy armónica y la tipografía empleada es legible y muy apropiada.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información está distribuida de una manera visualmente bastante atractiva, la combinación de colores es adecuada y la tipografía empleada es legible y apropiada.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información está distribuida de una manera visualmente poco atractiva, los colores no se combinan de una manera demasiado armónica y/o la tipografía no es la más apropiada.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información está distribuida de una visualmente nada atractiva, los colores no se combinan de manera armónica y/o la tipografía empleada es inapropiada y poco legible.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extLst>
                  <a:ext uri="{0D108BD9-81ED-4DB2-BD59-A6C34878D82A}">
                    <a16:rowId xmlns:a16="http://schemas.microsoft.com/office/drawing/2014/main" val="3506589555"/>
                  </a:ext>
                </a:extLst>
              </a:tr>
              <a:tr h="7505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Contenido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la infografía aparecen recogidos con mucha claridad  todos y cada uno de los conceptos e ideas  claves del tema.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la infografía  aparecen recogidas con bastante claridad todas o la mayor parte de las ideas claves del tema.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la infografía no aparecen recogidas todas las ideas claves del tema pero sí las más relevantes.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la infografía no se reflejan la mayor parte de las ideas fundamentales del tema.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extLst>
                  <a:ext uri="{0D108BD9-81ED-4DB2-BD59-A6C34878D82A}">
                    <a16:rowId xmlns:a16="http://schemas.microsoft.com/office/drawing/2014/main" val="4044218718"/>
                  </a:ext>
                </a:extLst>
              </a:tr>
              <a:tr h="952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visuales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Todas las imágenes empleadas poseen unas dimensiones perfectas y apoyan con total claridad el mensaje que se quiere transmitir.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Todas las imágenes empleadas poseen unas dimensiones adecuadas y apoyan con claridad el mensaje que se quiere transmitir.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todas las imágenes empleadas poseen las dimensiones adecuadas y/o no apoya de una manera clara el mensaje que se quiere transmitir.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mayor parte de las imágenes no poseen unas dimensiones adecuadas y no se adecúan al mensaje que se quiere transmitir.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extLst>
                  <a:ext uri="{0D108BD9-81ED-4DB2-BD59-A6C34878D82A}">
                    <a16:rowId xmlns:a16="http://schemas.microsoft.com/office/drawing/2014/main" val="3781549187"/>
                  </a:ext>
                </a:extLst>
              </a:tr>
              <a:tr h="7505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Corrección lingüística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se aprecian errores ortográficos, morfosintácticos ni de puntuación.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Aparecen uno o dos errores ortográficos, morfosintácticos o de puntuación.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Aparecen tres o cuatro errores ortográficos, morfosintácticos o de puntuación.</a:t>
                      </a:r>
                      <a:endParaRPr lang="es-MX" sz="12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Aparecen cinco o más errores ortográficos, morfosintácticos o de puntuación.</a:t>
                      </a:r>
                      <a:endParaRPr lang="es-MX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0821" marR="40821" marT="40821" marB="40821"/>
                </a:tc>
                <a:extLst>
                  <a:ext uri="{0D108BD9-81ED-4DB2-BD59-A6C34878D82A}">
                    <a16:rowId xmlns:a16="http://schemas.microsoft.com/office/drawing/2014/main" val="248664845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26280293-26CB-4239-8BED-99022DEE4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54021" y="7457639"/>
            <a:ext cx="63444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sz="2400"/>
          </a:p>
        </p:txBody>
      </p:sp>
    </p:spTree>
    <p:extLst>
      <p:ext uri="{BB962C8B-B14F-4D97-AF65-F5344CB8AC3E}">
        <p14:creationId xmlns:p14="http://schemas.microsoft.com/office/powerpoint/2010/main" val="15597306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521</Words>
  <Application>Microsoft Office PowerPoint</Application>
  <PresentationFormat>Panorámica</PresentationFormat>
  <Paragraphs>55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ESCUELA NORMAL DE EDUCACIÓN PREESCOLAR Licenciatura en Educación Preescolar Ciclo Escolar 2020-2021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Gutiérez</dc:creator>
  <cp:lastModifiedBy>Paola Gutiérez</cp:lastModifiedBy>
  <cp:revision>8</cp:revision>
  <dcterms:created xsi:type="dcterms:W3CDTF">2021-03-19T07:06:57Z</dcterms:created>
  <dcterms:modified xsi:type="dcterms:W3CDTF">2021-03-19T08:23:22Z</dcterms:modified>
</cp:coreProperties>
</file>