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0" r:id="rId2"/>
    <p:sldId id="262" r:id="rId3"/>
    <p:sldId id="269" r:id="rId4"/>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2D9"/>
    <a:srgbClr val="348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51" d="100"/>
          <a:sy n="51" d="100"/>
        </p:scale>
        <p:origin x="21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90757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26864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6481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10801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21BCDA-0285-4F3A-9089-8913FB70B44D}"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0831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21BCDA-0285-4F3A-9089-8913FB70B44D}"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00790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21BCDA-0285-4F3A-9089-8913FB70B44D}" type="datetimeFigureOut">
              <a:rPr lang="es-MX" smtClean="0"/>
              <a:t>13/04/2021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02376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21BCDA-0285-4F3A-9089-8913FB70B44D}" type="datetimeFigureOut">
              <a:rPr lang="es-MX" smtClean="0"/>
              <a:t>13/04/2021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2118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1BCDA-0285-4F3A-9089-8913FB70B44D}" type="datetimeFigureOut">
              <a:rPr lang="es-MX" smtClean="0"/>
              <a:t>13/04/2021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74069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01410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50365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A21BCDA-0285-4F3A-9089-8913FB70B44D}" type="datetimeFigureOut">
              <a:rPr lang="es-MX" smtClean="0"/>
              <a:t>13/04/2021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07CEA24-7C9B-49C2-9D01-B1332FBC8A99}" type="slidenum">
              <a:rPr lang="es-MX" smtClean="0"/>
              <a:t>‹Nº›</a:t>
            </a:fld>
            <a:endParaRPr lang="es-MX"/>
          </a:p>
        </p:txBody>
      </p:sp>
    </p:spTree>
    <p:extLst>
      <p:ext uri="{BB962C8B-B14F-4D97-AF65-F5344CB8AC3E}">
        <p14:creationId xmlns:p14="http://schemas.microsoft.com/office/powerpoint/2010/main" val="13496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27F0590D-3DCA-4F57-90D0-F3225067B8C2}"/>
              </a:ext>
            </a:extLst>
          </p:cNvPr>
          <p:cNvPicPr/>
          <p:nvPr/>
        </p:nvPicPr>
        <p:blipFill rotWithShape="1">
          <a:blip r:embed="rId2">
            <a:extLst>
              <a:ext uri="{28A0092B-C50C-407E-A947-70E740481C1C}">
                <a14:useLocalDpi xmlns:a14="http://schemas.microsoft.com/office/drawing/2010/main" val="0"/>
              </a:ext>
            </a:extLst>
          </a:blip>
          <a:srcRect l="24803" r="19685"/>
          <a:stretch/>
        </p:blipFill>
        <p:spPr bwMode="auto">
          <a:xfrm>
            <a:off x="5715000" y="752792"/>
            <a:ext cx="895350" cy="1199515"/>
          </a:xfrm>
          <a:prstGeom prst="rect">
            <a:avLst/>
          </a:prstGeom>
          <a:noFill/>
          <a:ln>
            <a:noFill/>
          </a:ln>
        </p:spPr>
      </p:pic>
      <p:sp>
        <p:nvSpPr>
          <p:cNvPr id="3" name="Rectángulo 2">
            <a:extLst>
              <a:ext uri="{FF2B5EF4-FFF2-40B4-BE49-F238E27FC236}">
                <a16:creationId xmlns:a16="http://schemas.microsoft.com/office/drawing/2014/main" id="{62040410-FC26-4296-A314-C3D7B65A263E}"/>
              </a:ext>
            </a:extLst>
          </p:cNvPr>
          <p:cNvSpPr/>
          <p:nvPr/>
        </p:nvSpPr>
        <p:spPr>
          <a:xfrm>
            <a:off x="0" y="0"/>
            <a:ext cx="6858000" cy="9414885"/>
          </a:xfrm>
          <a:prstGeom prst="rect">
            <a:avLst/>
          </a:prstGeom>
        </p:spPr>
        <p:txBody>
          <a:bodyPr wrap="square">
            <a:spAutoFit/>
          </a:bodyPr>
          <a:lstStyle/>
          <a:p>
            <a:pPr algn="ctr">
              <a:lnSpc>
                <a:spcPct val="107000"/>
              </a:lnSpc>
              <a:spcAft>
                <a:spcPts val="800"/>
              </a:spcAft>
            </a:pPr>
            <a:r>
              <a:rPr lang="es-MX"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Escuela Normal de Educación Preescolar.</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dirty="0" err="1">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Ciclo</a:t>
            </a: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 escolar 2020-2021</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200" b="1" dirty="0">
                <a:latin typeface="Times New Roman" panose="02020603050405020304" pitchFamily="18"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Curse:</a:t>
            </a:r>
            <a:r>
              <a:rPr lang="en-US" sz="3600" dirty="0">
                <a:solidFill>
                  <a:srgbClr val="B37EB4"/>
                </a:solidFill>
                <a:latin typeface="Healthy World" pitchFamily="50" charset="0"/>
                <a:ea typeface="Calibri" panose="020F0502020204030204" pitchFamily="34" charset="0"/>
                <a:cs typeface="Times New Roman" panose="02020603050405020304" pitchFamily="18" charset="0"/>
              </a:rPr>
              <a:t> </a:t>
            </a:r>
            <a:r>
              <a:rPr lang="en-US" sz="2800" dirty="0">
                <a:latin typeface="Stabillo Medium" pitchFamily="2" charset="0"/>
                <a:ea typeface="Calibri" panose="020F0502020204030204" pitchFamily="34" charset="0"/>
                <a:cs typeface="Times New Roman" panose="02020603050405020304" pitchFamily="18" charset="0"/>
              </a:rPr>
              <a:t> </a:t>
            </a:r>
            <a:r>
              <a:rPr lang="en-US" sz="3600" dirty="0">
                <a:latin typeface="Celliad" panose="02000506020000020004" pitchFamily="50" charset="0"/>
                <a:ea typeface="Calibri" panose="020F0502020204030204" pitchFamily="34" charset="0"/>
                <a:cs typeface="Times New Roman" panose="02020603050405020304" pitchFamily="18" charset="0"/>
              </a:rPr>
              <a:t>English B2+ Online</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Writing ASIGNMENT 3</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Teacher:</a:t>
            </a:r>
            <a:r>
              <a:rPr lang="es-MX" sz="3600" dirty="0">
                <a:latin typeface="Times New Roman" panose="02020603050405020304" pitchFamily="18" charset="0"/>
                <a:ea typeface="Calibri" panose="020F0502020204030204" pitchFamily="34" charset="0"/>
                <a:cs typeface="Times New Roman" panose="02020603050405020304" pitchFamily="18" charset="0"/>
              </a:rPr>
              <a:t> </a:t>
            </a:r>
            <a:r>
              <a:rPr lang="es-MX" sz="3600" dirty="0">
                <a:latin typeface="Celliad" panose="02000506020000020004" pitchFamily="50" charset="0"/>
                <a:ea typeface="Calibri" panose="020F0502020204030204" pitchFamily="34" charset="0"/>
                <a:cs typeface="Times New Roman" panose="02020603050405020304" pitchFamily="18" charset="0"/>
              </a:rPr>
              <a:t>Mayela Alejandra del Carmen Gaona García</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3600" dirty="0">
                <a:latin typeface="Times New Roman" panose="02020603050405020304" pitchFamily="18"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Student:</a:t>
            </a:r>
            <a:r>
              <a:rPr lang="en-US" sz="3600"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a:latin typeface="Celliad" panose="02000506020000020004" pitchFamily="50" charset="0"/>
                <a:ea typeface="Calibri" panose="020F0502020204030204" pitchFamily="34" charset="0"/>
                <a:cs typeface="Times New Roman" panose="02020603050405020304" pitchFamily="18" charset="0"/>
              </a:rPr>
              <a:t>Samara Kereny Robledo Cortés.</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2021/03/23</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3232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333509919"/>
              </p:ext>
            </p:extLst>
          </p:nvPr>
        </p:nvGraphicFramePr>
        <p:xfrm>
          <a:off x="168574" y="223377"/>
          <a:ext cx="6541190" cy="4373880"/>
        </p:xfrm>
        <a:graphic>
          <a:graphicData uri="http://schemas.openxmlformats.org/drawingml/2006/table">
            <a:tbl>
              <a:tblPr firstRow="1" bandRow="1">
                <a:tableStyleId>{5C22544A-7EE6-4342-B048-85BDC9FD1C3A}</a:tableStyleId>
              </a:tblPr>
              <a:tblGrid>
                <a:gridCol w="1540298">
                  <a:extLst>
                    <a:ext uri="{9D8B030D-6E8A-4147-A177-3AD203B41FA5}">
                      <a16:colId xmlns:a16="http://schemas.microsoft.com/office/drawing/2014/main" val="20000"/>
                    </a:ext>
                  </a:extLst>
                </a:gridCol>
                <a:gridCol w="5000892">
                  <a:extLst>
                    <a:ext uri="{9D8B030D-6E8A-4147-A177-3AD203B41FA5}">
                      <a16:colId xmlns:a16="http://schemas.microsoft.com/office/drawing/2014/main" val="20001"/>
                    </a:ext>
                  </a:extLst>
                </a:gridCol>
              </a:tblGrid>
              <a:tr h="3693228">
                <a:tc>
                  <a:txBody>
                    <a:bodyPr/>
                    <a:lstStyle/>
                    <a:p>
                      <a:pPr algn="l"/>
                      <a:r>
                        <a:rPr lang="es-MX" sz="1200" b="1" dirty="0" err="1">
                          <a:solidFill>
                            <a:schemeClr val="tx1"/>
                          </a:solidFill>
                          <a:latin typeface="Arial" panose="020B0604020202020204" pitchFamily="34" charset="0"/>
                          <a:cs typeface="Arial" panose="020B0604020202020204" pitchFamily="34" charset="0"/>
                        </a:rPr>
                        <a:t>Writing</a:t>
                      </a:r>
                      <a:r>
                        <a:rPr lang="es-MX" sz="1200" b="1" dirty="0">
                          <a:solidFill>
                            <a:schemeClr val="tx1"/>
                          </a:solidFill>
                          <a:latin typeface="Arial" panose="020B0604020202020204" pitchFamily="34" charset="0"/>
                          <a:cs typeface="Arial" panose="020B0604020202020204" pitchFamily="34" charset="0"/>
                        </a:rPr>
                        <a:t>/</a:t>
                      </a:r>
                      <a:r>
                        <a:rPr lang="es-MX" sz="1200" b="1" dirty="0" err="1">
                          <a:solidFill>
                            <a:schemeClr val="tx1"/>
                          </a:solidFill>
                          <a:latin typeface="Arial" panose="020B0604020202020204" pitchFamily="34" charset="0"/>
                          <a:cs typeface="Arial" panose="020B0604020202020204" pitchFamily="34" charset="0"/>
                        </a:rPr>
                        <a:t>Speaking</a:t>
                      </a:r>
                      <a:r>
                        <a:rPr lang="es-MX" sz="1200" b="1" baseline="0" dirty="0">
                          <a:solidFill>
                            <a:schemeClr val="tx1"/>
                          </a:solidFill>
                          <a:latin typeface="Arial" panose="020B0604020202020204" pitchFamily="34" charset="0"/>
                          <a:cs typeface="Arial" panose="020B0604020202020204" pitchFamily="34" charset="0"/>
                        </a:rPr>
                        <a:t> </a:t>
                      </a:r>
                      <a:r>
                        <a:rPr lang="es-MX" sz="1200" b="1" baseline="0" dirty="0" err="1">
                          <a:solidFill>
                            <a:schemeClr val="tx1"/>
                          </a:solidFill>
                          <a:latin typeface="Arial" panose="020B0604020202020204" pitchFamily="34" charset="0"/>
                          <a:cs typeface="Arial" panose="020B0604020202020204" pitchFamily="34" charset="0"/>
                        </a:rPr>
                        <a:t>Assignment</a:t>
                      </a:r>
                      <a:endParaRPr lang="es-MX"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Write</a:t>
                      </a:r>
                      <a:r>
                        <a:rPr lang="es-MX" sz="1300" b="1" baseline="0" dirty="0">
                          <a:solidFill>
                            <a:schemeClr val="tx1"/>
                          </a:solidFill>
                          <a:latin typeface="Arial" panose="020B0604020202020204" pitchFamily="34" charset="0"/>
                          <a:cs typeface="Arial" panose="020B0604020202020204" pitchFamily="34" charset="0"/>
                        </a:rPr>
                        <a:t> a </a:t>
                      </a:r>
                      <a:r>
                        <a:rPr lang="es-MX" sz="1300" b="1" baseline="0" dirty="0" err="1">
                          <a:solidFill>
                            <a:schemeClr val="tx1"/>
                          </a:solidFill>
                          <a:latin typeface="Arial" panose="020B0604020202020204" pitchFamily="34" charset="0"/>
                          <a:cs typeface="Arial" panose="020B0604020202020204" pitchFamily="34" charset="0"/>
                        </a:rPr>
                        <a:t>paragraph</a:t>
                      </a:r>
                      <a:r>
                        <a:rPr lang="es-MX" sz="1300" b="1" baseline="0" dirty="0">
                          <a:solidFill>
                            <a:schemeClr val="tx1"/>
                          </a:solidFill>
                          <a:latin typeface="Arial" panose="020B0604020202020204" pitchFamily="34" charset="0"/>
                          <a:cs typeface="Arial" panose="020B0604020202020204" pitchFamily="34" charset="0"/>
                        </a:rPr>
                        <a:t>  of 10 </a:t>
                      </a:r>
                      <a:r>
                        <a:rPr lang="es-MX" sz="1300" b="1" baseline="0" dirty="0" err="1">
                          <a:solidFill>
                            <a:schemeClr val="tx1"/>
                          </a:solidFill>
                          <a:latin typeface="Arial" panose="020B0604020202020204" pitchFamily="34" charset="0"/>
                          <a:cs typeface="Arial" panose="020B0604020202020204" pitchFamily="34" charset="0"/>
                        </a:rPr>
                        <a:t>lines</a:t>
                      </a:r>
                      <a:r>
                        <a:rPr lang="es-MX" sz="1300" b="1" baseline="0" dirty="0">
                          <a:solidFill>
                            <a:schemeClr val="tx1"/>
                          </a:solidFill>
                          <a:latin typeface="Arial" panose="020B0604020202020204" pitchFamily="34" charset="0"/>
                          <a:cs typeface="Arial" panose="020B0604020202020204" pitchFamily="34" charset="0"/>
                        </a:rPr>
                        <a:t> min.  </a:t>
                      </a:r>
                      <a:r>
                        <a:rPr lang="es-MX" sz="1300" b="1" baseline="0" dirty="0" err="1">
                          <a:solidFill>
                            <a:schemeClr val="tx1"/>
                          </a:solidFill>
                          <a:latin typeface="Arial" panose="020B0604020202020204" pitchFamily="34" charset="0"/>
                          <a:cs typeface="Arial" panose="020B0604020202020204" pitchFamily="34" charset="0"/>
                        </a:rPr>
                        <a:t>a</a:t>
                      </a:r>
                      <a:r>
                        <a:rPr lang="es-MX" sz="1300" b="1" dirty="0" err="1">
                          <a:solidFill>
                            <a:schemeClr val="tx1"/>
                          </a:solidFill>
                          <a:latin typeface="Arial" panose="020B0604020202020204" pitchFamily="34" charset="0"/>
                          <a:cs typeface="Arial" panose="020B0604020202020204" pitchFamily="34" charset="0"/>
                        </a:rPr>
                        <a:t>nswering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the</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following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questions</a:t>
                      </a:r>
                      <a:r>
                        <a:rPr lang="es-MX" sz="1300" b="1" dirty="0">
                          <a:solidFill>
                            <a:schemeClr val="tx1"/>
                          </a:solidFill>
                          <a:latin typeface="Arial" panose="020B0604020202020204" pitchFamily="34" charset="0"/>
                          <a:cs typeface="Arial" panose="020B0604020202020204" pitchFamily="34" charset="0"/>
                        </a:rPr>
                        <a:t>,</a:t>
                      </a:r>
                      <a:r>
                        <a:rPr lang="es-MX" sz="1300" b="1" baseline="0" dirty="0">
                          <a:solidFill>
                            <a:schemeClr val="tx1"/>
                          </a:solidFill>
                          <a:latin typeface="Arial" panose="020B0604020202020204" pitchFamily="34" charset="0"/>
                          <a:cs typeface="Arial" panose="020B0604020202020204" pitchFamily="34" charset="0"/>
                        </a:rPr>
                        <a:t>   </a:t>
                      </a:r>
                    </a:p>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Support</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your</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pharagraph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with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the</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grammar</a:t>
                      </a:r>
                      <a:r>
                        <a:rPr lang="es-MX" sz="1300" b="1" baseline="0" dirty="0">
                          <a:solidFill>
                            <a:schemeClr val="tx1"/>
                          </a:solidFill>
                          <a:latin typeface="Arial" panose="020B0604020202020204" pitchFamily="34" charset="0"/>
                          <a:cs typeface="Arial" panose="020B0604020202020204" pitchFamily="34" charset="0"/>
                        </a:rPr>
                        <a:t> and  </a:t>
                      </a:r>
                      <a:r>
                        <a:rPr lang="es-MX" sz="1300" b="1" baseline="0" dirty="0" err="1">
                          <a:solidFill>
                            <a:schemeClr val="tx1"/>
                          </a:solidFill>
                          <a:latin typeface="Arial" panose="020B0604020202020204" pitchFamily="34" charset="0"/>
                          <a:cs typeface="Arial" panose="020B0604020202020204" pitchFamily="34" charset="0"/>
                        </a:rPr>
                        <a:t>vocabulary</a:t>
                      </a:r>
                      <a:r>
                        <a:rPr lang="es-MX" sz="1300" b="1" baseline="0" dirty="0">
                          <a:solidFill>
                            <a:schemeClr val="tx1"/>
                          </a:solidFill>
                          <a:latin typeface="Arial" panose="020B0604020202020204" pitchFamily="34" charset="0"/>
                          <a:cs typeface="Arial" panose="020B0604020202020204" pitchFamily="34" charset="0"/>
                        </a:rPr>
                        <a:t> of  </a:t>
                      </a:r>
                      <a:r>
                        <a:rPr lang="es-MX" sz="1300" b="1" baseline="0" dirty="0" err="1">
                          <a:solidFill>
                            <a:schemeClr val="tx1"/>
                          </a:solidFill>
                          <a:latin typeface="Arial" panose="020B0604020202020204" pitchFamily="34" charset="0"/>
                          <a:cs typeface="Arial" panose="020B0604020202020204" pitchFamily="34" charset="0"/>
                        </a:rPr>
                        <a:t>Unit</a:t>
                      </a:r>
                      <a:r>
                        <a:rPr lang="es-MX" sz="1300" b="1" baseline="0" dirty="0">
                          <a:solidFill>
                            <a:schemeClr val="tx1"/>
                          </a:solidFill>
                          <a:latin typeface="Arial" panose="020B0604020202020204" pitchFamily="34" charset="0"/>
                          <a:cs typeface="Arial" panose="020B0604020202020204" pitchFamily="34" charset="0"/>
                        </a:rPr>
                        <a:t> 9 </a:t>
                      </a:r>
                      <a:r>
                        <a:rPr lang="es-MX" sz="1300" b="1" baseline="0" dirty="0" err="1">
                          <a:solidFill>
                            <a:schemeClr val="tx1"/>
                          </a:solidFill>
                          <a:latin typeface="Arial" panose="020B0604020202020204" pitchFamily="34" charset="0"/>
                          <a:cs typeface="Arial" panose="020B0604020202020204" pitchFamily="34" charset="0"/>
                        </a:rPr>
                        <a:t>lessons</a:t>
                      </a:r>
                      <a:r>
                        <a:rPr lang="es-MX" sz="1300" b="1" baseline="0" dirty="0">
                          <a:solidFill>
                            <a:schemeClr val="tx1"/>
                          </a:solidFill>
                          <a:latin typeface="Arial" panose="020B0604020202020204" pitchFamily="34" charset="0"/>
                          <a:cs typeface="Arial" panose="020B0604020202020204" pitchFamily="34" charset="0"/>
                        </a:rPr>
                        <a:t> 1-5</a:t>
                      </a:r>
                    </a:p>
                    <a:p>
                      <a:pPr marL="285750" indent="-285750" algn="l">
                        <a:lnSpc>
                          <a:spcPct val="150000"/>
                        </a:lnSpc>
                        <a:buFont typeface="Arial" panose="020B0604020202020204" pitchFamily="34" charset="0"/>
                        <a:buChar char="•"/>
                      </a:pPr>
                      <a:r>
                        <a:rPr lang="es-MX" sz="1400" b="0" dirty="0">
                          <a:solidFill>
                            <a:schemeClr val="tx1"/>
                          </a:solidFill>
                          <a:latin typeface="Arial" panose="020B0604020202020204" pitchFamily="34" charset="0"/>
                          <a:cs typeface="Arial" panose="020B0604020202020204" pitchFamily="34" charset="0"/>
                        </a:rPr>
                        <a:t>Do </a:t>
                      </a:r>
                      <a:r>
                        <a:rPr lang="es-MX" sz="1400" b="0" dirty="0" err="1">
                          <a:solidFill>
                            <a:schemeClr val="tx1"/>
                          </a:solidFill>
                          <a:latin typeface="Arial" panose="020B0604020202020204" pitchFamily="34" charset="0"/>
                          <a:cs typeface="Arial" panose="020B0604020202020204" pitchFamily="34" charset="0"/>
                        </a:rPr>
                        <a:t>you</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know</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anyone</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who</a:t>
                      </a:r>
                      <a:r>
                        <a:rPr lang="es-MX" sz="1400" b="0" dirty="0">
                          <a:solidFill>
                            <a:schemeClr val="tx1"/>
                          </a:solidFill>
                          <a:latin typeface="Arial" panose="020B0604020202020204" pitchFamily="34" charset="0"/>
                          <a:cs typeface="Arial" panose="020B0604020202020204" pitchFamily="34" charset="0"/>
                        </a:rPr>
                        <a:t> has a </a:t>
                      </a:r>
                      <a:r>
                        <a:rPr lang="es-MX" sz="1400" b="0" dirty="0" err="1">
                          <a:solidFill>
                            <a:schemeClr val="tx1"/>
                          </a:solidFill>
                          <a:latin typeface="Arial" panose="020B0604020202020204" pitchFamily="34" charset="0"/>
                          <a:cs typeface="Arial" panose="020B0604020202020204" pitchFamily="34" charset="0"/>
                        </a:rPr>
                        <a:t>disability</a:t>
                      </a:r>
                      <a:r>
                        <a:rPr lang="es-MX" sz="1400" b="0" dirty="0">
                          <a:solidFill>
                            <a:schemeClr val="tx1"/>
                          </a:solidFill>
                          <a:latin typeface="Arial" panose="020B0604020202020204" pitchFamily="34" charset="0"/>
                          <a:cs typeface="Arial" panose="020B0604020202020204" pitchFamily="34" charset="0"/>
                        </a:rPr>
                        <a:t>?</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Who</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is</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it</a:t>
                      </a:r>
                      <a:r>
                        <a:rPr lang="es-MX" sz="1400" b="0" baseline="0" dirty="0">
                          <a:solidFill>
                            <a:schemeClr val="tx1"/>
                          </a:solidFill>
                          <a:latin typeface="Arial" panose="020B0604020202020204" pitchFamily="34" charset="0"/>
                          <a:cs typeface="Arial" panose="020B0604020202020204" pitchFamily="34" charset="0"/>
                        </a:rPr>
                        <a:t> and </a:t>
                      </a:r>
                      <a:r>
                        <a:rPr lang="es-MX" sz="1400" b="0" baseline="0" dirty="0" err="1">
                          <a:solidFill>
                            <a:schemeClr val="tx1"/>
                          </a:solidFill>
                          <a:latin typeface="Arial" panose="020B0604020202020204" pitchFamily="34" charset="0"/>
                          <a:cs typeface="Arial" panose="020B0604020202020204" pitchFamily="34" charset="0"/>
                        </a:rPr>
                        <a:t>what</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is</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his</a:t>
                      </a:r>
                      <a:r>
                        <a:rPr lang="es-MX" sz="1400" b="0" baseline="0" dirty="0">
                          <a:solidFill>
                            <a:schemeClr val="tx1"/>
                          </a:solidFill>
                          <a:latin typeface="Arial" panose="020B0604020202020204" pitchFamily="34" charset="0"/>
                          <a:cs typeface="Arial" panose="020B0604020202020204" pitchFamily="34" charset="0"/>
                        </a:rPr>
                        <a:t>/</a:t>
                      </a:r>
                      <a:r>
                        <a:rPr lang="es-MX" sz="1400" b="0" baseline="0" dirty="0" err="1">
                          <a:solidFill>
                            <a:schemeClr val="tx1"/>
                          </a:solidFill>
                          <a:latin typeface="Arial" panose="020B0604020202020204" pitchFamily="34" charset="0"/>
                          <a:cs typeface="Arial" panose="020B0604020202020204" pitchFamily="34" charset="0"/>
                        </a:rPr>
                        <a:t>her</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disability</a:t>
                      </a:r>
                      <a:r>
                        <a:rPr lang="es-MX" sz="1400" b="0" baseline="0" dirty="0">
                          <a:solidFill>
                            <a:schemeClr val="tx1"/>
                          </a:solidFill>
                          <a:latin typeface="Arial" panose="020B0604020202020204" pitchFamily="34" charset="0"/>
                          <a:cs typeface="Arial" panose="020B0604020202020204" pitchFamily="34" charset="0"/>
                        </a:rPr>
                        <a:t>?</a:t>
                      </a:r>
                    </a:p>
                    <a:p>
                      <a:pPr marL="285750" indent="-285750" algn="l">
                        <a:lnSpc>
                          <a:spcPct val="150000"/>
                        </a:lnSpc>
                        <a:buFont typeface="Arial" panose="020B0604020202020204" pitchFamily="34" charset="0"/>
                        <a:buChar char="•"/>
                      </a:pPr>
                      <a:r>
                        <a:rPr lang="en-US" sz="1400" b="0" dirty="0">
                          <a:solidFill>
                            <a:schemeClr val="tx1"/>
                          </a:solidFill>
                          <a:latin typeface="Arial" panose="020B0604020202020204" pitchFamily="34" charset="0"/>
                          <a:cs typeface="Arial" panose="020B0604020202020204" pitchFamily="34" charset="0"/>
                        </a:rPr>
                        <a:t>Have you had the chance  to contribute in any way for the benefit of people with disabilities?</a:t>
                      </a:r>
                    </a:p>
                    <a:p>
                      <a:pPr marL="285750" marR="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400" b="0" baseline="0" dirty="0">
                          <a:solidFill>
                            <a:schemeClr val="tx1"/>
                          </a:solidFill>
                          <a:latin typeface="Arial" panose="020B0604020202020204" pitchFamily="34" charset="0"/>
                          <a:cs typeface="Arial" panose="020B0604020202020204" pitchFamily="34" charset="0"/>
                        </a:rPr>
                        <a:t>If you could have helped people with disabilities what would you have done?</a:t>
                      </a:r>
                      <a:endParaRPr lang="en-US" sz="1400" b="0" dirty="0">
                        <a:solidFill>
                          <a:schemeClr val="tx1"/>
                        </a:solidFill>
                        <a:latin typeface="Arial" panose="020B0604020202020204" pitchFamily="34" charset="0"/>
                        <a:cs typeface="Arial" panose="020B0604020202020204" pitchFamily="34" charset="0"/>
                      </a:endParaRPr>
                    </a:p>
                    <a:p>
                      <a:pPr marL="285750" indent="-285750" algn="l">
                        <a:lnSpc>
                          <a:spcPct val="150000"/>
                        </a:lnSpc>
                        <a:buFont typeface="Arial" panose="020B0604020202020204" pitchFamily="34" charset="0"/>
                        <a:buChar char="•"/>
                      </a:pPr>
                      <a:r>
                        <a:rPr lang="es-MX" sz="1400" b="0" baseline="0" dirty="0" err="1">
                          <a:solidFill>
                            <a:schemeClr val="tx1"/>
                          </a:solidFill>
                          <a:latin typeface="Arial" panose="020B0604020202020204" pitchFamily="34" charset="0"/>
                          <a:cs typeface="Arial" panose="020B0604020202020204" pitchFamily="34" charset="0"/>
                        </a:rPr>
                        <a:t>How</a:t>
                      </a:r>
                      <a:r>
                        <a:rPr lang="es-MX" sz="1400" b="0" baseline="0" dirty="0">
                          <a:solidFill>
                            <a:schemeClr val="tx1"/>
                          </a:solidFill>
                          <a:latin typeface="Arial" panose="020B0604020202020204" pitchFamily="34" charset="0"/>
                          <a:cs typeface="Arial" panose="020B0604020202020204" pitchFamily="34" charset="0"/>
                        </a:rPr>
                        <a:t> has </a:t>
                      </a:r>
                      <a:r>
                        <a:rPr lang="es-MX" sz="1400" b="0" baseline="0" dirty="0" err="1">
                          <a:solidFill>
                            <a:schemeClr val="tx1"/>
                          </a:solidFill>
                          <a:latin typeface="Arial" panose="020B0604020202020204" pitchFamily="34" charset="0"/>
                          <a:cs typeface="Arial" panose="020B0604020202020204" pitchFamily="34" charset="0"/>
                        </a:rPr>
                        <a:t>your</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city</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been</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adapted</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to</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help</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people</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with</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disabilities</a:t>
                      </a:r>
                      <a:r>
                        <a:rPr lang="es-MX" sz="1400" b="0" baseline="0" dirty="0">
                          <a:solidFill>
                            <a:schemeClr val="tx1"/>
                          </a:solidFill>
                          <a:latin typeface="Arial" panose="020B0604020202020204" pitchFamily="34" charset="0"/>
                          <a:cs typeface="Arial" panose="020B0604020202020204" pitchFamily="34" charset="0"/>
                        </a:rPr>
                        <a:t>?</a:t>
                      </a:r>
                    </a:p>
                    <a:p>
                      <a:pPr algn="ctr"/>
                      <a:endParaRPr lang="es-MX" sz="9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36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baseline="0" dirty="0" err="1">
                          <a:solidFill>
                            <a:schemeClr val="tx1"/>
                          </a:solidFill>
                          <a:latin typeface="Arial" panose="020B0604020202020204" pitchFamily="34" charset="0"/>
                          <a:cs typeface="Arial" panose="020B0604020202020204" pitchFamily="34" charset="0"/>
                        </a:rPr>
                        <a:t>Due</a:t>
                      </a:r>
                      <a:r>
                        <a:rPr lang="es-MX" sz="1200" b="1" baseline="0" dirty="0">
                          <a:solidFill>
                            <a:schemeClr val="tx1"/>
                          </a:solidFill>
                          <a:latin typeface="Arial" panose="020B0604020202020204" pitchFamily="34" charset="0"/>
                          <a:cs typeface="Arial" panose="020B0604020202020204" pitchFamily="34" charset="0"/>
                        </a:rPr>
                        <a:t> date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dirty="0" err="1">
                          <a:solidFill>
                            <a:schemeClr val="tx1"/>
                          </a:solidFill>
                          <a:latin typeface="Arial" panose="020B0604020202020204" pitchFamily="34" charset="0"/>
                          <a:cs typeface="Arial" panose="020B0604020202020204" pitchFamily="34" charset="0"/>
                        </a:rPr>
                        <a:t>April</a:t>
                      </a:r>
                      <a:r>
                        <a:rPr lang="es-MX" sz="1100" dirty="0">
                          <a:solidFill>
                            <a:schemeClr val="tx1"/>
                          </a:solidFill>
                          <a:latin typeface="Arial" panose="020B0604020202020204" pitchFamily="34" charset="0"/>
                          <a:cs typeface="Arial" panose="020B0604020202020204" pitchFamily="34" charset="0"/>
                        </a:rPr>
                        <a:t> 13th</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900" baseline="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4" name="CuadroTexto 3"/>
          <p:cNvSpPr txBox="1"/>
          <p:nvPr/>
        </p:nvSpPr>
        <p:spPr>
          <a:xfrm>
            <a:off x="83127" y="4743594"/>
            <a:ext cx="3731086" cy="369332"/>
          </a:xfrm>
          <a:prstGeom prst="rect">
            <a:avLst/>
          </a:prstGeom>
          <a:noFill/>
        </p:spPr>
        <p:txBody>
          <a:bodyPr wrap="none" rtlCol="0">
            <a:spAutoFit/>
          </a:bodyPr>
          <a:lstStyle/>
          <a:p>
            <a:r>
              <a:rPr lang="es-MX" dirty="0" err="1"/>
              <a:t>Your</a:t>
            </a:r>
            <a:r>
              <a:rPr lang="es-MX" dirty="0"/>
              <a:t> </a:t>
            </a:r>
            <a:r>
              <a:rPr lang="es-MX" dirty="0" err="1"/>
              <a:t>Paragraph</a:t>
            </a:r>
            <a:r>
              <a:rPr lang="es-MX" dirty="0"/>
              <a:t> </a:t>
            </a:r>
            <a:r>
              <a:rPr lang="es-MX" dirty="0" err="1"/>
              <a:t>here</a:t>
            </a:r>
            <a:r>
              <a:rPr lang="es-MX" dirty="0"/>
              <a:t>: (</a:t>
            </a:r>
            <a:r>
              <a:rPr lang="es-MX" sz="1000" dirty="0">
                <a:latin typeface="Arial" panose="020B0604020202020204" pitchFamily="34" charset="0"/>
                <a:cs typeface="Arial" panose="020B0604020202020204" pitchFamily="34" charset="0"/>
              </a:rPr>
              <a:t>Font </a:t>
            </a:r>
            <a:r>
              <a:rPr lang="es-MX" sz="1000" dirty="0" err="1">
                <a:latin typeface="Arial" panose="020B0604020202020204" pitchFamily="34" charset="0"/>
                <a:cs typeface="Arial" panose="020B0604020202020204" pitchFamily="34" charset="0"/>
              </a:rPr>
              <a:t>arial</a:t>
            </a:r>
            <a:r>
              <a:rPr lang="es-MX" sz="1000" dirty="0">
                <a:latin typeface="Arial" panose="020B0604020202020204" pitchFamily="34" charset="0"/>
                <a:cs typeface="Arial" panose="020B0604020202020204" pitchFamily="34" charset="0"/>
              </a:rPr>
              <a:t> 10, </a:t>
            </a:r>
            <a:r>
              <a:rPr lang="es-MX" sz="1000" dirty="0" err="1">
                <a:latin typeface="Arial" panose="020B0604020202020204" pitchFamily="34" charset="0"/>
                <a:cs typeface="Arial" panose="020B0604020202020204" pitchFamily="34" charset="0"/>
              </a:rPr>
              <a:t>margin</a:t>
            </a:r>
            <a:r>
              <a:rPr lang="es-MX" sz="1000" dirty="0">
                <a:latin typeface="Arial" panose="020B0604020202020204" pitchFamily="34" charset="0"/>
                <a:cs typeface="Arial" panose="020B0604020202020204" pitchFamily="34" charset="0"/>
              </a:rPr>
              <a:t> 1 </a:t>
            </a:r>
            <a:r>
              <a:rPr lang="es-MX" dirty="0"/>
              <a:t>)</a:t>
            </a:r>
          </a:p>
        </p:txBody>
      </p:sp>
      <p:sp>
        <p:nvSpPr>
          <p:cNvPr id="5" name="Flecha derecha 4"/>
          <p:cNvSpPr/>
          <p:nvPr/>
        </p:nvSpPr>
        <p:spPr>
          <a:xfrm>
            <a:off x="296883" y="5070764"/>
            <a:ext cx="475013" cy="320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p:cNvSpPr txBox="1"/>
          <p:nvPr/>
        </p:nvSpPr>
        <p:spPr>
          <a:xfrm>
            <a:off x="0" y="5440096"/>
            <a:ext cx="6858000" cy="2408352"/>
          </a:xfrm>
          <a:prstGeom prst="rect">
            <a:avLst/>
          </a:prstGeom>
          <a:noFill/>
        </p:spPr>
        <p:txBody>
          <a:bodyPr wrap="square" rtlCol="0">
            <a:spAutoFit/>
          </a:bodyPr>
          <a:lstStyle/>
          <a:p>
            <a:pPr algn="just"/>
            <a:r>
              <a:rPr lang="en-US" sz="1000" dirty="0">
                <a:latin typeface="Arial" panose="020B0604020202020204" pitchFamily="34" charset="0"/>
                <a:cs typeface="Arial" panose="020B0604020202020204" pitchFamily="34" charset="0"/>
              </a:rPr>
              <a:t>I have met several people with disabilities, a few years ago I was working with the children of the CRIT, but I met a particular girl who went through many medical processes because she had a motor and mental disability, sometimes she wanted to give up because she had a kind of delay that prevented her from walking and speaking correctly, but with my help and that of the people trained at CRIT, you helped her transverse and that never has stopped her from doing the activities that they´ve asked her to do. On the other hand, I’ve had the opportunity to contribute to her recovery, I assumed the responsibility for her to advance in her rehabilitation, which in the period that I was there she achieved it, the managers there had little expectation that she would achieve it, but I left her stunned. the girl's parents and guardians.</a:t>
            </a:r>
            <a:endParaRPr lang="es-MX" sz="1000" dirty="0">
              <a:latin typeface="Arial" panose="020B0604020202020204" pitchFamily="34" charset="0"/>
              <a:cs typeface="Arial" panose="020B0604020202020204" pitchFamily="34" charset="0"/>
            </a:endParaRPr>
          </a:p>
          <a:p>
            <a:pPr algn="just"/>
            <a:r>
              <a:rPr lang="en-US" sz="1000" dirty="0">
                <a:latin typeface="Arial" panose="020B0604020202020204" pitchFamily="34" charset="0"/>
                <a:cs typeface="Arial" panose="020B0604020202020204" pitchFamily="34" charset="0"/>
              </a:rPr>
              <a:t>I think I did what was necessary to try to help her in her recovery, since many of the times in situations where there is not much hope for recovery, confidence that it can be achieved is lost, but I feel that with the help of her parents and mine there was motivation to keep going.</a:t>
            </a:r>
            <a:endParaRPr lang="es-MX" sz="1000" dirty="0">
              <a:latin typeface="Arial" panose="020B0604020202020204" pitchFamily="34" charset="0"/>
              <a:cs typeface="Arial" panose="020B0604020202020204" pitchFamily="34" charset="0"/>
            </a:endParaRPr>
          </a:p>
          <a:p>
            <a:pPr algn="just"/>
            <a:r>
              <a:rPr lang="en-US" sz="1000" dirty="0">
                <a:latin typeface="Arial" panose="020B0604020202020204" pitchFamily="34" charset="0"/>
                <a:cs typeface="Arial" panose="020B0604020202020204" pitchFamily="34" charset="0"/>
              </a:rPr>
              <a:t>I think it is important to pay attention to helping people with disabilities, since in the city where I live sometimes there are not suitable institutions or sufficient help for people with disabilities to function properly, sometimes the streets they are not suitable for people in wheelchairs to walk around.</a:t>
            </a:r>
            <a:endParaRPr lang="es-MX" sz="1000" dirty="0">
              <a:latin typeface="Arial" panose="020B0604020202020204" pitchFamily="34" charset="0"/>
              <a:cs typeface="Arial" panose="020B0604020202020204" pitchFamily="34" charset="0"/>
            </a:endParaRPr>
          </a:p>
          <a:p>
            <a:pPr algn="just"/>
            <a:endParaRPr lang="es-MX"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679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166255" y="410550"/>
          <a:ext cx="6507677" cy="3799840"/>
        </p:xfrm>
        <a:graphic>
          <a:graphicData uri="http://schemas.openxmlformats.org/drawingml/2006/table">
            <a:tbl>
              <a:tblPr firstRow="1" bandRow="1">
                <a:tableStyleId>{5C22544A-7EE6-4342-B048-85BDC9FD1C3A}</a:tableStyleId>
              </a:tblPr>
              <a:tblGrid>
                <a:gridCol w="3040083">
                  <a:extLst>
                    <a:ext uri="{9D8B030D-6E8A-4147-A177-3AD203B41FA5}">
                      <a16:colId xmlns:a16="http://schemas.microsoft.com/office/drawing/2014/main" val="20000"/>
                    </a:ext>
                  </a:extLst>
                </a:gridCol>
                <a:gridCol w="1128156">
                  <a:extLst>
                    <a:ext uri="{9D8B030D-6E8A-4147-A177-3AD203B41FA5}">
                      <a16:colId xmlns:a16="http://schemas.microsoft.com/office/drawing/2014/main" val="20001"/>
                    </a:ext>
                  </a:extLst>
                </a:gridCol>
                <a:gridCol w="1161171">
                  <a:extLst>
                    <a:ext uri="{9D8B030D-6E8A-4147-A177-3AD203B41FA5}">
                      <a16:colId xmlns:a16="http://schemas.microsoft.com/office/drawing/2014/main" val="20002"/>
                    </a:ext>
                  </a:extLst>
                </a:gridCol>
                <a:gridCol w="1178267">
                  <a:extLst>
                    <a:ext uri="{9D8B030D-6E8A-4147-A177-3AD203B41FA5}">
                      <a16:colId xmlns:a16="http://schemas.microsoft.com/office/drawing/2014/main" val="20003"/>
                    </a:ext>
                  </a:extLst>
                </a:gridCol>
              </a:tblGrid>
              <a:tr h="370840">
                <a:tc>
                  <a:txBody>
                    <a:bodyPr/>
                    <a:lstStyle/>
                    <a:p>
                      <a:pPr algn="ctr"/>
                      <a:r>
                        <a:rPr lang="es-MX" dirty="0"/>
                        <a:t>General</a:t>
                      </a:r>
                      <a:r>
                        <a:rPr lang="es-MX" baseline="0" dirty="0"/>
                        <a:t> </a:t>
                      </a:r>
                      <a:r>
                        <a:rPr lang="es-MX" baseline="0" dirty="0" err="1"/>
                        <a:t>Requiriment</a:t>
                      </a:r>
                      <a:r>
                        <a:rPr lang="es-MX" baseline="0" dirty="0"/>
                        <a:t> </a:t>
                      </a:r>
                      <a:r>
                        <a:rPr lang="es-MX" baseline="0" dirty="0" err="1"/>
                        <a:t>format</a:t>
                      </a:r>
                      <a:r>
                        <a:rPr lang="es-MX" baseline="0" dirty="0"/>
                        <a:t> (5pts)</a:t>
                      </a:r>
                      <a:endParaRPr lang="es-MX" dirty="0"/>
                    </a:p>
                  </a:txBody>
                  <a:tcPr/>
                </a:tc>
                <a:tc>
                  <a:txBody>
                    <a:bodyPr/>
                    <a:lstStyle/>
                    <a:p>
                      <a:pPr algn="ctr"/>
                      <a:r>
                        <a:rPr lang="es-MX" dirty="0" err="1"/>
                        <a:t>Good</a:t>
                      </a:r>
                      <a:r>
                        <a:rPr lang="es-MX" dirty="0"/>
                        <a:t> (1)</a:t>
                      </a:r>
                    </a:p>
                  </a:txBody>
                  <a:tcPr/>
                </a:tc>
                <a:tc>
                  <a:txBody>
                    <a:bodyPr/>
                    <a:lstStyle/>
                    <a:p>
                      <a:pPr algn="ctr"/>
                      <a:r>
                        <a:rPr lang="es-MX" dirty="0" err="1"/>
                        <a:t>Satisfactory</a:t>
                      </a:r>
                      <a:r>
                        <a:rPr lang="es-MX" dirty="0"/>
                        <a:t> (.5)</a:t>
                      </a:r>
                    </a:p>
                  </a:txBody>
                  <a:tcPr/>
                </a:tc>
                <a:tc>
                  <a:txBody>
                    <a:bodyPr/>
                    <a:lstStyle/>
                    <a:p>
                      <a:pPr algn="ctr"/>
                      <a:r>
                        <a:rPr lang="es-MX" dirty="0"/>
                        <a:t>Poor</a:t>
                      </a:r>
                      <a:r>
                        <a:rPr lang="es-MX" baseline="0" dirty="0"/>
                        <a:t> (0)</a:t>
                      </a:r>
                      <a:endParaRPr lang="es-MX" dirty="0"/>
                    </a:p>
                  </a:txBody>
                  <a:tcPr/>
                </a:tc>
                <a:extLst>
                  <a:ext uri="{0D108BD9-81ED-4DB2-BD59-A6C34878D82A}">
                    <a16:rowId xmlns:a16="http://schemas.microsoft.com/office/drawing/2014/main" val="10000"/>
                  </a:ext>
                </a:extLst>
              </a:tr>
              <a:tr h="370840">
                <a:tc>
                  <a:txBody>
                    <a:bodyPr/>
                    <a:lstStyle/>
                    <a:p>
                      <a:r>
                        <a:rPr lang="es-MX" dirty="0" err="1"/>
                        <a:t>The</a:t>
                      </a:r>
                      <a:r>
                        <a:rPr lang="es-MX" dirty="0"/>
                        <a:t> </a:t>
                      </a:r>
                      <a:r>
                        <a:rPr lang="es-MX" dirty="0" err="1"/>
                        <a:t>task</a:t>
                      </a:r>
                      <a:r>
                        <a:rPr lang="es-MX" dirty="0"/>
                        <a:t> </a:t>
                      </a:r>
                      <a:r>
                        <a:rPr lang="es-MX" dirty="0" err="1"/>
                        <a:t>fulfills</a:t>
                      </a:r>
                      <a:r>
                        <a:rPr lang="es-MX" dirty="0"/>
                        <a:t> </a:t>
                      </a:r>
                      <a:r>
                        <a:rPr lang="es-MX" dirty="0" err="1"/>
                        <a:t>all</a:t>
                      </a:r>
                      <a:r>
                        <a:rPr lang="es-MX" baseline="0" dirty="0"/>
                        <a:t> </a:t>
                      </a:r>
                      <a:r>
                        <a:rPr lang="es-MX" baseline="0" dirty="0" err="1"/>
                        <a:t>grammatical</a:t>
                      </a:r>
                      <a:r>
                        <a:rPr lang="es-MX" baseline="0" dirty="0"/>
                        <a:t> </a:t>
                      </a:r>
                      <a:r>
                        <a:rPr lang="es-MX" baseline="0" dirty="0" err="1"/>
                        <a:t>elements</a:t>
                      </a:r>
                      <a:r>
                        <a:rPr lang="es-MX" baseline="0" dirty="0"/>
                        <a:t> of </a:t>
                      </a:r>
                      <a:r>
                        <a:rPr lang="es-MX" baseline="0" dirty="0" err="1"/>
                        <a:t>unit</a:t>
                      </a:r>
                      <a:r>
                        <a:rPr lang="es-MX" baseline="0" dirty="0"/>
                        <a:t> </a:t>
                      </a:r>
                      <a:r>
                        <a:rPr lang="es-MX" baseline="0" dirty="0" err="1"/>
                        <a:t>content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1"/>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MX" dirty="0" err="1"/>
                        <a:t>The</a:t>
                      </a:r>
                      <a:r>
                        <a:rPr lang="es-MX" dirty="0"/>
                        <a:t> </a:t>
                      </a:r>
                      <a:r>
                        <a:rPr lang="es-MX" dirty="0" err="1"/>
                        <a:t>task</a:t>
                      </a:r>
                      <a:r>
                        <a:rPr lang="es-MX" dirty="0"/>
                        <a:t> </a:t>
                      </a:r>
                      <a:r>
                        <a:rPr lang="es-MX" dirty="0" err="1"/>
                        <a:t>fullfills</a:t>
                      </a:r>
                      <a:r>
                        <a:rPr lang="es-MX" dirty="0"/>
                        <a:t> </a:t>
                      </a:r>
                      <a:r>
                        <a:rPr lang="es-MX" dirty="0" err="1"/>
                        <a:t>functions</a:t>
                      </a:r>
                      <a:r>
                        <a:rPr lang="es-MX" dirty="0"/>
                        <a:t> and </a:t>
                      </a:r>
                      <a:r>
                        <a:rPr lang="es-MX" dirty="0" err="1"/>
                        <a:t>vocabulary</a:t>
                      </a:r>
                      <a:r>
                        <a:rPr lang="es-MX" dirty="0"/>
                        <a:t> (4 </a:t>
                      </a:r>
                      <a:r>
                        <a:rPr lang="es-MX" dirty="0" err="1"/>
                        <a:t>words</a:t>
                      </a:r>
                      <a:r>
                        <a:rPr lang="es-MX" dirty="0"/>
                        <a:t> min) of </a:t>
                      </a:r>
                      <a:r>
                        <a:rPr lang="es-MX" dirty="0" err="1"/>
                        <a:t>the</a:t>
                      </a:r>
                      <a:r>
                        <a:rPr lang="es-MX" dirty="0"/>
                        <a:t> </a:t>
                      </a:r>
                      <a:r>
                        <a:rPr lang="es-MX" dirty="0" err="1"/>
                        <a:t>unit</a:t>
                      </a:r>
                      <a:r>
                        <a:rPr lang="es-MX" baseline="0" dirty="0"/>
                        <a:t> </a:t>
                      </a:r>
                      <a:r>
                        <a:rPr lang="es-MX" baseline="0" dirty="0" err="1"/>
                        <a:t>content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2"/>
                  </a:ext>
                </a:extLst>
              </a:tr>
              <a:tr h="370840">
                <a:tc>
                  <a:txBody>
                    <a:bodyPr/>
                    <a:lstStyle/>
                    <a:p>
                      <a:r>
                        <a:rPr lang="es-MX" dirty="0" err="1"/>
                        <a:t>The</a:t>
                      </a:r>
                      <a:r>
                        <a:rPr lang="es-MX" dirty="0"/>
                        <a:t> </a:t>
                      </a:r>
                      <a:r>
                        <a:rPr lang="es-MX" dirty="0" err="1"/>
                        <a:t>task</a:t>
                      </a:r>
                      <a:r>
                        <a:rPr lang="es-MX" dirty="0"/>
                        <a:t> </a:t>
                      </a:r>
                      <a:r>
                        <a:rPr lang="es-MX" dirty="0" err="1"/>
                        <a:t>is</a:t>
                      </a:r>
                      <a:r>
                        <a:rPr lang="es-MX" dirty="0"/>
                        <a:t> </a:t>
                      </a:r>
                      <a:r>
                        <a:rPr lang="es-MX" dirty="0" err="1"/>
                        <a:t>clear</a:t>
                      </a:r>
                      <a:r>
                        <a:rPr lang="es-MX" dirty="0"/>
                        <a:t> </a:t>
                      </a:r>
                      <a:r>
                        <a:rPr lang="es-MX" dirty="0" err="1"/>
                        <a:t>sentences</a:t>
                      </a:r>
                      <a:r>
                        <a:rPr lang="es-MX" dirty="0"/>
                        <a:t> are </a:t>
                      </a:r>
                      <a:r>
                        <a:rPr lang="es-MX" dirty="0" err="1"/>
                        <a:t>well</a:t>
                      </a:r>
                      <a:r>
                        <a:rPr lang="es-MX" dirty="0"/>
                        <a:t> </a:t>
                      </a:r>
                      <a:r>
                        <a:rPr lang="es-MX" dirty="0" err="1"/>
                        <a:t>applied</a:t>
                      </a:r>
                      <a:r>
                        <a:rPr lang="es-MX" baseline="0" dirty="0"/>
                        <a:t> in </a:t>
                      </a:r>
                      <a:r>
                        <a:rPr lang="es-MX" baseline="0" dirty="0" err="1"/>
                        <a:t>context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3"/>
                  </a:ext>
                </a:extLst>
              </a:tr>
              <a:tr h="370840">
                <a:tc>
                  <a:txBody>
                    <a:bodyPr/>
                    <a:lstStyle/>
                    <a:p>
                      <a:r>
                        <a:rPr lang="es-MX" dirty="0"/>
                        <a:t>Ideas </a:t>
                      </a:r>
                      <a:r>
                        <a:rPr lang="es-MX" dirty="0" err="1"/>
                        <a:t>flow</a:t>
                      </a:r>
                      <a:r>
                        <a:rPr lang="es-MX" dirty="0"/>
                        <a:t> in </a:t>
                      </a:r>
                      <a:r>
                        <a:rPr lang="es-MX" dirty="0" err="1"/>
                        <a:t>the</a:t>
                      </a:r>
                      <a:r>
                        <a:rPr lang="es-MX" dirty="0"/>
                        <a:t> </a:t>
                      </a:r>
                      <a:r>
                        <a:rPr lang="es-MX" dirty="0" err="1"/>
                        <a:t>paragraph</a:t>
                      </a:r>
                      <a:r>
                        <a:rPr lang="es-MX" baseline="0" dirty="0"/>
                        <a:t> and </a:t>
                      </a:r>
                      <a:r>
                        <a:rPr lang="es-MX" baseline="0" dirty="0" err="1"/>
                        <a:t>clearly</a:t>
                      </a:r>
                      <a:r>
                        <a:rPr lang="es-MX" baseline="0" dirty="0"/>
                        <a:t> </a:t>
                      </a:r>
                      <a:r>
                        <a:rPr lang="es-MX" baseline="0" dirty="0" err="1"/>
                        <a:t>support</a:t>
                      </a:r>
                      <a:r>
                        <a:rPr lang="es-MX" baseline="0" dirty="0"/>
                        <a:t> </a:t>
                      </a:r>
                      <a:r>
                        <a:rPr lang="es-MX" baseline="0" dirty="0" err="1"/>
                        <a:t>the</a:t>
                      </a:r>
                      <a:r>
                        <a:rPr lang="es-MX" baseline="0" dirty="0"/>
                        <a:t> </a:t>
                      </a:r>
                      <a:r>
                        <a:rPr lang="es-MX" baseline="0" dirty="0" err="1"/>
                        <a:t>main</a:t>
                      </a:r>
                      <a:r>
                        <a:rPr lang="es-MX" baseline="0" dirty="0"/>
                        <a:t> idea.</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4"/>
                  </a:ext>
                </a:extLst>
              </a:tr>
              <a:tr h="370840">
                <a:tc>
                  <a:txBody>
                    <a:bodyPr/>
                    <a:lstStyle/>
                    <a:p>
                      <a:r>
                        <a:rPr lang="es-MX" dirty="0" err="1"/>
                        <a:t>There</a:t>
                      </a:r>
                      <a:r>
                        <a:rPr lang="es-MX" dirty="0"/>
                        <a:t> are </a:t>
                      </a:r>
                      <a:r>
                        <a:rPr lang="es-MX" dirty="0" err="1"/>
                        <a:t>not</a:t>
                      </a:r>
                      <a:r>
                        <a:rPr lang="es-MX" dirty="0"/>
                        <a:t> </a:t>
                      </a:r>
                      <a:r>
                        <a:rPr lang="es-MX" dirty="0" err="1"/>
                        <a:t>errors</a:t>
                      </a:r>
                      <a:r>
                        <a:rPr lang="es-MX" baseline="0" dirty="0"/>
                        <a:t> in </a:t>
                      </a:r>
                      <a:r>
                        <a:rPr lang="es-MX" baseline="0" dirty="0" err="1"/>
                        <a:t>spelling</a:t>
                      </a:r>
                      <a:r>
                        <a:rPr lang="es-MX" baseline="0" dirty="0"/>
                        <a:t>, </a:t>
                      </a:r>
                      <a:r>
                        <a:rPr lang="es-MX" baseline="0" dirty="0" err="1"/>
                        <a:t>capitalization</a:t>
                      </a:r>
                      <a:r>
                        <a:rPr lang="es-MX" baseline="0" dirty="0"/>
                        <a:t> </a:t>
                      </a:r>
                      <a:r>
                        <a:rPr lang="es-MX" baseline="0" dirty="0" err="1"/>
                        <a:t>or</a:t>
                      </a:r>
                      <a:r>
                        <a:rPr lang="es-MX" baseline="0" dirty="0"/>
                        <a:t> </a:t>
                      </a:r>
                      <a:r>
                        <a:rPr lang="es-MX" baseline="0" dirty="0" err="1"/>
                        <a:t>puncuation</a:t>
                      </a:r>
                      <a:r>
                        <a:rPr lang="es-MX" baseline="0" dirty="0"/>
                        <a:t>.</a:t>
                      </a:r>
                      <a:endParaRPr lang="es-MX" dirty="0"/>
                    </a:p>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5"/>
                  </a:ext>
                </a:extLst>
              </a:tr>
              <a:tr h="370840">
                <a:tc>
                  <a:txBody>
                    <a:bodyPr/>
                    <a:lstStyle/>
                    <a:p>
                      <a:pPr algn="r"/>
                      <a:r>
                        <a:rPr lang="es-MX" dirty="0"/>
                        <a:t>TOTAL</a:t>
                      </a:r>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44117350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996</TotalTime>
  <Words>504</Words>
  <Application>Microsoft Office PowerPoint</Application>
  <PresentationFormat>Carta (216 x 279 mm)</PresentationFormat>
  <Paragraphs>35</Paragraphs>
  <Slides>3</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vt:i4>
      </vt:variant>
    </vt:vector>
  </HeadingPairs>
  <TitlesOfParts>
    <vt:vector size="12" baseType="lpstr">
      <vt:lpstr>Arial</vt:lpstr>
      <vt:lpstr>Calibri</vt:lpstr>
      <vt:lpstr>Calibri Light</vt:lpstr>
      <vt:lpstr>Celliad</vt:lpstr>
      <vt:lpstr>Healthy World</vt:lpstr>
      <vt:lpstr>KG Beneath Your Beautiful</vt:lpstr>
      <vt:lpstr>Stabillo Medium</vt:lpstr>
      <vt:lpstr>Times New Roman</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SAMARA KERENY ROBLEDO CORTES</cp:lastModifiedBy>
  <cp:revision>46</cp:revision>
  <dcterms:created xsi:type="dcterms:W3CDTF">2020-11-25T17:14:58Z</dcterms:created>
  <dcterms:modified xsi:type="dcterms:W3CDTF">2021-04-13T21:24:14Z</dcterms:modified>
</cp:coreProperties>
</file>