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9" r:id="rId3"/>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98" d="100"/>
          <a:sy n="98" d="100"/>
        </p:scale>
        <p:origin x="10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12/04/2021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12/04/2021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12/04/2021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12/04/2021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12/04/2021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12/04/2021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12/04/2021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12/04/2021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12/04/2021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12/04/2021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12/04/2021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12/04/2021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333509919"/>
              </p:ext>
            </p:extLst>
          </p:nvPr>
        </p:nvGraphicFramePr>
        <p:xfrm>
          <a:off x="168574" y="223377"/>
          <a:ext cx="6541190" cy="4373880"/>
        </p:xfrm>
        <a:graphic>
          <a:graphicData uri="http://schemas.openxmlformats.org/drawingml/2006/table">
            <a:tbl>
              <a:tblPr firstRow="1" bandRow="1">
                <a:tableStyleId>{5C22544A-7EE6-4342-B048-85BDC9FD1C3A}</a:tableStyleId>
              </a:tblPr>
              <a:tblGrid>
                <a:gridCol w="1540298">
                  <a:extLst>
                    <a:ext uri="{9D8B030D-6E8A-4147-A177-3AD203B41FA5}">
                      <a16:colId xmlns:a16="http://schemas.microsoft.com/office/drawing/2014/main" val="20000"/>
                    </a:ext>
                  </a:extLst>
                </a:gridCol>
                <a:gridCol w="5000892">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9 </a:t>
                      </a:r>
                      <a:r>
                        <a:rPr lang="es-MX" sz="1300" b="1" baseline="0" dirty="0" err="1">
                          <a:solidFill>
                            <a:schemeClr val="tx1"/>
                          </a:solidFill>
                          <a:latin typeface="Arial" panose="020B0604020202020204" pitchFamily="34" charset="0"/>
                          <a:cs typeface="Arial" panose="020B0604020202020204" pitchFamily="34" charset="0"/>
                        </a:rPr>
                        <a:t>lessons</a:t>
                      </a:r>
                      <a:r>
                        <a:rPr lang="es-MX" sz="1300" b="1" baseline="0" dirty="0">
                          <a:solidFill>
                            <a:schemeClr val="tx1"/>
                          </a:solidFill>
                          <a:latin typeface="Arial" panose="020B0604020202020204" pitchFamily="34" charset="0"/>
                          <a:cs typeface="Arial" panose="020B0604020202020204" pitchFamily="34" charset="0"/>
                        </a:rPr>
                        <a:t> 1-5</a:t>
                      </a:r>
                    </a:p>
                    <a:p>
                      <a:pPr marL="285750" indent="-285750" algn="l">
                        <a:lnSpc>
                          <a:spcPct val="150000"/>
                        </a:lnSpc>
                        <a:buFont typeface="Arial" panose="020B0604020202020204" pitchFamily="34" charset="0"/>
                        <a:buChar char="•"/>
                      </a:pPr>
                      <a:r>
                        <a:rPr lang="es-MX" sz="1400" b="0" dirty="0">
                          <a:solidFill>
                            <a:schemeClr val="tx1"/>
                          </a:solidFill>
                          <a:latin typeface="Arial" panose="020B0604020202020204" pitchFamily="34" charset="0"/>
                          <a:cs typeface="Arial" panose="020B0604020202020204" pitchFamily="34" charset="0"/>
                        </a:rPr>
                        <a:t>Do </a:t>
                      </a:r>
                      <a:r>
                        <a:rPr lang="es-MX" sz="1400" b="0" dirty="0" err="1">
                          <a:solidFill>
                            <a:schemeClr val="tx1"/>
                          </a:solidFill>
                          <a:latin typeface="Arial" panose="020B0604020202020204" pitchFamily="34" charset="0"/>
                          <a:cs typeface="Arial" panose="020B0604020202020204" pitchFamily="34" charset="0"/>
                        </a:rPr>
                        <a:t>you</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know</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anyone</a:t>
                      </a:r>
                      <a:r>
                        <a:rPr lang="es-MX" sz="1400" b="0" dirty="0">
                          <a:solidFill>
                            <a:schemeClr val="tx1"/>
                          </a:solidFill>
                          <a:latin typeface="Arial" panose="020B0604020202020204" pitchFamily="34" charset="0"/>
                          <a:cs typeface="Arial" panose="020B0604020202020204" pitchFamily="34" charset="0"/>
                        </a:rPr>
                        <a:t> </a:t>
                      </a:r>
                      <a:r>
                        <a:rPr lang="es-MX" sz="1400" b="0" dirty="0" err="1">
                          <a:solidFill>
                            <a:schemeClr val="tx1"/>
                          </a:solidFill>
                          <a:latin typeface="Arial" panose="020B0604020202020204" pitchFamily="34" charset="0"/>
                          <a:cs typeface="Arial" panose="020B0604020202020204" pitchFamily="34" charset="0"/>
                        </a:rPr>
                        <a:t>who</a:t>
                      </a:r>
                      <a:r>
                        <a:rPr lang="es-MX" sz="1400" b="0" dirty="0">
                          <a:solidFill>
                            <a:schemeClr val="tx1"/>
                          </a:solidFill>
                          <a:latin typeface="Arial" panose="020B0604020202020204" pitchFamily="34" charset="0"/>
                          <a:cs typeface="Arial" panose="020B0604020202020204" pitchFamily="34" charset="0"/>
                        </a:rPr>
                        <a:t> has a </a:t>
                      </a:r>
                      <a:r>
                        <a:rPr lang="es-MX" sz="1400" b="0" dirty="0" err="1">
                          <a:solidFill>
                            <a:schemeClr val="tx1"/>
                          </a:solidFill>
                          <a:latin typeface="Arial" panose="020B0604020202020204" pitchFamily="34" charset="0"/>
                          <a:cs typeface="Arial" panose="020B0604020202020204" pitchFamily="34" charset="0"/>
                        </a:rPr>
                        <a:t>disability</a:t>
                      </a:r>
                      <a:r>
                        <a:rPr lang="es-MX" sz="1400" b="0" dirty="0">
                          <a:solidFill>
                            <a:schemeClr val="tx1"/>
                          </a:solidFill>
                          <a:latin typeface="Arial" panose="020B0604020202020204" pitchFamily="34" charset="0"/>
                          <a:cs typeface="Arial" panose="020B0604020202020204" pitchFamily="34" charset="0"/>
                        </a:rPr>
                        <a:t>?</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Who</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is</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it</a:t>
                      </a:r>
                      <a:r>
                        <a:rPr lang="es-MX" sz="1400" b="0" baseline="0" dirty="0">
                          <a:solidFill>
                            <a:schemeClr val="tx1"/>
                          </a:solidFill>
                          <a:latin typeface="Arial" panose="020B0604020202020204" pitchFamily="34" charset="0"/>
                          <a:cs typeface="Arial" panose="020B0604020202020204" pitchFamily="34" charset="0"/>
                        </a:rPr>
                        <a:t> and </a:t>
                      </a:r>
                      <a:r>
                        <a:rPr lang="es-MX" sz="1400" b="0" baseline="0" dirty="0" err="1">
                          <a:solidFill>
                            <a:schemeClr val="tx1"/>
                          </a:solidFill>
                          <a:latin typeface="Arial" panose="020B0604020202020204" pitchFamily="34" charset="0"/>
                          <a:cs typeface="Arial" panose="020B0604020202020204" pitchFamily="34" charset="0"/>
                        </a:rPr>
                        <a:t>what</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is</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his</a:t>
                      </a:r>
                      <a:r>
                        <a:rPr lang="es-MX" sz="1400" b="0" baseline="0" dirty="0">
                          <a:solidFill>
                            <a:schemeClr val="tx1"/>
                          </a:solidFill>
                          <a:latin typeface="Arial" panose="020B0604020202020204" pitchFamily="34" charset="0"/>
                          <a:cs typeface="Arial" panose="020B0604020202020204" pitchFamily="34" charset="0"/>
                        </a:rPr>
                        <a:t>/</a:t>
                      </a:r>
                      <a:r>
                        <a:rPr lang="es-MX" sz="1400" b="0" baseline="0" dirty="0" err="1">
                          <a:solidFill>
                            <a:schemeClr val="tx1"/>
                          </a:solidFill>
                          <a:latin typeface="Arial" panose="020B0604020202020204" pitchFamily="34" charset="0"/>
                          <a:cs typeface="Arial" panose="020B0604020202020204" pitchFamily="34" charset="0"/>
                        </a:rPr>
                        <a:t>her</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disability</a:t>
                      </a:r>
                      <a:r>
                        <a:rPr lang="es-MX" sz="1400" b="0" baseline="0" dirty="0">
                          <a:solidFill>
                            <a:schemeClr val="tx1"/>
                          </a:solidFill>
                          <a:latin typeface="Arial" panose="020B0604020202020204" pitchFamily="34" charset="0"/>
                          <a:cs typeface="Arial" panose="020B0604020202020204" pitchFamily="34" charset="0"/>
                        </a:rPr>
                        <a:t>?</a:t>
                      </a:r>
                    </a:p>
                    <a:p>
                      <a:pPr marL="285750" indent="-285750" algn="l">
                        <a:lnSpc>
                          <a:spcPct val="150000"/>
                        </a:lnSpc>
                        <a:buFont typeface="Arial" panose="020B0604020202020204" pitchFamily="34" charset="0"/>
                        <a:buChar char="•"/>
                      </a:pPr>
                      <a:r>
                        <a:rPr lang="en-US" sz="1400" b="0" dirty="0">
                          <a:solidFill>
                            <a:schemeClr val="tx1"/>
                          </a:solidFill>
                          <a:latin typeface="Arial" panose="020B0604020202020204" pitchFamily="34" charset="0"/>
                          <a:cs typeface="Arial" panose="020B0604020202020204" pitchFamily="34" charset="0"/>
                        </a:rPr>
                        <a:t>Have you had the chance  to contribute in any way for the benefit of people with disabilities?</a:t>
                      </a:r>
                    </a:p>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400" b="0" baseline="0" dirty="0">
                          <a:solidFill>
                            <a:schemeClr val="tx1"/>
                          </a:solidFill>
                          <a:latin typeface="Arial" panose="020B0604020202020204" pitchFamily="34" charset="0"/>
                          <a:cs typeface="Arial" panose="020B0604020202020204" pitchFamily="34" charset="0"/>
                        </a:rPr>
                        <a:t>If you could have helped people with disabilities what would you have done?</a:t>
                      </a:r>
                      <a:endParaRPr lang="en-US" sz="1400" b="0" dirty="0">
                        <a:solidFill>
                          <a:schemeClr val="tx1"/>
                        </a:solidFill>
                        <a:latin typeface="Arial" panose="020B0604020202020204" pitchFamily="34" charset="0"/>
                        <a:cs typeface="Arial" panose="020B0604020202020204" pitchFamily="34" charset="0"/>
                      </a:endParaRPr>
                    </a:p>
                    <a:p>
                      <a:pPr marL="285750" indent="-285750" algn="l">
                        <a:lnSpc>
                          <a:spcPct val="150000"/>
                        </a:lnSpc>
                        <a:buFont typeface="Arial" panose="020B0604020202020204" pitchFamily="34" charset="0"/>
                        <a:buChar char="•"/>
                      </a:pPr>
                      <a:r>
                        <a:rPr lang="es-MX" sz="1400" b="0" baseline="0" dirty="0" err="1">
                          <a:solidFill>
                            <a:schemeClr val="tx1"/>
                          </a:solidFill>
                          <a:latin typeface="Arial" panose="020B0604020202020204" pitchFamily="34" charset="0"/>
                          <a:cs typeface="Arial" panose="020B0604020202020204" pitchFamily="34" charset="0"/>
                        </a:rPr>
                        <a:t>How</a:t>
                      </a:r>
                      <a:r>
                        <a:rPr lang="es-MX" sz="1400" b="0" baseline="0" dirty="0">
                          <a:solidFill>
                            <a:schemeClr val="tx1"/>
                          </a:solidFill>
                          <a:latin typeface="Arial" panose="020B0604020202020204" pitchFamily="34" charset="0"/>
                          <a:cs typeface="Arial" panose="020B0604020202020204" pitchFamily="34" charset="0"/>
                        </a:rPr>
                        <a:t> has </a:t>
                      </a:r>
                      <a:r>
                        <a:rPr lang="es-MX" sz="1400" b="0" baseline="0" dirty="0" err="1">
                          <a:solidFill>
                            <a:schemeClr val="tx1"/>
                          </a:solidFill>
                          <a:latin typeface="Arial" panose="020B0604020202020204" pitchFamily="34" charset="0"/>
                          <a:cs typeface="Arial" panose="020B0604020202020204" pitchFamily="34" charset="0"/>
                        </a:rPr>
                        <a:t>your</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city</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been</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adapted</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to</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help</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people</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with</a:t>
                      </a:r>
                      <a:r>
                        <a:rPr lang="es-MX" sz="1400" b="0" baseline="0" dirty="0">
                          <a:solidFill>
                            <a:schemeClr val="tx1"/>
                          </a:solidFill>
                          <a:latin typeface="Arial" panose="020B0604020202020204" pitchFamily="34" charset="0"/>
                          <a:cs typeface="Arial" panose="020B0604020202020204" pitchFamily="34" charset="0"/>
                        </a:rPr>
                        <a:t> </a:t>
                      </a:r>
                      <a:r>
                        <a:rPr lang="es-MX" sz="1400" b="0" baseline="0" dirty="0" err="1">
                          <a:solidFill>
                            <a:schemeClr val="tx1"/>
                          </a:solidFill>
                          <a:latin typeface="Arial" panose="020B0604020202020204" pitchFamily="34" charset="0"/>
                          <a:cs typeface="Arial" panose="020B0604020202020204" pitchFamily="34" charset="0"/>
                        </a:rPr>
                        <a:t>disabilities</a:t>
                      </a:r>
                      <a:r>
                        <a:rPr lang="es-MX" sz="1400" b="0" baseline="0" dirty="0">
                          <a:solidFill>
                            <a:schemeClr val="tx1"/>
                          </a:solidFill>
                          <a:latin typeface="Arial" panose="020B0604020202020204" pitchFamily="34" charset="0"/>
                          <a:cs typeface="Arial" panose="020B0604020202020204" pitchFamily="34" charset="0"/>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err="1">
                          <a:solidFill>
                            <a:schemeClr val="tx1"/>
                          </a:solidFill>
                          <a:latin typeface="Arial" panose="020B0604020202020204" pitchFamily="34" charset="0"/>
                          <a:cs typeface="Arial" panose="020B0604020202020204" pitchFamily="34" charset="0"/>
                        </a:rPr>
                        <a:t>April</a:t>
                      </a:r>
                      <a:r>
                        <a:rPr lang="es-MX" sz="1100" dirty="0">
                          <a:solidFill>
                            <a:schemeClr val="tx1"/>
                          </a:solidFill>
                          <a:latin typeface="Arial" panose="020B0604020202020204" pitchFamily="34" charset="0"/>
                          <a:cs typeface="Arial" panose="020B0604020202020204" pitchFamily="34" charset="0"/>
                        </a:rPr>
                        <a:t> 13th</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4" name="CuadroTexto 3"/>
          <p:cNvSpPr txBox="1"/>
          <p:nvPr/>
        </p:nvSpPr>
        <p:spPr>
          <a:xfrm>
            <a:off x="83127" y="4743594"/>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5" name="Flecha derecha 4"/>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207819" y="5533901"/>
            <a:ext cx="6614556" cy="2492990"/>
          </a:xfrm>
          <a:prstGeom prst="rect">
            <a:avLst/>
          </a:prstGeom>
          <a:noFill/>
        </p:spPr>
        <p:txBody>
          <a:bodyPr wrap="square" rtlCol="0">
            <a:spAutoFit/>
          </a:bodyPr>
          <a:lstStyle/>
          <a:p>
            <a:r>
              <a:rPr lang="es-ES" sz="1000" dirty="0" err="1">
                <a:latin typeface="Arial" panose="020B0604020202020204" pitchFamily="34" charset="0"/>
                <a:cs typeface="Arial" panose="020B0604020202020204" pitchFamily="34" charset="0"/>
              </a:rPr>
              <a:t>Actually</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when</a:t>
            </a:r>
            <a:r>
              <a:rPr lang="es-ES" sz="1000" dirty="0">
                <a:latin typeface="Arial" panose="020B0604020202020204" pitchFamily="34" charset="0"/>
                <a:cs typeface="Arial" panose="020B0604020202020204" pitchFamily="34" charset="0"/>
              </a:rPr>
              <a:t> I </a:t>
            </a:r>
            <a:r>
              <a:rPr lang="es-ES" sz="1000" dirty="0" err="1">
                <a:latin typeface="Arial" panose="020B0604020202020204" pitchFamily="34" charset="0"/>
                <a:cs typeface="Arial" panose="020B0604020202020204" pitchFamily="34" charset="0"/>
              </a:rPr>
              <a:t>was</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on</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high</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school</a:t>
            </a:r>
            <a:r>
              <a:rPr lang="es-ES" sz="1000" dirty="0">
                <a:latin typeface="Arial" panose="020B0604020202020204" pitchFamily="34" charset="0"/>
                <a:cs typeface="Arial" panose="020B0604020202020204" pitchFamily="34" charset="0"/>
              </a:rPr>
              <a:t>, I </a:t>
            </a:r>
            <a:r>
              <a:rPr lang="es-ES" sz="1000" dirty="0" err="1">
                <a:latin typeface="Arial" panose="020B0604020202020204" pitchFamily="34" charset="0"/>
                <a:cs typeface="Arial" panose="020B0604020202020204" pitchFamily="34" charset="0"/>
              </a:rPr>
              <a:t>had</a:t>
            </a:r>
            <a:r>
              <a:rPr lang="es-ES" sz="1000" dirty="0">
                <a:latin typeface="Arial" panose="020B0604020202020204" pitchFamily="34" charset="0"/>
                <a:cs typeface="Arial" panose="020B0604020202020204" pitchFamily="34" charset="0"/>
              </a:rPr>
              <a:t> a </a:t>
            </a:r>
            <a:r>
              <a:rPr lang="es-ES" sz="1000" dirty="0" err="1">
                <a:latin typeface="Arial" panose="020B0604020202020204" pitchFamily="34" charset="0"/>
                <a:cs typeface="Arial" panose="020B0604020202020204" pitchFamily="34" charset="0"/>
              </a:rPr>
              <a:t>friend</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who</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was</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disabled</a:t>
            </a:r>
            <a:r>
              <a:rPr lang="es-ES" sz="1000" dirty="0">
                <a:latin typeface="Arial" panose="020B0604020202020204" pitchFamily="34" charset="0"/>
                <a:cs typeface="Arial" panose="020B0604020202020204" pitchFamily="34" charset="0"/>
              </a:rPr>
              <a:t>. He </a:t>
            </a:r>
            <a:r>
              <a:rPr lang="es-ES" sz="1000" dirty="0" err="1">
                <a:latin typeface="Arial" panose="020B0604020202020204" pitchFamily="34" charset="0"/>
                <a:cs typeface="Arial" panose="020B0604020202020204" pitchFamily="34" charset="0"/>
              </a:rPr>
              <a:t>couldn’t</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walk</a:t>
            </a:r>
            <a:r>
              <a:rPr lang="es-ES" sz="1000" dirty="0">
                <a:latin typeface="Arial" panose="020B0604020202020204" pitchFamily="34" charset="0"/>
                <a:cs typeface="Arial" panose="020B0604020202020204" pitchFamily="34" charset="0"/>
              </a:rPr>
              <a:t>. I </a:t>
            </a:r>
            <a:r>
              <a:rPr lang="es-ES" sz="1000" dirty="0" err="1">
                <a:latin typeface="Arial" panose="020B0604020202020204" pitchFamily="34" charset="0"/>
                <a:cs typeface="Arial" panose="020B0604020202020204" pitchFamily="34" charset="0"/>
              </a:rPr>
              <a:t>studied</a:t>
            </a:r>
            <a:r>
              <a:rPr lang="es-ES" sz="1000" dirty="0">
                <a:latin typeface="Arial" panose="020B0604020202020204" pitchFamily="34" charset="0"/>
                <a:cs typeface="Arial" panose="020B0604020202020204" pitchFamily="34" charset="0"/>
              </a:rPr>
              <a:t> medicine </a:t>
            </a:r>
            <a:r>
              <a:rPr lang="es-ES" sz="1000" dirty="0" err="1">
                <a:latin typeface="Arial" panose="020B0604020202020204" pitchFamily="34" charset="0"/>
                <a:cs typeface="Arial" panose="020B0604020202020204" pitchFamily="34" charset="0"/>
              </a:rPr>
              <a:t>for</a:t>
            </a:r>
            <a:r>
              <a:rPr lang="es-ES" sz="1000" dirty="0">
                <a:latin typeface="Arial" panose="020B0604020202020204" pitchFamily="34" charset="0"/>
                <a:cs typeface="Arial" panose="020B0604020202020204" pitchFamily="34" charset="0"/>
              </a:rPr>
              <a:t> 3 </a:t>
            </a:r>
            <a:r>
              <a:rPr lang="es-ES" sz="1000" dirty="0" err="1">
                <a:latin typeface="Arial" panose="020B0604020202020204" pitchFamily="34" charset="0"/>
                <a:cs typeface="Arial" panose="020B0604020202020204" pitchFamily="34" charset="0"/>
              </a:rPr>
              <a:t>years</a:t>
            </a:r>
            <a:r>
              <a:rPr lang="es-ES" sz="1000" dirty="0">
                <a:latin typeface="Arial" panose="020B0604020202020204" pitchFamily="34" charset="0"/>
                <a:cs typeface="Arial" panose="020B0604020202020204" pitchFamily="34" charset="0"/>
              </a:rPr>
              <a:t>, so I </a:t>
            </a:r>
            <a:r>
              <a:rPr lang="es-ES" sz="1000" dirty="0" err="1">
                <a:latin typeface="Arial" panose="020B0604020202020204" pitchFamily="34" charset="0"/>
                <a:cs typeface="Arial" panose="020B0604020202020204" pitchFamily="34" charset="0"/>
              </a:rPr>
              <a:t>had</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contact</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with</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too</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many</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people</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with</a:t>
            </a:r>
            <a:r>
              <a:rPr lang="es-ES" sz="1000" dirty="0">
                <a:latin typeface="Arial" panose="020B0604020202020204" pitchFamily="34" charset="0"/>
                <a:cs typeface="Arial" panose="020B0604020202020204" pitchFamily="34" charset="0"/>
              </a:rPr>
              <a:t> </a:t>
            </a:r>
            <a:r>
              <a:rPr lang="es-ES" sz="1000" dirty="0" err="1">
                <a:latin typeface="Arial" panose="020B0604020202020204" pitchFamily="34" charset="0"/>
                <a:cs typeface="Arial" panose="020B0604020202020204" pitchFamily="34" charset="0"/>
              </a:rPr>
              <a:t>disabilities</a:t>
            </a:r>
            <a:r>
              <a:rPr lang="es-ES" sz="1000" dirty="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Knowing the background and characteristics of diseases has allowed me to understand the needs of the people and be able to help them. </a:t>
            </a:r>
            <a:r>
              <a:rPr lang="es-MX" altLang="es-MX" sz="1000" dirty="0">
                <a:solidFill>
                  <a:srgbClr val="202124"/>
                </a:solidFill>
                <a:latin typeface="Arial" panose="020B0604020202020204" pitchFamily="34" charset="0"/>
                <a:cs typeface="Arial" panose="020B0604020202020204" pitchFamily="34" charset="0"/>
              </a:rPr>
              <a:t>I </a:t>
            </a:r>
            <a:r>
              <a:rPr lang="es-MX" altLang="es-MX" sz="1000" dirty="0" err="1">
                <a:solidFill>
                  <a:srgbClr val="202124"/>
                </a:solidFill>
                <a:latin typeface="Arial" panose="020B0604020202020204" pitchFamily="34" charset="0"/>
                <a:cs typeface="Arial" panose="020B0604020202020204" pitchFamily="34" charset="0"/>
              </a:rPr>
              <a:t>think</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the</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best</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way</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to</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help</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is</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to</a:t>
            </a:r>
            <a:r>
              <a:rPr lang="es-MX" altLang="es-MX" sz="1000" dirty="0">
                <a:solidFill>
                  <a:srgbClr val="202124"/>
                </a:solidFill>
                <a:latin typeface="Arial" panose="020B0604020202020204" pitchFamily="34" charset="0"/>
                <a:cs typeface="Arial" panose="020B0604020202020204" pitchFamily="34" charset="0"/>
              </a:rPr>
              <a:t> be inclusive and </a:t>
            </a:r>
            <a:r>
              <a:rPr lang="es-MX" altLang="es-MX" sz="1000" dirty="0" err="1">
                <a:solidFill>
                  <a:srgbClr val="202124"/>
                </a:solidFill>
                <a:latin typeface="Arial" panose="020B0604020202020204" pitchFamily="34" charset="0"/>
                <a:cs typeface="Arial" panose="020B0604020202020204" pitchFamily="34" charset="0"/>
              </a:rPr>
              <a:t>allow</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the</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same</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opportunities</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for</a:t>
            </a:r>
            <a:r>
              <a:rPr lang="es-MX" altLang="es-MX" sz="1000" dirty="0">
                <a:solidFill>
                  <a:srgbClr val="202124"/>
                </a:solidFill>
                <a:latin typeface="Arial" panose="020B0604020202020204" pitchFamily="34" charset="0"/>
                <a:cs typeface="Arial" panose="020B0604020202020204" pitchFamily="34" charset="0"/>
              </a:rPr>
              <a:t> </a:t>
            </a:r>
            <a:r>
              <a:rPr lang="es-MX" altLang="es-MX" sz="1000" dirty="0" err="1">
                <a:solidFill>
                  <a:srgbClr val="202124"/>
                </a:solidFill>
                <a:latin typeface="Arial" panose="020B0604020202020204" pitchFamily="34" charset="0"/>
                <a:cs typeface="Arial" panose="020B0604020202020204" pitchFamily="34" charset="0"/>
              </a:rPr>
              <a:t>everyone</a:t>
            </a:r>
            <a:r>
              <a:rPr lang="es-MX" altLang="es-MX" sz="1000" dirty="0">
                <a:solidFill>
                  <a:srgbClr val="202124"/>
                </a:solidFill>
                <a:latin typeface="Arial" panose="020B0604020202020204" pitchFamily="34" charset="0"/>
                <a:cs typeface="Arial" panose="020B0604020202020204" pitchFamily="34" charset="0"/>
              </a:rPr>
              <a:t>. </a:t>
            </a:r>
            <a:r>
              <a:rPr lang="en-US" altLang="es-MX" sz="1000" dirty="0">
                <a:solidFill>
                  <a:srgbClr val="202124"/>
                </a:solidFill>
                <a:latin typeface="Arial" panose="020B0604020202020204" pitchFamily="34" charset="0"/>
                <a:cs typeface="Arial" panose="020B0604020202020204" pitchFamily="34" charset="0"/>
              </a:rPr>
              <a:t>When I was in high school, my friends and I managed to have the school facilities adapted so that our friend could enter and move easily. Ramps were built at all entrances and that was something that made me feel very proud. Now that I am a mother, I know is my responsibility to educate my daughter and teach her to respect everyone equally to contribute to a better and inclusive society. Since I was little, I have always tried to help others, especially those who cannot support themselves 100%. In Saltillo, we lack a lot of road culture and values ​​to prioritize and respect people with some type of disability. In many places they do not have adequate facilities to allow access to all and the signs haven't been painted in a long time, so they're in poor condition.</a:t>
            </a:r>
          </a:p>
          <a:p>
            <a:endParaRPr lang="en-US" altLang="es-MX" sz="1000" dirty="0">
              <a:solidFill>
                <a:srgbClr val="202124"/>
              </a:solidFill>
              <a:latin typeface="inherit"/>
            </a:endParaRPr>
          </a:p>
          <a:p>
            <a:endParaRPr lang="es-MX" altLang="es-MX" sz="800" dirty="0">
              <a:latin typeface="Arial" panose="020B0604020202020204" pitchFamily="34" charset="0"/>
            </a:endParaRPr>
          </a:p>
          <a:p>
            <a:endParaRPr lang="en-US" sz="1000" dirty="0"/>
          </a:p>
          <a:p>
            <a:endParaRPr lang="es-MX" dirty="0"/>
          </a:p>
        </p:txBody>
      </p:sp>
      <p:sp>
        <p:nvSpPr>
          <p:cNvPr id="10" name="Rectangle 5">
            <a:extLst>
              <a:ext uri="{FF2B5EF4-FFF2-40B4-BE49-F238E27FC236}">
                <a16:creationId xmlns:a16="http://schemas.microsoft.com/office/drawing/2014/main" id="{414F312F-2363-46C5-B227-12F2AD3D178D}"/>
              </a:ext>
            </a:extLst>
          </p:cNvPr>
          <p:cNvSpPr>
            <a:spLocks noChangeArrowheads="1"/>
          </p:cNvSpPr>
          <p:nvPr/>
        </p:nvSpPr>
        <p:spPr bwMode="auto">
          <a:xfrm>
            <a:off x="0" y="114138"/>
            <a:ext cx="65" cy="22892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3805" rIns="0" bIns="-2380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5679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4117350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1231</TotalTime>
  <Words>423</Words>
  <Application>Microsoft Office PowerPoint</Application>
  <PresentationFormat>Carta (216 x 279 mm)</PresentationFormat>
  <Paragraphs>23</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inherit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lenovo</cp:lastModifiedBy>
  <cp:revision>49</cp:revision>
  <dcterms:created xsi:type="dcterms:W3CDTF">2020-11-25T17:14:58Z</dcterms:created>
  <dcterms:modified xsi:type="dcterms:W3CDTF">2021-04-12T19:12:57Z</dcterms:modified>
</cp:coreProperties>
</file>