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2" r:id="rId3"/>
    <p:sldId id="269"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68" d="100"/>
          <a:sy n="68" d="100"/>
        </p:scale>
        <p:origin x="30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13/04/2021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Diagrama&#10;&#10;Descripción generada automáticamente">
            <a:extLst>
              <a:ext uri="{FF2B5EF4-FFF2-40B4-BE49-F238E27FC236}">
                <a16:creationId xmlns:a16="http://schemas.microsoft.com/office/drawing/2014/main" id="{E024EA66-1D64-407D-99E2-05E9D6E3F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2" name="CuadroTexto 1">
            <a:extLst>
              <a:ext uri="{FF2B5EF4-FFF2-40B4-BE49-F238E27FC236}">
                <a16:creationId xmlns:a16="http://schemas.microsoft.com/office/drawing/2014/main" id="{C91419FB-1D7A-49A1-9F0C-CBE029FC93F4}"/>
              </a:ext>
            </a:extLst>
          </p:cNvPr>
          <p:cNvSpPr txBox="1"/>
          <p:nvPr/>
        </p:nvSpPr>
        <p:spPr>
          <a:xfrm>
            <a:off x="1398270" y="3879502"/>
            <a:ext cx="4061460" cy="1815882"/>
          </a:xfrm>
          <a:prstGeom prst="rect">
            <a:avLst/>
          </a:prstGeom>
          <a:noFill/>
        </p:spPr>
        <p:txBody>
          <a:bodyPr wrap="square" rtlCol="0">
            <a:spAutoFit/>
          </a:bodyPr>
          <a:lstStyle/>
          <a:p>
            <a:pPr algn="ctr"/>
            <a:r>
              <a:rPr lang="en-US" sz="2800" dirty="0">
                <a:latin typeface="Abadi Extra Light" panose="020B0204020104020204" pitchFamily="34" charset="0"/>
              </a:rPr>
              <a:t>Writing Assignment</a:t>
            </a:r>
          </a:p>
          <a:p>
            <a:pPr algn="ctr"/>
            <a:endParaRPr lang="en-US" sz="2800" dirty="0">
              <a:latin typeface="Abadi Extra Light" panose="020B0204020104020204" pitchFamily="34" charset="0"/>
            </a:endParaRPr>
          </a:p>
          <a:p>
            <a:pPr algn="ctr"/>
            <a:endParaRPr lang="en-US" sz="2800" dirty="0">
              <a:latin typeface="Abadi Extra Light" panose="020B0204020104020204" pitchFamily="34" charset="0"/>
            </a:endParaRPr>
          </a:p>
          <a:p>
            <a:pPr algn="ctr"/>
            <a:r>
              <a:rPr lang="en-US" sz="2800" dirty="0">
                <a:latin typeface="Abadi Extra Light" panose="020B0204020104020204" pitchFamily="34" charset="0"/>
              </a:rPr>
              <a:t>April 13, 2021</a:t>
            </a:r>
          </a:p>
        </p:txBody>
      </p:sp>
    </p:spTree>
    <p:extLst>
      <p:ext uri="{BB962C8B-B14F-4D97-AF65-F5344CB8AC3E}">
        <p14:creationId xmlns:p14="http://schemas.microsoft.com/office/powerpoint/2010/main" val="243259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33509919"/>
              </p:ext>
            </p:extLst>
          </p:nvPr>
        </p:nvGraphicFramePr>
        <p:xfrm>
          <a:off x="168574" y="223377"/>
          <a:ext cx="6541190" cy="43738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1-5</a:t>
                      </a:r>
                    </a:p>
                    <a:p>
                      <a:pPr marL="285750" indent="-285750" algn="l">
                        <a:lnSpc>
                          <a:spcPct val="150000"/>
                        </a:lnSpc>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Do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know</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anyone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who</a:t>
                      </a:r>
                      <a:r>
                        <a:rPr lang="es-MX" sz="1400" b="0" dirty="0">
                          <a:solidFill>
                            <a:schemeClr val="tx1"/>
                          </a:solidFill>
                          <a:latin typeface="Arial" panose="020B0604020202020204" pitchFamily="34" charset="0"/>
                          <a:cs typeface="Arial" panose="020B0604020202020204" pitchFamily="34" charset="0"/>
                        </a:rPr>
                        <a:t> has a </a:t>
                      </a:r>
                      <a:r>
                        <a:rPr lang="es-MX" sz="1400" b="0" dirty="0" err="1">
                          <a:solidFill>
                            <a:schemeClr val="tx1"/>
                          </a:solidFill>
                          <a:latin typeface="Arial" panose="020B0604020202020204" pitchFamily="34" charset="0"/>
                          <a:cs typeface="Arial" panose="020B0604020202020204" pitchFamily="34" charset="0"/>
                        </a:rPr>
                        <a:t>disability</a:t>
                      </a:r>
                      <a:r>
                        <a:rPr lang="es-MX" sz="1400" b="0" dirty="0">
                          <a:solidFill>
                            <a:schemeClr val="tx1"/>
                          </a:solidFill>
                          <a:latin typeface="Arial" panose="020B0604020202020204" pitchFamily="34" charset="0"/>
                          <a:cs typeface="Arial" panose="020B0604020202020204" pitchFamily="34" charset="0"/>
                        </a:rPr>
                        <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Who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it</a:t>
                      </a:r>
                      <a:r>
                        <a:rPr lang="es-MX" sz="1400" b="0" baseline="0" dirty="0">
                          <a:solidFill>
                            <a:schemeClr val="tx1"/>
                          </a:solidFill>
                          <a:latin typeface="Arial" panose="020B0604020202020204" pitchFamily="34" charset="0"/>
                          <a:cs typeface="Arial" panose="020B0604020202020204" pitchFamily="34" charset="0"/>
                        </a:rPr>
                        <a:t> and </a:t>
                      </a:r>
                      <a:r>
                        <a:rPr lang="es-MX" sz="1400" b="0" baseline="0" dirty="0" err="1">
                          <a:solidFill>
                            <a:schemeClr val="tx1"/>
                          </a:solidFill>
                          <a:latin typeface="Arial" panose="020B0604020202020204" pitchFamily="34" charset="0"/>
                          <a:cs typeface="Arial" panose="020B0604020202020204" pitchFamily="34" charset="0"/>
                        </a:rPr>
                        <a:t>what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his</a:t>
                      </a:r>
                      <a:r>
                        <a:rPr lang="es-MX" sz="1400" b="0" baseline="0" dirty="0">
                          <a:solidFill>
                            <a:schemeClr val="tx1"/>
                          </a:solidFill>
                          <a:latin typeface="Arial" panose="020B0604020202020204" pitchFamily="34" charset="0"/>
                          <a:cs typeface="Arial" panose="020B0604020202020204" pitchFamily="34" charset="0"/>
                        </a:rPr>
                        <a:t>/</a:t>
                      </a:r>
                      <a:r>
                        <a:rPr lang="es-MX" sz="1400" b="0" baseline="0" dirty="0" err="1">
                          <a:solidFill>
                            <a:schemeClr val="tx1"/>
                          </a:solidFill>
                          <a:latin typeface="Arial" panose="020B0604020202020204" pitchFamily="34" charset="0"/>
                          <a:cs typeface="Arial" panose="020B0604020202020204" pitchFamily="34" charset="0"/>
                        </a:rPr>
                        <a:t>her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disability</a:t>
                      </a:r>
                      <a:r>
                        <a:rPr lang="es-MX" sz="1400" b="0" baseline="0" dirty="0">
                          <a:solidFill>
                            <a:schemeClr val="tx1"/>
                          </a:solidFill>
                          <a:latin typeface="Arial" panose="020B0604020202020204" pitchFamily="34" charset="0"/>
                          <a:cs typeface="Arial" panose="020B0604020202020204" pitchFamily="34" charset="0"/>
                        </a:rPr>
                        <a:t>?</a:t>
                      </a:r>
                    </a:p>
                    <a:p>
                      <a:pPr marL="285750" indent="-285750" algn="l">
                        <a:lnSpc>
                          <a:spcPct val="150000"/>
                        </a:lnSpc>
                        <a:buFont typeface="Arial" panose="020B0604020202020204" pitchFamily="34" charset="0"/>
                        <a:buChar char="•"/>
                      </a:pPr>
                      <a:r>
                        <a:rPr lang="en-US" sz="1400" b="0" dirty="0">
                          <a:solidFill>
                            <a:schemeClr val="tx1"/>
                          </a:solidFill>
                          <a:latin typeface="Arial" panose="020B0604020202020204" pitchFamily="34" charset="0"/>
                          <a:cs typeface="Arial" panose="020B0604020202020204" pitchFamily="34" charset="0"/>
                        </a:rPr>
                        <a:t>Have you had the chance  to contribute in any way for the benefit of people with disabilities?</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400" b="0" baseline="0" dirty="0">
                          <a:solidFill>
                            <a:schemeClr val="tx1"/>
                          </a:solidFill>
                          <a:latin typeface="Arial" panose="020B0604020202020204" pitchFamily="34" charset="0"/>
                          <a:cs typeface="Arial" panose="020B0604020202020204" pitchFamily="34" charset="0"/>
                        </a:rPr>
                        <a:t>If you could have helped people with disabilities what would you have done?</a:t>
                      </a:r>
                      <a:endParaRPr lang="en-US" sz="1400" b="0" dirty="0">
                        <a:solidFill>
                          <a:schemeClr val="tx1"/>
                        </a:solidFill>
                        <a:latin typeface="Arial" panose="020B0604020202020204" pitchFamily="34" charset="0"/>
                        <a:cs typeface="Arial" panose="020B0604020202020204" pitchFamily="34" charset="0"/>
                      </a:endParaRPr>
                    </a:p>
                    <a:p>
                      <a:pPr marL="285750" indent="-285750" algn="l">
                        <a:lnSpc>
                          <a:spcPct val="150000"/>
                        </a:lnSpc>
                        <a:buFont typeface="Arial" panose="020B0604020202020204" pitchFamily="34" charset="0"/>
                        <a:buChar char="•"/>
                      </a:pPr>
                      <a:r>
                        <a:rPr lang="es-MX" sz="1400" b="0" baseline="0" dirty="0" err="1">
                          <a:solidFill>
                            <a:schemeClr val="tx1"/>
                          </a:solidFill>
                          <a:latin typeface="Arial" panose="020B0604020202020204" pitchFamily="34" charset="0"/>
                          <a:cs typeface="Arial" panose="020B0604020202020204" pitchFamily="34" charset="0"/>
                        </a:rPr>
                        <a:t>How</a:t>
                      </a:r>
                      <a:r>
                        <a:rPr lang="es-MX" sz="1400" b="0" baseline="0" dirty="0">
                          <a:solidFill>
                            <a:schemeClr val="tx1"/>
                          </a:solidFill>
                          <a:latin typeface="Arial" panose="020B0604020202020204" pitchFamily="34" charset="0"/>
                          <a:cs typeface="Arial" panose="020B0604020202020204" pitchFamily="34" charset="0"/>
                        </a:rPr>
                        <a:t> has </a:t>
                      </a:r>
                      <a:r>
                        <a:rPr lang="es-MX" sz="1400" b="0" baseline="0" dirty="0" err="1">
                          <a:solidFill>
                            <a:schemeClr val="tx1"/>
                          </a:solidFill>
                          <a:latin typeface="Arial" panose="020B0604020202020204" pitchFamily="34" charset="0"/>
                          <a:cs typeface="Arial" panose="020B0604020202020204" pitchFamily="34" charset="0"/>
                        </a:rPr>
                        <a:t>your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city</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been</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adapted</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to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help</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people</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with</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disabilities</a:t>
                      </a:r>
                      <a:r>
                        <a:rPr lang="es-MX" sz="1400" b="0" baseline="0" dirty="0">
                          <a:solidFill>
                            <a:schemeClr val="tx1"/>
                          </a:solidFill>
                          <a:latin typeface="Arial" panose="020B0604020202020204" pitchFamily="34" charset="0"/>
                          <a:cs typeface="Arial" panose="020B0604020202020204" pitchFamily="34" charset="0"/>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13th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105925" y="5440096"/>
            <a:ext cx="6541189" cy="2677656"/>
          </a:xfrm>
          <a:prstGeom prst="rect">
            <a:avLst/>
          </a:prstGeom>
          <a:noFill/>
        </p:spPr>
        <p:txBody>
          <a:bodyPr wrap="square" rtlCol="0">
            <a:spAutoFit/>
          </a:bodyPr>
          <a:lstStyle/>
          <a:p>
            <a:pPr algn="just"/>
            <a:r>
              <a:rPr lang="en-US" sz="1050" dirty="0">
                <a:latin typeface="Arial" panose="020B0604020202020204" pitchFamily="34" charset="0"/>
                <a:cs typeface="Arial" panose="020B0604020202020204" pitchFamily="34" charset="0"/>
              </a:rPr>
              <a:t>Honestly… I only know one person who has a disability… It is my cousin who lives in the United States and I really could not explain what she has but is like a physical and mental disability that does not allow her to stand up on her own, walk, use her hands well and speak.</a:t>
            </a:r>
          </a:p>
          <a:p>
            <a:pPr algn="just"/>
            <a:r>
              <a:rPr lang="en-US" sz="1050" dirty="0">
                <a:latin typeface="Arial" panose="020B0604020202020204" pitchFamily="34" charset="0"/>
                <a:cs typeface="Arial" panose="020B0604020202020204" pitchFamily="34" charset="0"/>
              </a:rPr>
              <a:t>For some unfathomable reason, since I the first time I spent time with her at a very young age generated a lot of empathy and also a pleasure to help people although regrettably, I haven’t really done it. I only got to help my aunt feed my cousin and I have only contributed in very mundane ways, maybe when the telethon is done or when there are disabled people asking for money.</a:t>
            </a:r>
          </a:p>
          <a:p>
            <a:pPr algn="just"/>
            <a:r>
              <a:rPr lang="en-US" sz="1050" dirty="0">
                <a:latin typeface="Arial" panose="020B0604020202020204" pitchFamily="34" charset="0"/>
                <a:cs typeface="Arial" panose="020B0604020202020204" pitchFamily="34" charset="0"/>
              </a:rPr>
              <a:t>If I could have helped in another way, perhaps I would have participated in charity social activities or even directly helping associations or places where help is needed for disabled people. I also know that it is never too late to start, and I would like in the future to be able to carry out these actions and even to be able to complement my studies in order to support young children with disabilities… And I would do it zealously. </a:t>
            </a:r>
          </a:p>
          <a:p>
            <a:pPr algn="just"/>
            <a:r>
              <a:rPr lang="en-US" sz="1050" dirty="0">
                <a:latin typeface="Arial" panose="020B0604020202020204" pitchFamily="34" charset="0"/>
                <a:cs typeface="Arial" panose="020B0604020202020204" pitchFamily="34" charset="0"/>
              </a:rPr>
              <a:t>Currently, I feel like my city is in constant modernization, but I have seen that there are many small shopping malls that do not even have a ramp for a wheelchair, in some bathrooms there is only the sign that it is for a wheelchair, but it does not even have some support for them to lean on. And that’s the honest truth!</a:t>
            </a:r>
          </a:p>
          <a:p>
            <a:pPr algn="just"/>
            <a:r>
              <a:rPr lang="en-US" sz="1050" dirty="0">
                <a:latin typeface="Arial" panose="020B0604020202020204" pitchFamily="34" charset="0"/>
                <a:cs typeface="Arial" panose="020B0604020202020204" pitchFamily="34" charset="0"/>
              </a:rPr>
              <a:t>Finally, I think there is still very little empathy for the different disabilities that currently exist.</a:t>
            </a:r>
            <a:endParaRPr lang="es-MX"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7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pic>
        <p:nvPicPr>
          <p:cNvPr id="3" name="Imagen 2">
            <a:extLst>
              <a:ext uri="{FF2B5EF4-FFF2-40B4-BE49-F238E27FC236}">
                <a16:creationId xmlns:a16="http://schemas.microsoft.com/office/drawing/2014/main" id="{37FBDC8C-6ED4-43C4-AB4A-9F26ADCC60A1}"/>
              </a:ext>
            </a:extLst>
          </p:cNvPr>
          <p:cNvPicPr>
            <a:picLocks noChangeAspect="1"/>
          </p:cNvPicPr>
          <p:nvPr/>
        </p:nvPicPr>
        <p:blipFill rotWithShape="1">
          <a:blip r:embed="rId2"/>
          <a:srcRect l="18730" t="17518" r="18389" b="44439"/>
          <a:stretch/>
        </p:blipFill>
        <p:spPr>
          <a:xfrm>
            <a:off x="1175032" y="6021917"/>
            <a:ext cx="4507936" cy="1534115"/>
          </a:xfrm>
          <a:prstGeom prst="rect">
            <a:avLst/>
          </a:prstGeom>
        </p:spPr>
      </p:pic>
      <p:sp>
        <p:nvSpPr>
          <p:cNvPr id="4" name="CuadroTexto 3">
            <a:extLst>
              <a:ext uri="{FF2B5EF4-FFF2-40B4-BE49-F238E27FC236}">
                <a16:creationId xmlns:a16="http://schemas.microsoft.com/office/drawing/2014/main" id="{0DE67F3F-030E-41C1-953D-87C95E7B282E}"/>
              </a:ext>
            </a:extLst>
          </p:cNvPr>
          <p:cNvSpPr txBox="1"/>
          <p:nvPr/>
        </p:nvSpPr>
        <p:spPr>
          <a:xfrm>
            <a:off x="683711" y="5488660"/>
            <a:ext cx="982641" cy="369332"/>
          </a:xfrm>
          <a:prstGeom prst="rect">
            <a:avLst/>
          </a:prstGeom>
          <a:noFill/>
        </p:spPr>
        <p:txBody>
          <a:bodyPr wrap="none" rtlCol="0">
            <a:spAutoFit/>
          </a:bodyPr>
          <a:lstStyle/>
          <a:p>
            <a:r>
              <a:rPr lang="es-MX" dirty="0" err="1"/>
              <a:t>Progress</a:t>
            </a:r>
            <a:endParaRPr lang="es-MX" dirty="0"/>
          </a:p>
        </p:txBody>
      </p:sp>
    </p:spTree>
    <p:extLst>
      <p:ext uri="{BB962C8B-B14F-4D97-AF65-F5344CB8AC3E}">
        <p14:creationId xmlns:p14="http://schemas.microsoft.com/office/powerpoint/2010/main" val="24411735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1080</TotalTime>
  <Words>504</Words>
  <Application>Microsoft Office PowerPoint</Application>
  <PresentationFormat>Carta (216 x 279 mm)</PresentationFormat>
  <Paragraphs>30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Abadi Extra Light</vt: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VALERIA GALINDO TORRES</cp:lastModifiedBy>
  <cp:revision>51</cp:revision>
  <dcterms:created xsi:type="dcterms:W3CDTF">2020-11-25T17:14:58Z</dcterms:created>
  <dcterms:modified xsi:type="dcterms:W3CDTF">2021-04-14T02:29:27Z</dcterms:modified>
</cp:coreProperties>
</file>