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3" r:id="rId3"/>
    <p:sldId id="271"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55" d="100"/>
          <a:sy n="55" d="100"/>
        </p:scale>
        <p:origin x="20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21/04/2021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21/04/2021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21/04/2021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21/04/2021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85285859-8B18-45EF-96BF-E0A9D3FA116A}"/>
              </a:ext>
            </a:extLst>
          </p:cNvPr>
          <p:cNvSpPr>
            <a:spLocks noChangeArrowheads="1"/>
          </p:cNvSpPr>
          <p:nvPr/>
        </p:nvSpPr>
        <p:spPr bwMode="auto">
          <a:xfrm>
            <a:off x="508136" y="52392"/>
            <a:ext cx="58417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a:t>
            </a:r>
            <a:r>
              <a:rPr kumimoji="0" lang="es-ES_tradnl"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MX" altLang="es-MX"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latin typeface="Arial" panose="020B0604020202020204" pitchFamily="34" charset="0"/>
            </a:endParaRPr>
          </a:p>
        </p:txBody>
      </p:sp>
      <p:sp>
        <p:nvSpPr>
          <p:cNvPr id="5" name="Rectangle 6">
            <a:extLst>
              <a:ext uri="{FF2B5EF4-FFF2-40B4-BE49-F238E27FC236}">
                <a16:creationId xmlns:a16="http://schemas.microsoft.com/office/drawing/2014/main" id="{8346A306-3661-40B4-BDCA-F9DF101EA6E6}"/>
              </a:ext>
            </a:extLst>
          </p:cNvPr>
          <p:cNvSpPr>
            <a:spLocks noChangeArrowheads="1"/>
          </p:cNvSpPr>
          <p:nvPr/>
        </p:nvSpPr>
        <p:spPr bwMode="auto">
          <a:xfrm>
            <a:off x="432024" y="1966113"/>
            <a:ext cx="599394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a:t>
            </a:r>
            <a:r>
              <a:rPr kumimoji="0" lang="es-ES_tradnl"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Materia: inglés B2 online</a:t>
            </a: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Profra</a:t>
            </a: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Mayela Alejandra del Carmen Gaona Garc</a:t>
            </a:r>
            <a:r>
              <a:rPr kumimoji="0" lang="es-MX"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lvl="0" algn="ctr" eaLnBrk="0" fontAlgn="base" hangingPunct="0">
              <a:spcBef>
                <a:spcPct val="0"/>
              </a:spcBef>
              <a:spcAft>
                <a:spcPct val="0"/>
              </a:spcAft>
            </a:pPr>
            <a:r>
              <a:rPr lang="es-MX" altLang="es-MX" b="1" dirty="0">
                <a:solidFill>
                  <a:srgbClr val="000000"/>
                </a:solidFill>
                <a:latin typeface="Arial" panose="020B0604020202020204" pitchFamily="34" charset="0"/>
                <a:ea typeface="Times New Roman" panose="02020603050405020304" pitchFamily="18" charset="0"/>
                <a:cs typeface="Arial" panose="020B0604020202020204" pitchFamily="34" charset="0"/>
              </a:rPr>
              <a:t>WRITING ASIGNMENT 3</a:t>
            </a:r>
          </a:p>
          <a:p>
            <a:pPr lvl="0" algn="ctr" eaLnBrk="0" fontAlgn="base" hangingPunct="0">
              <a:spcBef>
                <a:spcPct val="0"/>
              </a:spcBef>
              <a:spcAft>
                <a:spcPct val="0"/>
              </a:spcAft>
            </a:pP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Alumna: </a:t>
            </a:r>
            <a:r>
              <a:rPr kumimoji="0" lang="es-MX" altLang="es-MX"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Yazmin</a:t>
            </a:r>
            <a:r>
              <a:rPr kumimoji="0" lang="es-MX"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altLang="es-MX"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Tellez</a:t>
            </a:r>
            <a:r>
              <a:rPr kumimoji="0" lang="es-MX"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Fuentes </a:t>
            </a:r>
            <a:r>
              <a:rPr kumimoji="0" lang="es-MX"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N.L. </a:t>
            </a:r>
            <a:r>
              <a:rPr kumimoji="0" lang="es-MX"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13</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Sexto semestre Secci</a:t>
            </a:r>
            <a:r>
              <a:rPr kumimoji="0" lang="es-ES_tradnl" altLang="es-MX"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MX"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s-ES_tradnl"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21 de </a:t>
            </a:r>
            <a:r>
              <a:rPr kumimoji="0" lang="en-US" altLang="es-MX"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abril</a:t>
            </a:r>
            <a:r>
              <a:rPr kumimoji="0" lang="en-US" altLang="es-MX"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de 2021</a:t>
            </a:r>
            <a:r>
              <a:rPr kumimoji="0" lang="es-MX" altLang="es-MX" b="0" i="0" u="none" strike="noStrike" cap="none" normalizeH="0" baseline="0" dirty="0">
                <a:ln>
                  <a:noFill/>
                </a:ln>
                <a:solidFill>
                  <a:schemeClr val="tx1"/>
                </a:solidFill>
                <a:effectLst/>
              </a:rPr>
              <a:t> </a:t>
            </a:r>
            <a:endParaRPr kumimoji="0" lang="es-MX" altLang="es-MX" b="0" i="0" u="none" strike="noStrike" cap="none" normalizeH="0" baseline="0" dirty="0">
              <a:ln>
                <a:noFill/>
              </a:ln>
              <a:solidFill>
                <a:schemeClr val="tx1"/>
              </a:solidFill>
              <a:effectLst/>
              <a:latin typeface="Arial" panose="020B0604020202020204" pitchFamily="34" charset="0"/>
            </a:endParaRPr>
          </a:p>
        </p:txBody>
      </p:sp>
      <p:pic>
        <p:nvPicPr>
          <p:cNvPr id="8" name="Imagen 7" descr="http://187.160.244.18/sistema/Data/tareas/enep-00041/_Logos/escudo.jpg">
            <a:extLst>
              <a:ext uri="{FF2B5EF4-FFF2-40B4-BE49-F238E27FC236}">
                <a16:creationId xmlns:a16="http://schemas.microsoft.com/office/drawing/2014/main" id="{26709C7C-A2C2-4DB9-B789-9F8C3823D2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0626" y="375557"/>
            <a:ext cx="1896745" cy="1405890"/>
          </a:xfrm>
          <a:prstGeom prst="rect">
            <a:avLst/>
          </a:prstGeom>
          <a:noFill/>
          <a:ln>
            <a:noFill/>
          </a:ln>
        </p:spPr>
      </p:pic>
    </p:spTree>
    <p:extLst>
      <p:ext uri="{BB962C8B-B14F-4D97-AF65-F5344CB8AC3E}">
        <p14:creationId xmlns:p14="http://schemas.microsoft.com/office/powerpoint/2010/main" val="376297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nvPr>
        </p:nvGraphicFramePr>
        <p:xfrm>
          <a:off x="168574" y="223377"/>
          <a:ext cx="6541190" cy="4089468"/>
        </p:xfrm>
        <a:graphic>
          <a:graphicData uri="http://schemas.openxmlformats.org/drawingml/2006/table">
            <a:tbl>
              <a:tblPr firstRow="1" bandRow="1">
                <a:tableStyleId>{5C22544A-7EE6-4342-B048-85BDC9FD1C3A}</a:tableStyleId>
              </a:tblPr>
              <a:tblGrid>
                <a:gridCol w="1434595">
                  <a:extLst>
                    <a:ext uri="{9D8B030D-6E8A-4147-A177-3AD203B41FA5}">
                      <a16:colId xmlns:a16="http://schemas.microsoft.com/office/drawing/2014/main" val="20000"/>
                    </a:ext>
                  </a:extLst>
                </a:gridCol>
                <a:gridCol w="5106595">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6-10</a:t>
                      </a:r>
                    </a:p>
                    <a:p>
                      <a:pPr marL="285750" indent="-285750">
                        <a:lnSpc>
                          <a:spcPct val="150000"/>
                        </a:lnSpc>
                        <a:buFont typeface="Arial" panose="020B0604020202020204" pitchFamily="34" charset="0"/>
                        <a:buChar char="•"/>
                      </a:pPr>
                      <a:r>
                        <a:rPr lang="es-MX" sz="1400" b="0" dirty="0" err="1">
                          <a:solidFill>
                            <a:schemeClr val="tx1"/>
                          </a:solidFill>
                        </a:rPr>
                        <a:t>Have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ever</a:t>
                      </a:r>
                      <a:r>
                        <a:rPr lang="es-MX" sz="1400" b="0" dirty="0">
                          <a:solidFill>
                            <a:schemeClr val="tx1"/>
                          </a:solidFill>
                        </a:rPr>
                        <a:t> </a:t>
                      </a:r>
                      <a:r>
                        <a:rPr lang="es-MX" sz="1400" b="0" dirty="0" err="1">
                          <a:solidFill>
                            <a:schemeClr val="tx1"/>
                          </a:solidFill>
                        </a:rPr>
                        <a:t>had</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witnessed</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 </a:t>
                      </a:r>
                      <a:r>
                        <a:rPr lang="es-MX" sz="1400" b="0" dirty="0" err="1">
                          <a:solidFill>
                            <a:schemeClr val="tx1"/>
                          </a:solidFill>
                        </a:rPr>
                        <a:t>What</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you</a:t>
                      </a:r>
                      <a:r>
                        <a:rPr lang="es-MX" sz="1400" b="0" dirty="0">
                          <a:solidFill>
                            <a:schemeClr val="tx1"/>
                          </a:solidFill>
                        </a:rPr>
                        <a:t> do?</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often</a:t>
                      </a:r>
                      <a:r>
                        <a:rPr lang="es-MX" sz="1400" b="0" dirty="0">
                          <a:solidFill>
                            <a:schemeClr val="tx1"/>
                          </a:solidFill>
                        </a:rPr>
                        <a:t> are </a:t>
                      </a:r>
                      <a:r>
                        <a:rPr lang="es-MX" sz="1400" b="0" dirty="0" err="1">
                          <a:solidFill>
                            <a:schemeClr val="tx1"/>
                          </a:solidFill>
                        </a:rPr>
                        <a:t>the</a:t>
                      </a:r>
                      <a:r>
                        <a:rPr lang="es-MX" sz="1400" b="0" dirty="0">
                          <a:solidFill>
                            <a:schemeClr val="tx1"/>
                          </a:solidFill>
                        </a:rPr>
                        <a:t> </a:t>
                      </a:r>
                      <a:r>
                        <a:rPr lang="es-MX" sz="1400" b="0" dirty="0" err="1">
                          <a:solidFill>
                            <a:schemeClr val="tx1"/>
                          </a:solidFill>
                        </a:rPr>
                        <a:t>accidents</a:t>
                      </a:r>
                      <a:r>
                        <a:rPr lang="es-MX" sz="1400" b="0" dirty="0">
                          <a:solidFill>
                            <a:schemeClr val="tx1"/>
                          </a:solidFill>
                        </a:rPr>
                        <a:t> </a:t>
                      </a:r>
                      <a:r>
                        <a:rPr lang="es-MX" sz="1400" b="0" dirty="0" err="1">
                          <a:solidFill>
                            <a:schemeClr val="tx1"/>
                          </a:solidFill>
                        </a:rPr>
                        <a:t>on</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streets</a:t>
                      </a:r>
                      <a:r>
                        <a:rPr lang="es-MX" sz="1400" b="0" dirty="0">
                          <a:solidFill>
                            <a:schemeClr val="tx1"/>
                          </a:solidFill>
                        </a:rPr>
                        <a:t> in </a:t>
                      </a:r>
                      <a:r>
                        <a:rPr lang="es-MX" sz="1400" b="0" dirty="0" err="1">
                          <a:solidFill>
                            <a:schemeClr val="tx1"/>
                          </a:solidFill>
                        </a:rPr>
                        <a:t>your</a:t>
                      </a:r>
                      <a:r>
                        <a:rPr lang="es-MX" sz="1400" b="0" dirty="0">
                          <a:solidFill>
                            <a:schemeClr val="tx1"/>
                          </a:solidFill>
                        </a:rPr>
                        <a:t> </a:t>
                      </a:r>
                      <a:r>
                        <a:rPr lang="es-MX" sz="1400" b="0" dirty="0" err="1">
                          <a:solidFill>
                            <a:schemeClr val="tx1"/>
                          </a:solidFill>
                        </a:rPr>
                        <a:t>city</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a:solidFill>
                            <a:schemeClr val="tx1"/>
                          </a:solidFill>
                        </a:rPr>
                        <a:t>Are </a:t>
                      </a:r>
                      <a:r>
                        <a:rPr lang="es-MX" sz="1400" b="0" dirty="0" err="1">
                          <a:solidFill>
                            <a:schemeClr val="tx1"/>
                          </a:solidFill>
                        </a:rPr>
                        <a:t>they</a:t>
                      </a:r>
                      <a:r>
                        <a:rPr lang="es-MX" sz="1400" b="0" dirty="0">
                          <a:solidFill>
                            <a:schemeClr val="tx1"/>
                          </a:solidFill>
                        </a:rPr>
                        <a:t> </a:t>
                      </a:r>
                      <a:r>
                        <a:rPr lang="es-MX" sz="1400" b="0" dirty="0" err="1">
                          <a:solidFill>
                            <a:schemeClr val="tx1"/>
                          </a:solidFill>
                        </a:rPr>
                        <a:t>usually</a:t>
                      </a:r>
                      <a:r>
                        <a:rPr lang="es-MX" sz="1400" b="0" dirty="0">
                          <a:solidFill>
                            <a:schemeClr val="tx1"/>
                          </a:solidFill>
                        </a:rPr>
                        <a:t> </a:t>
                      </a:r>
                      <a:r>
                        <a:rPr lang="es-MX" sz="1400" b="0" dirty="0" err="1">
                          <a:solidFill>
                            <a:schemeClr val="tx1"/>
                          </a:solidFill>
                        </a:rPr>
                        <a:t>major</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minor</a:t>
                      </a:r>
                      <a:r>
                        <a:rPr lang="es-MX" sz="1400" b="0" dirty="0">
                          <a:solidFill>
                            <a:schemeClr val="tx1"/>
                          </a:solidFill>
                        </a:rPr>
                        <a:t> </a:t>
                      </a:r>
                      <a:r>
                        <a:rPr lang="es-MX" sz="1400" b="0" dirty="0" err="1">
                          <a:solidFill>
                            <a:schemeClr val="tx1"/>
                          </a:solidFill>
                        </a:rPr>
                        <a:t>accidents</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Have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helped</a:t>
                      </a:r>
                      <a:r>
                        <a:rPr lang="es-MX" sz="1400" b="0" dirty="0">
                          <a:solidFill>
                            <a:schemeClr val="tx1"/>
                          </a:solidFill>
                        </a:rPr>
                        <a:t> </a:t>
                      </a:r>
                      <a:r>
                        <a:rPr lang="es-MX" sz="1400" b="0" dirty="0" err="1">
                          <a:solidFill>
                            <a:schemeClr val="tx1"/>
                          </a:solidFill>
                        </a:rPr>
                        <a:t>someone</a:t>
                      </a:r>
                      <a:r>
                        <a:rPr lang="es-MX" sz="1400" b="0" dirty="0">
                          <a:solidFill>
                            <a:schemeClr val="tx1"/>
                          </a:solidFill>
                        </a:rPr>
                        <a:t> in </a:t>
                      </a:r>
                      <a:r>
                        <a:rPr lang="es-MX" sz="1400" b="0" dirty="0" err="1">
                          <a:solidFill>
                            <a:schemeClr val="tx1"/>
                          </a:solidFill>
                        </a:rPr>
                        <a:t>need</a:t>
                      </a:r>
                      <a:r>
                        <a:rPr lang="es-MX" sz="1400" b="0" dirty="0">
                          <a:solidFill>
                            <a:schemeClr val="tx1"/>
                          </a:solidFill>
                        </a:rPr>
                        <a:t> </a:t>
                      </a:r>
                      <a:r>
                        <a:rPr lang="es-MX" sz="1400" b="0" dirty="0" err="1">
                          <a:solidFill>
                            <a:schemeClr val="tx1"/>
                          </a:solidFill>
                        </a:rPr>
                        <a:t>due</a:t>
                      </a:r>
                      <a:r>
                        <a:rPr lang="es-MX" sz="1400" b="0" dirty="0">
                          <a:solidFill>
                            <a:schemeClr val="tx1"/>
                          </a:solidFill>
                        </a:rPr>
                        <a:t> </a:t>
                      </a:r>
                      <a:r>
                        <a:rPr lang="es-MX" sz="1400" b="0" dirty="0" err="1">
                          <a:solidFill>
                            <a:schemeClr val="tx1"/>
                          </a:solidFill>
                        </a:rPr>
                        <a:t>to</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that</a:t>
                      </a:r>
                      <a:r>
                        <a:rPr lang="es-MX" sz="1400" b="0" dirty="0">
                          <a:solidFill>
                            <a:schemeClr val="tx1"/>
                          </a:solidFill>
                        </a:rPr>
                        <a:t> </a:t>
                      </a:r>
                      <a:r>
                        <a:rPr lang="es-MX" sz="1400" b="0" dirty="0" err="1">
                          <a:solidFill>
                            <a:schemeClr val="tx1"/>
                          </a:solidFill>
                        </a:rPr>
                        <a:t>make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feel</a:t>
                      </a:r>
                      <a:r>
                        <a:rPr lang="es-MX" sz="1400" b="0" dirty="0">
                          <a:solidFill>
                            <a:schemeClr val="tx1"/>
                          </a:solidFill>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20th</a:t>
                      </a:r>
                      <a:endParaRPr lang="es-MX" sz="900" dirty="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121722" y="5231080"/>
            <a:ext cx="6614556" cy="1754326"/>
          </a:xfrm>
          <a:prstGeom prst="rect">
            <a:avLst/>
          </a:prstGeom>
          <a:noFill/>
        </p:spPr>
        <p:txBody>
          <a:bodyPr wrap="square" rtlCol="0">
            <a:spAutoFit/>
          </a:bodyPr>
          <a:lstStyle/>
          <a:p>
            <a:pPr algn="just"/>
            <a:r>
              <a:rPr lang="en-US" sz="1000" dirty="0">
                <a:latin typeface="Arial" panose="020B0604020202020204" pitchFamily="34" charset="0"/>
                <a:cs typeface="Arial" panose="020B0604020202020204" pitchFamily="34" charset="0"/>
              </a:rPr>
              <a:t>I remember I was at home eating lunch with my mom when my dad called us to tell us that he had been hit and needed us to come to the scene to pick up my sisters.</a:t>
            </a:r>
          </a:p>
          <a:p>
            <a:pPr algn="just"/>
            <a:r>
              <a:rPr lang="en-US" sz="1000" dirty="0">
                <a:latin typeface="Arial" panose="020B0604020202020204" pitchFamily="34" charset="0"/>
                <a:cs typeface="Arial" panose="020B0604020202020204" pitchFamily="34" charset="0"/>
              </a:rPr>
              <a:t>By the time we got to the scene, we simply moved the suitcases from one car to another and headed for the house. The good thing here is that it was material damage and not physical.</a:t>
            </a:r>
          </a:p>
          <a:p>
            <a:pPr algn="just"/>
            <a:r>
              <a:rPr lang="en-US" sz="1000" dirty="0">
                <a:latin typeface="Arial" panose="020B0604020202020204" pitchFamily="34" charset="0"/>
                <a:cs typeface="Arial" panose="020B0604020202020204" pitchFamily="34" charset="0"/>
              </a:rPr>
              <a:t>In my opinion, accidents here are daily because every time you turn on the TV and turn on the news (RCG) we can see reporters showing vehicular accidents, no matter if it is on weekdays or weekends. So, the accidents sometimes are major or minor, most of them are minor.</a:t>
            </a:r>
          </a:p>
          <a:p>
            <a:pPr algn="just"/>
            <a:r>
              <a:rPr lang="en-US" sz="1000" dirty="0">
                <a:latin typeface="Arial" panose="020B0604020202020204" pitchFamily="34" charset="0"/>
                <a:cs typeface="Arial" panose="020B0604020202020204" pitchFamily="34" charset="0"/>
              </a:rPr>
              <a:t>I helped my dad when his was on the accident, but nothing serious and that make me feel great because he wasn’t injured.</a:t>
            </a:r>
          </a:p>
          <a:p>
            <a:endParaRPr lang="es-MX" dirty="0"/>
          </a:p>
        </p:txBody>
      </p:sp>
    </p:spTree>
    <p:extLst>
      <p:ext uri="{BB962C8B-B14F-4D97-AF65-F5344CB8AC3E}">
        <p14:creationId xmlns:p14="http://schemas.microsoft.com/office/powerpoint/2010/main" val="278661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528222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998</TotalTime>
  <Words>383</Words>
  <Application>Microsoft Office PowerPoint</Application>
  <PresentationFormat>Carta (216 x 279 mm)</PresentationFormat>
  <Paragraphs>40</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Yazmin Fuentes</cp:lastModifiedBy>
  <cp:revision>52</cp:revision>
  <dcterms:created xsi:type="dcterms:W3CDTF">2020-11-25T17:14:58Z</dcterms:created>
  <dcterms:modified xsi:type="dcterms:W3CDTF">2021-04-21T21:07:32Z</dcterms:modified>
</cp:coreProperties>
</file>