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7" d="100"/>
          <a:sy n="77" d="100"/>
        </p:scale>
        <p:origin x="24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BC33D34-0C8D-412C-BB9B-405824CCCBBD}"/>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3212BA29-48CD-4A49-B7E1-31F726AA20D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BA629FA1-8534-4156-9030-C941BB526A38}"/>
              </a:ext>
            </a:extLst>
          </p:cNvPr>
          <p:cNvSpPr>
            <a:spLocks noGrp="1"/>
          </p:cNvSpPr>
          <p:nvPr>
            <p:ph type="dt" sz="half" idx="10"/>
          </p:nvPr>
        </p:nvSpPr>
        <p:spPr/>
        <p:txBody>
          <a:bodyPr/>
          <a:lstStyle/>
          <a:p>
            <a:fld id="{9C49368A-C393-4148-94D9-55E0AF636B75}" type="datetimeFigureOut">
              <a:rPr lang="es-MX" smtClean="0"/>
              <a:t>22/03/2021</a:t>
            </a:fld>
            <a:endParaRPr lang="es-MX"/>
          </a:p>
        </p:txBody>
      </p:sp>
      <p:sp>
        <p:nvSpPr>
          <p:cNvPr id="5" name="Marcador de pie de página 4">
            <a:extLst>
              <a:ext uri="{FF2B5EF4-FFF2-40B4-BE49-F238E27FC236}">
                <a16:creationId xmlns:a16="http://schemas.microsoft.com/office/drawing/2014/main" id="{9742D064-F8A0-4E43-9AC2-79F0B573F319}"/>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F0FCC1F4-2F5D-4E08-8BD7-DAD8D9027E23}"/>
              </a:ext>
            </a:extLst>
          </p:cNvPr>
          <p:cNvSpPr>
            <a:spLocks noGrp="1"/>
          </p:cNvSpPr>
          <p:nvPr>
            <p:ph type="sldNum" sz="quarter" idx="12"/>
          </p:nvPr>
        </p:nvSpPr>
        <p:spPr/>
        <p:txBody>
          <a:bodyPr/>
          <a:lstStyle/>
          <a:p>
            <a:fld id="{6153CA78-3448-4D85-BBE2-4AE4F37244B6}" type="slidenum">
              <a:rPr lang="es-MX" smtClean="0"/>
              <a:t>‹Nº›</a:t>
            </a:fld>
            <a:endParaRPr lang="es-MX"/>
          </a:p>
        </p:txBody>
      </p:sp>
    </p:spTree>
    <p:extLst>
      <p:ext uri="{BB962C8B-B14F-4D97-AF65-F5344CB8AC3E}">
        <p14:creationId xmlns:p14="http://schemas.microsoft.com/office/powerpoint/2010/main" val="28044071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BAE3445-6D40-467C-9FFA-2B9A4453AC09}"/>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CF923B8A-7CD6-4384-B517-3068B404CF33}"/>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72DBBE76-38C7-4BEC-A5A0-55260EDE8276}"/>
              </a:ext>
            </a:extLst>
          </p:cNvPr>
          <p:cNvSpPr>
            <a:spLocks noGrp="1"/>
          </p:cNvSpPr>
          <p:nvPr>
            <p:ph type="dt" sz="half" idx="10"/>
          </p:nvPr>
        </p:nvSpPr>
        <p:spPr/>
        <p:txBody>
          <a:bodyPr/>
          <a:lstStyle/>
          <a:p>
            <a:fld id="{9C49368A-C393-4148-94D9-55E0AF636B75}" type="datetimeFigureOut">
              <a:rPr lang="es-MX" smtClean="0"/>
              <a:t>22/03/2021</a:t>
            </a:fld>
            <a:endParaRPr lang="es-MX"/>
          </a:p>
        </p:txBody>
      </p:sp>
      <p:sp>
        <p:nvSpPr>
          <p:cNvPr id="5" name="Marcador de pie de página 4">
            <a:extLst>
              <a:ext uri="{FF2B5EF4-FFF2-40B4-BE49-F238E27FC236}">
                <a16:creationId xmlns:a16="http://schemas.microsoft.com/office/drawing/2014/main" id="{59138551-066D-4BE9-BC69-09A85E8B4694}"/>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114471DD-4D28-4951-9809-953DB8E29FD5}"/>
              </a:ext>
            </a:extLst>
          </p:cNvPr>
          <p:cNvSpPr>
            <a:spLocks noGrp="1"/>
          </p:cNvSpPr>
          <p:nvPr>
            <p:ph type="sldNum" sz="quarter" idx="12"/>
          </p:nvPr>
        </p:nvSpPr>
        <p:spPr/>
        <p:txBody>
          <a:bodyPr/>
          <a:lstStyle/>
          <a:p>
            <a:fld id="{6153CA78-3448-4D85-BBE2-4AE4F37244B6}" type="slidenum">
              <a:rPr lang="es-MX" smtClean="0"/>
              <a:t>‹Nº›</a:t>
            </a:fld>
            <a:endParaRPr lang="es-MX"/>
          </a:p>
        </p:txBody>
      </p:sp>
    </p:spTree>
    <p:extLst>
      <p:ext uri="{BB962C8B-B14F-4D97-AF65-F5344CB8AC3E}">
        <p14:creationId xmlns:p14="http://schemas.microsoft.com/office/powerpoint/2010/main" val="32956853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01229830-F580-471B-B5D0-626E36B05DF1}"/>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C474D664-38EA-4535-A4C5-C5CD0CB5F43F}"/>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6211914F-D337-4FC3-A6BC-E6C795035720}"/>
              </a:ext>
            </a:extLst>
          </p:cNvPr>
          <p:cNvSpPr>
            <a:spLocks noGrp="1"/>
          </p:cNvSpPr>
          <p:nvPr>
            <p:ph type="dt" sz="half" idx="10"/>
          </p:nvPr>
        </p:nvSpPr>
        <p:spPr/>
        <p:txBody>
          <a:bodyPr/>
          <a:lstStyle/>
          <a:p>
            <a:fld id="{9C49368A-C393-4148-94D9-55E0AF636B75}" type="datetimeFigureOut">
              <a:rPr lang="es-MX" smtClean="0"/>
              <a:t>22/03/2021</a:t>
            </a:fld>
            <a:endParaRPr lang="es-MX"/>
          </a:p>
        </p:txBody>
      </p:sp>
      <p:sp>
        <p:nvSpPr>
          <p:cNvPr id="5" name="Marcador de pie de página 4">
            <a:extLst>
              <a:ext uri="{FF2B5EF4-FFF2-40B4-BE49-F238E27FC236}">
                <a16:creationId xmlns:a16="http://schemas.microsoft.com/office/drawing/2014/main" id="{ED96E6C0-ACA8-4A50-B702-5DBCB8A2FA15}"/>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9AC79A83-678E-4817-86B8-C62255DE944B}"/>
              </a:ext>
            </a:extLst>
          </p:cNvPr>
          <p:cNvSpPr>
            <a:spLocks noGrp="1"/>
          </p:cNvSpPr>
          <p:nvPr>
            <p:ph type="sldNum" sz="quarter" idx="12"/>
          </p:nvPr>
        </p:nvSpPr>
        <p:spPr/>
        <p:txBody>
          <a:bodyPr/>
          <a:lstStyle/>
          <a:p>
            <a:fld id="{6153CA78-3448-4D85-BBE2-4AE4F37244B6}" type="slidenum">
              <a:rPr lang="es-MX" smtClean="0"/>
              <a:t>‹Nº›</a:t>
            </a:fld>
            <a:endParaRPr lang="es-MX"/>
          </a:p>
        </p:txBody>
      </p:sp>
    </p:spTree>
    <p:extLst>
      <p:ext uri="{BB962C8B-B14F-4D97-AF65-F5344CB8AC3E}">
        <p14:creationId xmlns:p14="http://schemas.microsoft.com/office/powerpoint/2010/main" val="2700909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2D39815-C386-447E-9596-0E5AB31E31D3}"/>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5C5099D6-9F91-4B07-9511-AB207E08B62C}"/>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FA2E311F-75D9-49F9-BFC1-A0866F35834E}"/>
              </a:ext>
            </a:extLst>
          </p:cNvPr>
          <p:cNvSpPr>
            <a:spLocks noGrp="1"/>
          </p:cNvSpPr>
          <p:nvPr>
            <p:ph type="dt" sz="half" idx="10"/>
          </p:nvPr>
        </p:nvSpPr>
        <p:spPr/>
        <p:txBody>
          <a:bodyPr/>
          <a:lstStyle/>
          <a:p>
            <a:fld id="{9C49368A-C393-4148-94D9-55E0AF636B75}" type="datetimeFigureOut">
              <a:rPr lang="es-MX" smtClean="0"/>
              <a:t>22/03/2021</a:t>
            </a:fld>
            <a:endParaRPr lang="es-MX"/>
          </a:p>
        </p:txBody>
      </p:sp>
      <p:sp>
        <p:nvSpPr>
          <p:cNvPr id="5" name="Marcador de pie de página 4">
            <a:extLst>
              <a:ext uri="{FF2B5EF4-FFF2-40B4-BE49-F238E27FC236}">
                <a16:creationId xmlns:a16="http://schemas.microsoft.com/office/drawing/2014/main" id="{8C6E9A8E-E2AC-4017-9B00-974FA8DA16D6}"/>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AA364365-EA8D-45D9-AB4A-D61A539C6F3C}"/>
              </a:ext>
            </a:extLst>
          </p:cNvPr>
          <p:cNvSpPr>
            <a:spLocks noGrp="1"/>
          </p:cNvSpPr>
          <p:nvPr>
            <p:ph type="sldNum" sz="quarter" idx="12"/>
          </p:nvPr>
        </p:nvSpPr>
        <p:spPr/>
        <p:txBody>
          <a:bodyPr/>
          <a:lstStyle/>
          <a:p>
            <a:fld id="{6153CA78-3448-4D85-BBE2-4AE4F37244B6}" type="slidenum">
              <a:rPr lang="es-MX" smtClean="0"/>
              <a:t>‹Nº›</a:t>
            </a:fld>
            <a:endParaRPr lang="es-MX"/>
          </a:p>
        </p:txBody>
      </p:sp>
    </p:spTree>
    <p:extLst>
      <p:ext uri="{BB962C8B-B14F-4D97-AF65-F5344CB8AC3E}">
        <p14:creationId xmlns:p14="http://schemas.microsoft.com/office/powerpoint/2010/main" val="34755261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A886360-7523-4A2C-8834-B2515055291E}"/>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BC82F5F7-7593-4BC5-AF9C-297DC4B26A0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6858127F-CC4C-4116-BBC9-B16F5D25FE8C}"/>
              </a:ext>
            </a:extLst>
          </p:cNvPr>
          <p:cNvSpPr>
            <a:spLocks noGrp="1"/>
          </p:cNvSpPr>
          <p:nvPr>
            <p:ph type="dt" sz="half" idx="10"/>
          </p:nvPr>
        </p:nvSpPr>
        <p:spPr/>
        <p:txBody>
          <a:bodyPr/>
          <a:lstStyle/>
          <a:p>
            <a:fld id="{9C49368A-C393-4148-94D9-55E0AF636B75}" type="datetimeFigureOut">
              <a:rPr lang="es-MX" smtClean="0"/>
              <a:t>22/03/2021</a:t>
            </a:fld>
            <a:endParaRPr lang="es-MX"/>
          </a:p>
        </p:txBody>
      </p:sp>
      <p:sp>
        <p:nvSpPr>
          <p:cNvPr id="5" name="Marcador de pie de página 4">
            <a:extLst>
              <a:ext uri="{FF2B5EF4-FFF2-40B4-BE49-F238E27FC236}">
                <a16:creationId xmlns:a16="http://schemas.microsoft.com/office/drawing/2014/main" id="{4384EDF0-B1E2-43DC-8AE3-1280BDCDFDEB}"/>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17CE9C35-2E28-49F7-83E0-A218E2D1F1B9}"/>
              </a:ext>
            </a:extLst>
          </p:cNvPr>
          <p:cNvSpPr>
            <a:spLocks noGrp="1"/>
          </p:cNvSpPr>
          <p:nvPr>
            <p:ph type="sldNum" sz="quarter" idx="12"/>
          </p:nvPr>
        </p:nvSpPr>
        <p:spPr/>
        <p:txBody>
          <a:bodyPr/>
          <a:lstStyle/>
          <a:p>
            <a:fld id="{6153CA78-3448-4D85-BBE2-4AE4F37244B6}" type="slidenum">
              <a:rPr lang="es-MX" smtClean="0"/>
              <a:t>‹Nº›</a:t>
            </a:fld>
            <a:endParaRPr lang="es-MX"/>
          </a:p>
        </p:txBody>
      </p:sp>
    </p:spTree>
    <p:extLst>
      <p:ext uri="{BB962C8B-B14F-4D97-AF65-F5344CB8AC3E}">
        <p14:creationId xmlns:p14="http://schemas.microsoft.com/office/powerpoint/2010/main" val="34244750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3EA93A0-8CF2-40C4-A640-0A32803C9F1B}"/>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BFBE7135-7840-4A07-93ED-982372D03E7D}"/>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BF3B87D6-3747-488B-AE0F-8903F1E9189E}"/>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7BFB9932-DC08-4B58-B77A-CEE5960E8452}"/>
              </a:ext>
            </a:extLst>
          </p:cNvPr>
          <p:cNvSpPr>
            <a:spLocks noGrp="1"/>
          </p:cNvSpPr>
          <p:nvPr>
            <p:ph type="dt" sz="half" idx="10"/>
          </p:nvPr>
        </p:nvSpPr>
        <p:spPr/>
        <p:txBody>
          <a:bodyPr/>
          <a:lstStyle/>
          <a:p>
            <a:fld id="{9C49368A-C393-4148-94D9-55E0AF636B75}" type="datetimeFigureOut">
              <a:rPr lang="es-MX" smtClean="0"/>
              <a:t>22/03/2021</a:t>
            </a:fld>
            <a:endParaRPr lang="es-MX"/>
          </a:p>
        </p:txBody>
      </p:sp>
      <p:sp>
        <p:nvSpPr>
          <p:cNvPr id="6" name="Marcador de pie de página 5">
            <a:extLst>
              <a:ext uri="{FF2B5EF4-FFF2-40B4-BE49-F238E27FC236}">
                <a16:creationId xmlns:a16="http://schemas.microsoft.com/office/drawing/2014/main" id="{3A5ECF28-392E-4B03-9300-DDB24DB8A219}"/>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F0982CEA-B854-4858-9645-7939487A70E9}"/>
              </a:ext>
            </a:extLst>
          </p:cNvPr>
          <p:cNvSpPr>
            <a:spLocks noGrp="1"/>
          </p:cNvSpPr>
          <p:nvPr>
            <p:ph type="sldNum" sz="quarter" idx="12"/>
          </p:nvPr>
        </p:nvSpPr>
        <p:spPr/>
        <p:txBody>
          <a:bodyPr/>
          <a:lstStyle/>
          <a:p>
            <a:fld id="{6153CA78-3448-4D85-BBE2-4AE4F37244B6}" type="slidenum">
              <a:rPr lang="es-MX" smtClean="0"/>
              <a:t>‹Nº›</a:t>
            </a:fld>
            <a:endParaRPr lang="es-MX"/>
          </a:p>
        </p:txBody>
      </p:sp>
    </p:spTree>
    <p:extLst>
      <p:ext uri="{BB962C8B-B14F-4D97-AF65-F5344CB8AC3E}">
        <p14:creationId xmlns:p14="http://schemas.microsoft.com/office/powerpoint/2010/main" val="21363644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EA5D484-86D9-4F13-B47E-D1F14D5758F0}"/>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ADE70B2F-9CC5-4636-9FCD-A4A7472E381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E21065E0-96F9-46E4-9C3A-1772635B499D}"/>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6E736723-76E2-480C-951B-3151B0124C0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F37D3EDC-37AA-4959-8490-B52FD0F6C767}"/>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8274A49E-729F-4299-A6CC-E145DD4DB8CE}"/>
              </a:ext>
            </a:extLst>
          </p:cNvPr>
          <p:cNvSpPr>
            <a:spLocks noGrp="1"/>
          </p:cNvSpPr>
          <p:nvPr>
            <p:ph type="dt" sz="half" idx="10"/>
          </p:nvPr>
        </p:nvSpPr>
        <p:spPr/>
        <p:txBody>
          <a:bodyPr/>
          <a:lstStyle/>
          <a:p>
            <a:fld id="{9C49368A-C393-4148-94D9-55E0AF636B75}" type="datetimeFigureOut">
              <a:rPr lang="es-MX" smtClean="0"/>
              <a:t>22/03/2021</a:t>
            </a:fld>
            <a:endParaRPr lang="es-MX"/>
          </a:p>
        </p:txBody>
      </p:sp>
      <p:sp>
        <p:nvSpPr>
          <p:cNvPr id="8" name="Marcador de pie de página 7">
            <a:extLst>
              <a:ext uri="{FF2B5EF4-FFF2-40B4-BE49-F238E27FC236}">
                <a16:creationId xmlns:a16="http://schemas.microsoft.com/office/drawing/2014/main" id="{3EAD91FC-7CC7-41A5-A309-FCB186773F17}"/>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549FD472-111A-4F5D-9CA6-8966B44011D4}"/>
              </a:ext>
            </a:extLst>
          </p:cNvPr>
          <p:cNvSpPr>
            <a:spLocks noGrp="1"/>
          </p:cNvSpPr>
          <p:nvPr>
            <p:ph type="sldNum" sz="quarter" idx="12"/>
          </p:nvPr>
        </p:nvSpPr>
        <p:spPr/>
        <p:txBody>
          <a:bodyPr/>
          <a:lstStyle/>
          <a:p>
            <a:fld id="{6153CA78-3448-4D85-BBE2-4AE4F37244B6}" type="slidenum">
              <a:rPr lang="es-MX" smtClean="0"/>
              <a:t>‹Nº›</a:t>
            </a:fld>
            <a:endParaRPr lang="es-MX"/>
          </a:p>
        </p:txBody>
      </p:sp>
    </p:spTree>
    <p:extLst>
      <p:ext uri="{BB962C8B-B14F-4D97-AF65-F5344CB8AC3E}">
        <p14:creationId xmlns:p14="http://schemas.microsoft.com/office/powerpoint/2010/main" val="11556844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AAF80F-3539-4312-B517-419D6E8B723A}"/>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94EF2C98-530C-49FE-9A9B-ECE6FF37EF43}"/>
              </a:ext>
            </a:extLst>
          </p:cNvPr>
          <p:cNvSpPr>
            <a:spLocks noGrp="1"/>
          </p:cNvSpPr>
          <p:nvPr>
            <p:ph type="dt" sz="half" idx="10"/>
          </p:nvPr>
        </p:nvSpPr>
        <p:spPr/>
        <p:txBody>
          <a:bodyPr/>
          <a:lstStyle/>
          <a:p>
            <a:fld id="{9C49368A-C393-4148-94D9-55E0AF636B75}" type="datetimeFigureOut">
              <a:rPr lang="es-MX" smtClean="0"/>
              <a:t>22/03/2021</a:t>
            </a:fld>
            <a:endParaRPr lang="es-MX"/>
          </a:p>
        </p:txBody>
      </p:sp>
      <p:sp>
        <p:nvSpPr>
          <p:cNvPr id="4" name="Marcador de pie de página 3">
            <a:extLst>
              <a:ext uri="{FF2B5EF4-FFF2-40B4-BE49-F238E27FC236}">
                <a16:creationId xmlns:a16="http://schemas.microsoft.com/office/drawing/2014/main" id="{318B5770-52CB-4DD5-8C61-549EC0E92721}"/>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21285FDF-87C4-4E61-9E3D-BF83B686849D}"/>
              </a:ext>
            </a:extLst>
          </p:cNvPr>
          <p:cNvSpPr>
            <a:spLocks noGrp="1"/>
          </p:cNvSpPr>
          <p:nvPr>
            <p:ph type="sldNum" sz="quarter" idx="12"/>
          </p:nvPr>
        </p:nvSpPr>
        <p:spPr/>
        <p:txBody>
          <a:bodyPr/>
          <a:lstStyle/>
          <a:p>
            <a:fld id="{6153CA78-3448-4D85-BBE2-4AE4F37244B6}" type="slidenum">
              <a:rPr lang="es-MX" smtClean="0"/>
              <a:t>‹Nº›</a:t>
            </a:fld>
            <a:endParaRPr lang="es-MX"/>
          </a:p>
        </p:txBody>
      </p:sp>
    </p:spTree>
    <p:extLst>
      <p:ext uri="{BB962C8B-B14F-4D97-AF65-F5344CB8AC3E}">
        <p14:creationId xmlns:p14="http://schemas.microsoft.com/office/powerpoint/2010/main" val="17831930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3EF36BC6-8220-407A-8C71-3EC347CE3785}"/>
              </a:ext>
            </a:extLst>
          </p:cNvPr>
          <p:cNvSpPr>
            <a:spLocks noGrp="1"/>
          </p:cNvSpPr>
          <p:nvPr>
            <p:ph type="dt" sz="half" idx="10"/>
          </p:nvPr>
        </p:nvSpPr>
        <p:spPr/>
        <p:txBody>
          <a:bodyPr/>
          <a:lstStyle/>
          <a:p>
            <a:fld id="{9C49368A-C393-4148-94D9-55E0AF636B75}" type="datetimeFigureOut">
              <a:rPr lang="es-MX" smtClean="0"/>
              <a:t>22/03/2021</a:t>
            </a:fld>
            <a:endParaRPr lang="es-MX"/>
          </a:p>
        </p:txBody>
      </p:sp>
      <p:sp>
        <p:nvSpPr>
          <p:cNvPr id="3" name="Marcador de pie de página 2">
            <a:extLst>
              <a:ext uri="{FF2B5EF4-FFF2-40B4-BE49-F238E27FC236}">
                <a16:creationId xmlns:a16="http://schemas.microsoft.com/office/drawing/2014/main" id="{4698E68D-3AF8-4A2B-85E8-739D6CB38C11}"/>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14758906-3CA5-4F0C-ABD7-649C8273601E}"/>
              </a:ext>
            </a:extLst>
          </p:cNvPr>
          <p:cNvSpPr>
            <a:spLocks noGrp="1"/>
          </p:cNvSpPr>
          <p:nvPr>
            <p:ph type="sldNum" sz="quarter" idx="12"/>
          </p:nvPr>
        </p:nvSpPr>
        <p:spPr/>
        <p:txBody>
          <a:bodyPr/>
          <a:lstStyle/>
          <a:p>
            <a:fld id="{6153CA78-3448-4D85-BBE2-4AE4F37244B6}" type="slidenum">
              <a:rPr lang="es-MX" smtClean="0"/>
              <a:t>‹Nº›</a:t>
            </a:fld>
            <a:endParaRPr lang="es-MX"/>
          </a:p>
        </p:txBody>
      </p:sp>
    </p:spTree>
    <p:extLst>
      <p:ext uri="{BB962C8B-B14F-4D97-AF65-F5344CB8AC3E}">
        <p14:creationId xmlns:p14="http://schemas.microsoft.com/office/powerpoint/2010/main" val="1832075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65CD24-15B6-46CB-9B1B-FC37BB903A70}"/>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D62E66E5-9CF7-43DE-BABB-FF95CFD03C1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093CE6B7-CB7C-49FF-A370-21E92D15347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0231CFB7-D9E5-4BA6-86B7-4CBD94FF64FA}"/>
              </a:ext>
            </a:extLst>
          </p:cNvPr>
          <p:cNvSpPr>
            <a:spLocks noGrp="1"/>
          </p:cNvSpPr>
          <p:nvPr>
            <p:ph type="dt" sz="half" idx="10"/>
          </p:nvPr>
        </p:nvSpPr>
        <p:spPr/>
        <p:txBody>
          <a:bodyPr/>
          <a:lstStyle/>
          <a:p>
            <a:fld id="{9C49368A-C393-4148-94D9-55E0AF636B75}" type="datetimeFigureOut">
              <a:rPr lang="es-MX" smtClean="0"/>
              <a:t>22/03/2021</a:t>
            </a:fld>
            <a:endParaRPr lang="es-MX"/>
          </a:p>
        </p:txBody>
      </p:sp>
      <p:sp>
        <p:nvSpPr>
          <p:cNvPr id="6" name="Marcador de pie de página 5">
            <a:extLst>
              <a:ext uri="{FF2B5EF4-FFF2-40B4-BE49-F238E27FC236}">
                <a16:creationId xmlns:a16="http://schemas.microsoft.com/office/drawing/2014/main" id="{96E4EDBF-8B1A-49FC-A6F7-85C7C593B3FF}"/>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B4236D6E-A99C-468F-9536-06AD7E1C3B6D}"/>
              </a:ext>
            </a:extLst>
          </p:cNvPr>
          <p:cNvSpPr>
            <a:spLocks noGrp="1"/>
          </p:cNvSpPr>
          <p:nvPr>
            <p:ph type="sldNum" sz="quarter" idx="12"/>
          </p:nvPr>
        </p:nvSpPr>
        <p:spPr/>
        <p:txBody>
          <a:bodyPr/>
          <a:lstStyle/>
          <a:p>
            <a:fld id="{6153CA78-3448-4D85-BBE2-4AE4F37244B6}" type="slidenum">
              <a:rPr lang="es-MX" smtClean="0"/>
              <a:t>‹Nº›</a:t>
            </a:fld>
            <a:endParaRPr lang="es-MX"/>
          </a:p>
        </p:txBody>
      </p:sp>
    </p:spTree>
    <p:extLst>
      <p:ext uri="{BB962C8B-B14F-4D97-AF65-F5344CB8AC3E}">
        <p14:creationId xmlns:p14="http://schemas.microsoft.com/office/powerpoint/2010/main" val="4664073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15E85DC-C312-49F4-BE47-7BBB17988E17}"/>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866D7F93-35A7-49EE-8E7D-C39F67AB315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1274415F-4F24-41FA-9B0C-B57E6D47E4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763052D4-32E0-4B56-87FC-80EFB6CF3356}"/>
              </a:ext>
            </a:extLst>
          </p:cNvPr>
          <p:cNvSpPr>
            <a:spLocks noGrp="1"/>
          </p:cNvSpPr>
          <p:nvPr>
            <p:ph type="dt" sz="half" idx="10"/>
          </p:nvPr>
        </p:nvSpPr>
        <p:spPr/>
        <p:txBody>
          <a:bodyPr/>
          <a:lstStyle/>
          <a:p>
            <a:fld id="{9C49368A-C393-4148-94D9-55E0AF636B75}" type="datetimeFigureOut">
              <a:rPr lang="es-MX" smtClean="0"/>
              <a:t>22/03/2021</a:t>
            </a:fld>
            <a:endParaRPr lang="es-MX"/>
          </a:p>
        </p:txBody>
      </p:sp>
      <p:sp>
        <p:nvSpPr>
          <p:cNvPr id="6" name="Marcador de pie de página 5">
            <a:extLst>
              <a:ext uri="{FF2B5EF4-FFF2-40B4-BE49-F238E27FC236}">
                <a16:creationId xmlns:a16="http://schemas.microsoft.com/office/drawing/2014/main" id="{7E82A800-04D7-4745-AF3B-F6B655CC2CB0}"/>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4E281B7B-E0F3-4DEA-A9E2-E10E4466BD28}"/>
              </a:ext>
            </a:extLst>
          </p:cNvPr>
          <p:cNvSpPr>
            <a:spLocks noGrp="1"/>
          </p:cNvSpPr>
          <p:nvPr>
            <p:ph type="sldNum" sz="quarter" idx="12"/>
          </p:nvPr>
        </p:nvSpPr>
        <p:spPr/>
        <p:txBody>
          <a:bodyPr/>
          <a:lstStyle/>
          <a:p>
            <a:fld id="{6153CA78-3448-4D85-BBE2-4AE4F37244B6}" type="slidenum">
              <a:rPr lang="es-MX" smtClean="0"/>
              <a:t>‹Nº›</a:t>
            </a:fld>
            <a:endParaRPr lang="es-MX"/>
          </a:p>
        </p:txBody>
      </p:sp>
    </p:spTree>
    <p:extLst>
      <p:ext uri="{BB962C8B-B14F-4D97-AF65-F5344CB8AC3E}">
        <p14:creationId xmlns:p14="http://schemas.microsoft.com/office/powerpoint/2010/main" val="41135175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E29A28D0-5204-44C3-9379-537539BF204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66C83DD9-B3D6-428E-9D82-63C58828475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252D9E22-98AD-4236-B3C5-F1D756F8DEE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49368A-C393-4148-94D9-55E0AF636B75}" type="datetimeFigureOut">
              <a:rPr lang="es-MX" smtClean="0"/>
              <a:t>22/03/2021</a:t>
            </a:fld>
            <a:endParaRPr lang="es-MX"/>
          </a:p>
        </p:txBody>
      </p:sp>
      <p:sp>
        <p:nvSpPr>
          <p:cNvPr id="5" name="Marcador de pie de página 4">
            <a:extLst>
              <a:ext uri="{FF2B5EF4-FFF2-40B4-BE49-F238E27FC236}">
                <a16:creationId xmlns:a16="http://schemas.microsoft.com/office/drawing/2014/main" id="{ED8F125C-71C8-4658-8B79-F344EF3C5BA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6A103B57-BC87-46A4-BB95-6857C623EF8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53CA78-3448-4D85-BBE2-4AE4F37244B6}" type="slidenum">
              <a:rPr lang="es-MX" smtClean="0"/>
              <a:t>‹Nº›</a:t>
            </a:fld>
            <a:endParaRPr lang="es-MX"/>
          </a:p>
        </p:txBody>
      </p:sp>
    </p:spTree>
    <p:extLst>
      <p:ext uri="{BB962C8B-B14F-4D97-AF65-F5344CB8AC3E}">
        <p14:creationId xmlns:p14="http://schemas.microsoft.com/office/powerpoint/2010/main" val="41563525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fondos para whatsapp pink - Buscar con Google | Fondos whatsapp, Iphone  fondos de pantalla, Fondos">
            <a:extLst>
              <a:ext uri="{FF2B5EF4-FFF2-40B4-BE49-F238E27FC236}">
                <a16:creationId xmlns:a16="http://schemas.microsoft.com/office/drawing/2014/main" id="{9C4B33D6-3BA6-4E63-96C5-3D05740514B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ítulo 1">
            <a:extLst>
              <a:ext uri="{FF2B5EF4-FFF2-40B4-BE49-F238E27FC236}">
                <a16:creationId xmlns:a16="http://schemas.microsoft.com/office/drawing/2014/main" id="{A9117573-DAD9-4AC2-99A7-E1C59FBC3200}"/>
              </a:ext>
            </a:extLst>
          </p:cNvPr>
          <p:cNvSpPr>
            <a:spLocks noGrp="1"/>
          </p:cNvSpPr>
          <p:nvPr>
            <p:ph type="ctrTitle"/>
          </p:nvPr>
        </p:nvSpPr>
        <p:spPr>
          <a:xfrm>
            <a:off x="2538608" y="920349"/>
            <a:ext cx="9144000" cy="1282634"/>
          </a:xfrm>
        </p:spPr>
        <p:txBody>
          <a:bodyPr>
            <a:normAutofit fontScale="90000"/>
          </a:bodyPr>
          <a:lstStyle/>
          <a:p>
            <a:r>
              <a:rPr lang="es-MX" dirty="0">
                <a:latin typeface="Algerian" panose="04020705040A02060702" pitchFamily="82" charset="0"/>
              </a:rPr>
              <a:t>ESCUELA NORMAL DE EDUCACIÓN PREESCOLAR</a:t>
            </a:r>
          </a:p>
        </p:txBody>
      </p:sp>
      <p:sp>
        <p:nvSpPr>
          <p:cNvPr id="3" name="Subtítulo 2">
            <a:extLst>
              <a:ext uri="{FF2B5EF4-FFF2-40B4-BE49-F238E27FC236}">
                <a16:creationId xmlns:a16="http://schemas.microsoft.com/office/drawing/2014/main" id="{7C9621DF-8348-4F4B-8AD2-59F85B0C5AAD}"/>
              </a:ext>
            </a:extLst>
          </p:cNvPr>
          <p:cNvSpPr>
            <a:spLocks noGrp="1"/>
          </p:cNvSpPr>
          <p:nvPr>
            <p:ph type="subTitle" idx="1"/>
          </p:nvPr>
        </p:nvSpPr>
        <p:spPr>
          <a:xfrm>
            <a:off x="5899759" y="2747550"/>
            <a:ext cx="6292241" cy="2701271"/>
          </a:xfrm>
        </p:spPr>
        <p:txBody>
          <a:bodyPr>
            <a:normAutofit/>
          </a:bodyPr>
          <a:lstStyle/>
          <a:p>
            <a:r>
              <a:rPr lang="es-MX" dirty="0">
                <a:latin typeface="Times New Roman" panose="02020603050405020304" pitchFamily="18" charset="0"/>
                <a:cs typeface="Times New Roman" panose="02020603050405020304" pitchFamily="18" charset="0"/>
              </a:rPr>
              <a:t>TUTORIA GRUPAL</a:t>
            </a:r>
          </a:p>
          <a:p>
            <a:r>
              <a:rPr lang="es-MX"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“MEMORIA Y REFLEXIÓN”</a:t>
            </a:r>
          </a:p>
          <a:p>
            <a:r>
              <a:rPr lang="es-MX" dirty="0">
                <a:latin typeface="Times New Roman" panose="02020603050405020304" pitchFamily="18" charset="0"/>
                <a:cs typeface="Times New Roman" panose="02020603050405020304" pitchFamily="18" charset="0"/>
              </a:rPr>
              <a:t>ALUMNA: SANDRA FLORES RDZ</a:t>
            </a:r>
          </a:p>
          <a:p>
            <a:r>
              <a:rPr lang="es-MX" dirty="0">
                <a:latin typeface="Times New Roman" panose="02020603050405020304" pitchFamily="18" charset="0"/>
                <a:cs typeface="Times New Roman" panose="02020603050405020304" pitchFamily="18" charset="0"/>
              </a:rPr>
              <a:t>PROF: KARLA GARCÍA PIMENTEL</a:t>
            </a:r>
          </a:p>
        </p:txBody>
      </p:sp>
      <p:pic>
        <p:nvPicPr>
          <p:cNvPr id="1030" name="Picture 6" descr="Museo Presidentes on Twitter: &quot;23 agosto 1973.Gobernador de #Coahuila  Eulalio Gutiérrez Treviño establece la Escuela Normal de Educación  Preescolar… &quot;">
            <a:extLst>
              <a:ext uri="{FF2B5EF4-FFF2-40B4-BE49-F238E27FC236}">
                <a16:creationId xmlns:a16="http://schemas.microsoft.com/office/drawing/2014/main" id="{55F8F519-AF7E-4D4A-B72B-C0D6929A7B6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3277" y="294373"/>
            <a:ext cx="2308964" cy="1996292"/>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a:extLst>
              <a:ext uri="{FF2B5EF4-FFF2-40B4-BE49-F238E27FC236}">
                <a16:creationId xmlns:a16="http://schemas.microsoft.com/office/drawing/2014/main" id="{7336F3CC-3DBD-45C8-800D-D375EF5CF88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21149325">
            <a:off x="518786" y="3068234"/>
            <a:ext cx="4862186" cy="2403388"/>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a:extLst>
              <a:ext uri="{FF2B5EF4-FFF2-40B4-BE49-F238E27FC236}">
                <a16:creationId xmlns:a16="http://schemas.microsoft.com/office/drawing/2014/main" id="{91068F96-1435-4479-B62D-E9C0C6924940}"/>
              </a:ext>
            </a:extLst>
          </p:cNvPr>
          <p:cNvSpPr txBox="1"/>
          <p:nvPr/>
        </p:nvSpPr>
        <p:spPr>
          <a:xfrm>
            <a:off x="9202455" y="5287161"/>
            <a:ext cx="2480153" cy="523220"/>
          </a:xfrm>
          <a:prstGeom prst="rect">
            <a:avLst/>
          </a:prstGeom>
          <a:noFill/>
        </p:spPr>
        <p:txBody>
          <a:bodyPr wrap="square" rtlCol="0">
            <a:spAutoFit/>
          </a:bodyPr>
          <a:lstStyle/>
          <a:p>
            <a:r>
              <a:rPr lang="es-MX" sz="2800" dirty="0">
                <a:latin typeface="Times New Roman" panose="02020603050405020304" pitchFamily="18" charset="0"/>
                <a:cs typeface="Times New Roman" panose="02020603050405020304" pitchFamily="18" charset="0"/>
              </a:rPr>
              <a:t>22/marzo/2021</a:t>
            </a:r>
          </a:p>
        </p:txBody>
      </p:sp>
    </p:spTree>
    <p:extLst>
      <p:ext uri="{BB962C8B-B14F-4D97-AF65-F5344CB8AC3E}">
        <p14:creationId xmlns:p14="http://schemas.microsoft.com/office/powerpoint/2010/main" val="4450650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Wallpapers Colores Pasteles Lisos ; Wallpapers Colores | Wallpapers  colores, Fondo de pantalla amarillo iphone, Papel tapiz de acuarela">
            <a:extLst>
              <a:ext uri="{FF2B5EF4-FFF2-40B4-BE49-F238E27FC236}">
                <a16:creationId xmlns:a16="http://schemas.microsoft.com/office/drawing/2014/main" id="{14A4E673-A82E-4CDA-A7CE-BF01FF2DAE8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ítulo 1">
            <a:extLst>
              <a:ext uri="{FF2B5EF4-FFF2-40B4-BE49-F238E27FC236}">
                <a16:creationId xmlns:a16="http://schemas.microsoft.com/office/drawing/2014/main" id="{CA9C7503-9557-435E-9EE4-4E9838589F5A}"/>
              </a:ext>
            </a:extLst>
          </p:cNvPr>
          <p:cNvSpPr>
            <a:spLocks noGrp="1"/>
          </p:cNvSpPr>
          <p:nvPr>
            <p:ph type="title"/>
          </p:nvPr>
        </p:nvSpPr>
        <p:spPr>
          <a:xfrm>
            <a:off x="934755" y="450849"/>
            <a:ext cx="10322490" cy="1000212"/>
          </a:xfrm>
        </p:spPr>
        <p:txBody>
          <a:bodyPr>
            <a:normAutofit fontScale="90000"/>
          </a:bodyPr>
          <a:lstStyle/>
          <a:p>
            <a:pPr algn="ctr"/>
            <a:r>
              <a:rPr lang="es-MX" dirty="0">
                <a:solidFill>
                  <a:srgbClr val="0070C0"/>
                </a:solidFill>
                <a:effectLst>
                  <a:outerShdw blurRad="38100" dist="38100" dir="2700000" algn="tl">
                    <a:srgbClr val="000000">
                      <a:alpha val="43137"/>
                    </a:srgbClr>
                  </a:outerShdw>
                </a:effectLst>
              </a:rPr>
              <a:t>DIFERENCIA ENTRE EL CEREBRO DEL HOMBRE Y LA MUJER</a:t>
            </a:r>
            <a:br>
              <a:rPr lang="es-MX" dirty="0">
                <a:solidFill>
                  <a:srgbClr val="0070C0"/>
                </a:solidFill>
                <a:effectLst>
                  <a:outerShdw blurRad="38100" dist="38100" dir="2700000" algn="tl">
                    <a:srgbClr val="000000">
                      <a:alpha val="43137"/>
                    </a:srgbClr>
                  </a:outerShdw>
                </a:effectLst>
              </a:rPr>
            </a:br>
            <a:r>
              <a:rPr lang="es-MX" dirty="0">
                <a:solidFill>
                  <a:srgbClr val="0070C0"/>
                </a:solidFill>
                <a:effectLst>
                  <a:outerShdw blurRad="38100" dist="38100" dir="2700000" algn="tl">
                    <a:srgbClr val="000000">
                      <a:alpha val="43137"/>
                    </a:srgbClr>
                  </a:outerShdw>
                </a:effectLst>
              </a:rPr>
              <a:t>(estructura y su función)</a:t>
            </a:r>
          </a:p>
        </p:txBody>
      </p:sp>
      <p:sp>
        <p:nvSpPr>
          <p:cNvPr id="3" name="Marcador de contenido 2">
            <a:extLst>
              <a:ext uri="{FF2B5EF4-FFF2-40B4-BE49-F238E27FC236}">
                <a16:creationId xmlns:a16="http://schemas.microsoft.com/office/drawing/2014/main" id="{2FBB289B-D690-41EE-91D2-E43411113822}"/>
              </a:ext>
            </a:extLst>
          </p:cNvPr>
          <p:cNvSpPr>
            <a:spLocks noGrp="1"/>
          </p:cNvSpPr>
          <p:nvPr>
            <p:ph idx="1"/>
          </p:nvPr>
        </p:nvSpPr>
        <p:spPr>
          <a:xfrm>
            <a:off x="1076194" y="2055813"/>
            <a:ext cx="10515600" cy="4351338"/>
          </a:xfrm>
        </p:spPr>
        <p:txBody>
          <a:bodyPr>
            <a:normAutofit/>
          </a:bodyPr>
          <a:lstStyle/>
          <a:p>
            <a:r>
              <a:rPr lang="es-MX" sz="2400" dirty="0">
                <a:latin typeface="Times New Roman" panose="02020603050405020304" pitchFamily="18" charset="0"/>
                <a:cs typeface="Times New Roman" panose="02020603050405020304" pitchFamily="18" charset="0"/>
              </a:rPr>
              <a:t>La neurobiología de las diferencias entre hombre y mujeres estudia las características del cerebro que distingue el cerebro masculino del femenino.</a:t>
            </a:r>
          </a:p>
          <a:p>
            <a:r>
              <a:rPr lang="es-MX" sz="2400" dirty="0">
                <a:latin typeface="Times New Roman" panose="02020603050405020304" pitchFamily="18" charset="0"/>
                <a:cs typeface="Times New Roman" panose="02020603050405020304" pitchFamily="18" charset="0"/>
              </a:rPr>
              <a:t>Los estudios sobre la morfología y función cerebral muestran que existen diferencias entre los encéfalos de machos y de hembras:</a:t>
            </a:r>
          </a:p>
          <a:p>
            <a:r>
              <a:rPr lang="es-MX" sz="2400" dirty="0">
                <a:latin typeface="Times New Roman" panose="02020603050405020304" pitchFamily="18" charset="0"/>
                <a:cs typeface="Times New Roman" panose="02020603050405020304" pitchFamily="18" charset="0"/>
              </a:rPr>
              <a:t>Varias estructuras presentan “dimorfismo sexual” a pesar de estas diferencias anatómicas, existe solapamiento entre las capacidades  y la conducta de ambos sexos por lo que no hay conceso sobre el alcance de estas diferencias en el ser humano.</a:t>
            </a:r>
          </a:p>
        </p:txBody>
      </p:sp>
    </p:spTree>
    <p:extLst>
      <p:ext uri="{BB962C8B-B14F-4D97-AF65-F5344CB8AC3E}">
        <p14:creationId xmlns:p14="http://schemas.microsoft.com/office/powerpoint/2010/main" val="28309278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Fondo de pantalla degradado abstracto borroso | Foto Premium">
            <a:extLst>
              <a:ext uri="{FF2B5EF4-FFF2-40B4-BE49-F238E27FC236}">
                <a16:creationId xmlns:a16="http://schemas.microsoft.com/office/drawing/2014/main" id="{0468598A-65AF-42A5-AA4B-A67EAD10007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Marcador de contenido 2">
            <a:extLst>
              <a:ext uri="{FF2B5EF4-FFF2-40B4-BE49-F238E27FC236}">
                <a16:creationId xmlns:a16="http://schemas.microsoft.com/office/drawing/2014/main" id="{91CEC299-9034-4E37-9C37-4208EEB9B57C}"/>
              </a:ext>
            </a:extLst>
          </p:cNvPr>
          <p:cNvSpPr>
            <a:spLocks noGrp="1"/>
          </p:cNvSpPr>
          <p:nvPr>
            <p:ph idx="1"/>
          </p:nvPr>
        </p:nvSpPr>
        <p:spPr>
          <a:xfrm>
            <a:off x="838200" y="288099"/>
            <a:ext cx="10515600" cy="5888864"/>
          </a:xfrm>
        </p:spPr>
        <p:txBody>
          <a:bodyPr/>
          <a:lstStyle/>
          <a:p>
            <a:pPr>
              <a:buFont typeface="Wingdings" panose="05000000000000000000" pitchFamily="2" charset="2"/>
              <a:buChar char="v"/>
            </a:pPr>
            <a:r>
              <a:rPr lang="es-MX" b="1" dirty="0">
                <a:latin typeface="Times New Roman" panose="02020603050405020304" pitchFamily="18" charset="0"/>
                <a:cs typeface="Times New Roman" panose="02020603050405020304" pitchFamily="18" charset="0"/>
              </a:rPr>
              <a:t>HOMBRES: </a:t>
            </a:r>
          </a:p>
          <a:p>
            <a:r>
              <a:rPr lang="es-MX" dirty="0">
                <a:latin typeface="Times New Roman" panose="02020603050405020304" pitchFamily="18" charset="0"/>
                <a:cs typeface="Times New Roman" panose="02020603050405020304" pitchFamily="18" charset="0"/>
              </a:rPr>
              <a:t>encéfalo más grande y pesado.</a:t>
            </a:r>
          </a:p>
          <a:p>
            <a:r>
              <a:rPr lang="es-MX" dirty="0">
                <a:latin typeface="Times New Roman" panose="02020603050405020304" pitchFamily="18" charset="0"/>
                <a:cs typeface="Times New Roman" panose="02020603050405020304" pitchFamily="18" charset="0"/>
              </a:rPr>
              <a:t>Hemisferio izquierdo mas grande; menos numero de neuronas y de concentración</a:t>
            </a:r>
          </a:p>
          <a:p>
            <a:r>
              <a:rPr lang="es-MX" dirty="0">
                <a:latin typeface="Times New Roman" panose="02020603050405020304" pitchFamily="18" charset="0"/>
                <a:cs typeface="Times New Roman" panose="02020603050405020304" pitchFamily="18" charset="0"/>
              </a:rPr>
              <a:t>Lóbulo parietal inferior es de mas grosor en los hombres (destrezas de orden espacial, matemático)</a:t>
            </a:r>
          </a:p>
          <a:p>
            <a:pPr>
              <a:buFont typeface="Wingdings" panose="05000000000000000000" pitchFamily="2" charset="2"/>
              <a:buChar char="v"/>
            </a:pPr>
            <a:r>
              <a:rPr lang="es-MX" b="1" dirty="0">
                <a:latin typeface="Times New Roman" panose="02020603050405020304" pitchFamily="18" charset="0"/>
                <a:cs typeface="Times New Roman" panose="02020603050405020304" pitchFamily="18" charset="0"/>
              </a:rPr>
              <a:t>MUJERES:</a:t>
            </a:r>
          </a:p>
          <a:p>
            <a:r>
              <a:rPr lang="es-MX" dirty="0">
                <a:latin typeface="Times New Roman" panose="02020603050405020304" pitchFamily="18" charset="0"/>
                <a:cs typeface="Times New Roman" panose="02020603050405020304" pitchFamily="18" charset="0"/>
              </a:rPr>
              <a:t>Mas numero de neuronas y mas concentración.</a:t>
            </a:r>
          </a:p>
          <a:p>
            <a:r>
              <a:rPr lang="es-MX" dirty="0">
                <a:latin typeface="Times New Roman" panose="02020603050405020304" pitchFamily="18" charset="0"/>
                <a:cs typeface="Times New Roman" panose="02020603050405020304" pitchFamily="18" charset="0"/>
              </a:rPr>
              <a:t>Estructura cerebral para la orientación espacial es mayor en mujeres.</a:t>
            </a:r>
          </a:p>
          <a:p>
            <a:r>
              <a:rPr lang="es-MX" dirty="0">
                <a:latin typeface="Times New Roman" panose="02020603050405020304" pitchFamily="18" charset="0"/>
                <a:cs typeface="Times New Roman" panose="02020603050405020304" pitchFamily="18" charset="0"/>
              </a:rPr>
              <a:t>Destaca el aprendizaje de idiomas.</a:t>
            </a:r>
          </a:p>
          <a:p>
            <a:r>
              <a:rPr lang="es-MX" dirty="0">
                <a:latin typeface="Times New Roman" panose="02020603050405020304" pitchFamily="18" charset="0"/>
                <a:cs typeface="Times New Roman" panose="02020603050405020304" pitchFamily="18" charset="0"/>
              </a:rPr>
              <a:t>Capacidad verbal mas grande en las mujeres.</a:t>
            </a:r>
          </a:p>
        </p:txBody>
      </p:sp>
    </p:spTree>
    <p:extLst>
      <p:ext uri="{BB962C8B-B14F-4D97-AF65-F5344CB8AC3E}">
        <p14:creationId xmlns:p14="http://schemas.microsoft.com/office/powerpoint/2010/main" val="41244562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fondo gris claro estético - Wes Anderson fondo de pantalla para iphone -  800x500 - WallpaperTip">
            <a:extLst>
              <a:ext uri="{FF2B5EF4-FFF2-40B4-BE49-F238E27FC236}">
                <a16:creationId xmlns:a16="http://schemas.microsoft.com/office/drawing/2014/main" id="{A696B43D-B7B5-4464-A700-8926894EDBB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874"/>
            <a:ext cx="12192000" cy="6842125"/>
          </a:xfrm>
          <a:prstGeom prst="rect">
            <a:avLst/>
          </a:prstGeom>
          <a:noFill/>
          <a:extLst>
            <a:ext uri="{909E8E84-426E-40DD-AFC4-6F175D3DCCD1}">
              <a14:hiddenFill xmlns:a14="http://schemas.microsoft.com/office/drawing/2010/main">
                <a:solidFill>
                  <a:srgbClr val="FFFFFF"/>
                </a:solidFill>
              </a14:hiddenFill>
            </a:ext>
          </a:extLst>
        </p:spPr>
      </p:pic>
      <p:sp>
        <p:nvSpPr>
          <p:cNvPr id="2" name="Título 1">
            <a:extLst>
              <a:ext uri="{FF2B5EF4-FFF2-40B4-BE49-F238E27FC236}">
                <a16:creationId xmlns:a16="http://schemas.microsoft.com/office/drawing/2014/main" id="{4E735B92-01A0-4609-9E6F-B26378CCDA7D}"/>
              </a:ext>
            </a:extLst>
          </p:cNvPr>
          <p:cNvSpPr>
            <a:spLocks noGrp="1"/>
          </p:cNvSpPr>
          <p:nvPr>
            <p:ph type="title"/>
          </p:nvPr>
        </p:nvSpPr>
        <p:spPr>
          <a:xfrm>
            <a:off x="838200" y="531018"/>
            <a:ext cx="10515600" cy="779464"/>
          </a:xfrm>
        </p:spPr>
        <p:txBody>
          <a:bodyPr>
            <a:normAutofit fontScale="90000"/>
          </a:bodyPr>
          <a:lstStyle/>
          <a:p>
            <a:pPr algn="ctr"/>
            <a:r>
              <a:rPr lang="es-MX" dirty="0">
                <a:solidFill>
                  <a:schemeClr val="bg1"/>
                </a:solidFill>
                <a:effectLst>
                  <a:outerShdw blurRad="38100" dist="38100" dir="2700000" algn="tl">
                    <a:srgbClr val="000000">
                      <a:alpha val="43137"/>
                    </a:srgbClr>
                  </a:outerShdw>
                </a:effectLst>
              </a:rPr>
              <a:t>“</a:t>
            </a:r>
            <a:r>
              <a:rPr lang="es-MX" dirty="0">
                <a:solidFill>
                  <a:schemeClr val="bg1"/>
                </a:solidFill>
                <a:effectLst>
                  <a:outerShdw blurRad="38100" dist="38100" dir="2700000" algn="tl">
                    <a:srgbClr val="000000">
                      <a:alpha val="43137"/>
                    </a:srgbClr>
                  </a:outerShdw>
                </a:effectLst>
                <a:latin typeface="Algerian" panose="04020705040A02060702" pitchFamily="82" charset="0"/>
              </a:rPr>
              <a:t>PSICOPATOLOGÍAS DE LA MEMORIA”</a:t>
            </a:r>
            <a:br>
              <a:rPr lang="es-MX" dirty="0"/>
            </a:br>
            <a:endParaRPr lang="es-MX" dirty="0"/>
          </a:p>
        </p:txBody>
      </p:sp>
      <p:sp>
        <p:nvSpPr>
          <p:cNvPr id="3" name="Marcador de contenido 2">
            <a:extLst>
              <a:ext uri="{FF2B5EF4-FFF2-40B4-BE49-F238E27FC236}">
                <a16:creationId xmlns:a16="http://schemas.microsoft.com/office/drawing/2014/main" id="{9E0DFADA-6F7C-4307-84A3-E123FEDC3D69}"/>
              </a:ext>
            </a:extLst>
          </p:cNvPr>
          <p:cNvSpPr>
            <a:spLocks noGrp="1"/>
          </p:cNvSpPr>
          <p:nvPr>
            <p:ph idx="1"/>
          </p:nvPr>
        </p:nvSpPr>
        <p:spPr>
          <a:xfrm>
            <a:off x="5486400" y="1049011"/>
            <a:ext cx="5867400" cy="4351338"/>
          </a:xfrm>
        </p:spPr>
        <p:txBody>
          <a:bodyPr>
            <a:normAutofit lnSpcReduction="10000"/>
          </a:bodyPr>
          <a:lstStyle/>
          <a:p>
            <a:pPr marL="0" indent="0">
              <a:buNone/>
            </a:pPr>
            <a:endParaRPr lang="es-MX" dirty="0"/>
          </a:p>
          <a:p>
            <a:r>
              <a:rPr lang="es-MX" dirty="0">
                <a:latin typeface="Times New Roman" panose="02020603050405020304" pitchFamily="18" charset="0"/>
                <a:cs typeface="Times New Roman" panose="02020603050405020304" pitchFamily="18" charset="0"/>
              </a:rPr>
              <a:t>Son muchas las enfermedades y situaciones que pueden condicionar el funcionamiento de la memoria, ya que se trata de </a:t>
            </a:r>
            <a:r>
              <a:rPr lang="es-MX" b="1" dirty="0">
                <a:latin typeface="Times New Roman" panose="02020603050405020304" pitchFamily="18" charset="0"/>
                <a:cs typeface="Times New Roman" panose="02020603050405020304" pitchFamily="18" charset="0"/>
              </a:rPr>
              <a:t>una dimensión ampliamente distribuida en el parénquima cerebral</a:t>
            </a:r>
            <a:r>
              <a:rPr lang="es-MX" dirty="0">
                <a:latin typeface="Times New Roman" panose="02020603050405020304" pitchFamily="18" charset="0"/>
                <a:cs typeface="Times New Roman" panose="02020603050405020304" pitchFamily="18" charset="0"/>
              </a:rPr>
              <a:t>. En el presente artículo ahondaremos en las distintas formas de amnesia y en las anomalías del recuerdo o del reconocimiento, esto es, en las psicopatologías de la memoria.</a:t>
            </a:r>
          </a:p>
          <a:p>
            <a:endParaRPr lang="es-MX" dirty="0"/>
          </a:p>
        </p:txBody>
      </p:sp>
      <p:pic>
        <p:nvPicPr>
          <p:cNvPr id="2052" name="Picture 4" descr="Psicopatologías de la Memoria Humana. — Steemit">
            <a:extLst>
              <a:ext uri="{FF2B5EF4-FFF2-40B4-BE49-F238E27FC236}">
                <a16:creationId xmlns:a16="http://schemas.microsoft.com/office/drawing/2014/main" id="{9AC91784-DC3F-4EC9-A2E8-37AEF9376DF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457" y="1736369"/>
            <a:ext cx="4535543" cy="234787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43386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Fondos azul degradado - Imagui">
            <a:extLst>
              <a:ext uri="{FF2B5EF4-FFF2-40B4-BE49-F238E27FC236}">
                <a16:creationId xmlns:a16="http://schemas.microsoft.com/office/drawing/2014/main" id="{B0291CAC-8CB5-4D87-A7C1-0D73B534C7B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Marcador de contenido 2">
            <a:extLst>
              <a:ext uri="{FF2B5EF4-FFF2-40B4-BE49-F238E27FC236}">
                <a16:creationId xmlns:a16="http://schemas.microsoft.com/office/drawing/2014/main" id="{B631D1BA-AB92-4FB7-9333-0007FB811783}"/>
              </a:ext>
            </a:extLst>
          </p:cNvPr>
          <p:cNvSpPr>
            <a:spLocks noGrp="1"/>
          </p:cNvSpPr>
          <p:nvPr>
            <p:ph idx="1"/>
          </p:nvPr>
        </p:nvSpPr>
        <p:spPr>
          <a:xfrm>
            <a:off x="563671" y="263047"/>
            <a:ext cx="11210795" cy="6375748"/>
          </a:xfrm>
        </p:spPr>
        <p:txBody>
          <a:bodyPr>
            <a:normAutofit fontScale="92500"/>
          </a:bodyPr>
          <a:lstStyle/>
          <a:p>
            <a:pPr>
              <a:lnSpc>
                <a:spcPct val="150000"/>
              </a:lnSpc>
            </a:pPr>
            <a:r>
              <a:rPr lang="es-MX" sz="2400" b="1" dirty="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Amnesias :</a:t>
            </a:r>
            <a:r>
              <a:rPr lang="es-MX" sz="2400" dirty="0">
                <a:latin typeface="Times New Roman" panose="02020603050405020304" pitchFamily="18" charset="0"/>
                <a:cs typeface="Times New Roman" panose="02020603050405020304" pitchFamily="18" charset="0"/>
              </a:rPr>
              <a:t>El término "amnesia", de origen griego (y que podría traducirse  como "olvido"), subsume </a:t>
            </a:r>
            <a:r>
              <a:rPr lang="es-MX" sz="2400" b="1" dirty="0">
                <a:latin typeface="Times New Roman" panose="02020603050405020304" pitchFamily="18" charset="0"/>
                <a:cs typeface="Times New Roman" panose="02020603050405020304" pitchFamily="18" charset="0"/>
              </a:rPr>
              <a:t>un grupo extenso de alteraciones de la memoria; heterogéneo en lo que concierne a su origen, pronóstico y expresión clínica</a:t>
            </a:r>
            <a:r>
              <a:rPr lang="es-MX" sz="2400" dirty="0">
                <a:latin typeface="Times New Roman" panose="02020603050405020304" pitchFamily="18" charset="0"/>
                <a:cs typeface="Times New Roman" panose="02020603050405020304" pitchFamily="18" charset="0"/>
              </a:rPr>
              <a:t>. Seguidamente se ahondará en cada una de ellas.</a:t>
            </a:r>
          </a:p>
          <a:p>
            <a:pPr>
              <a:lnSpc>
                <a:spcPct val="150000"/>
              </a:lnSpc>
            </a:pPr>
            <a:r>
              <a:rPr lang="es-MX" sz="2400" b="1" dirty="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Amnesia global transitoria: </a:t>
            </a:r>
            <a:r>
              <a:rPr lang="es-MX" sz="2400" dirty="0">
                <a:latin typeface="Times New Roman" panose="02020603050405020304" pitchFamily="18" charset="0"/>
                <a:cs typeface="Times New Roman" panose="02020603050405020304" pitchFamily="18" charset="0"/>
              </a:rPr>
              <a:t>Se trata de episodios agudos en los que quien padece este problema expresa </a:t>
            </a:r>
            <a:r>
              <a:rPr lang="es-MX" sz="2400" b="1" dirty="0">
                <a:latin typeface="Times New Roman" panose="02020603050405020304" pitchFamily="18" charset="0"/>
                <a:cs typeface="Times New Roman" panose="02020603050405020304" pitchFamily="18" charset="0"/>
              </a:rPr>
              <a:t>la dificultad de recordar sucesos más allá de los últimos que acaecieron en su vida</a:t>
            </a:r>
            <a:r>
              <a:rPr lang="es-MX" sz="2400" dirty="0">
                <a:latin typeface="Times New Roman" panose="02020603050405020304" pitchFamily="18" charset="0"/>
                <a:cs typeface="Times New Roman" panose="02020603050405020304" pitchFamily="18" charset="0"/>
              </a:rPr>
              <a:t>; aunque se mantiene la percepción, la atención y el resto de procesos cognitivos a su nivel basal de funcionamiento.</a:t>
            </a:r>
          </a:p>
          <a:p>
            <a:pPr>
              <a:lnSpc>
                <a:spcPct val="150000"/>
              </a:lnSpc>
            </a:pPr>
            <a:r>
              <a:rPr lang="es-MX" sz="2400" b="1" dirty="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concretas. </a:t>
            </a:r>
            <a:r>
              <a:rPr lang="es-MX" sz="2400" dirty="0">
                <a:latin typeface="Times New Roman" panose="02020603050405020304" pitchFamily="18" charset="0"/>
                <a:cs typeface="Times New Roman" panose="02020603050405020304" pitchFamily="18" charset="0"/>
              </a:rPr>
              <a:t>La persona podría recordar todo aquello que sucedió tanto antes como después de los hechos, pero nunca lo que ocurrió durante los mismos. Se relaciona con la laxitud puntual del nivel de atención o con estados alterados de conciencia (como el coma), pero también es común en accidentes cerebrovasculares y traumatismos.</a:t>
            </a:r>
          </a:p>
          <a:p>
            <a:endParaRPr lang="es-MX" dirty="0"/>
          </a:p>
        </p:txBody>
      </p:sp>
    </p:spTree>
    <p:extLst>
      <p:ext uri="{BB962C8B-B14F-4D97-AF65-F5344CB8AC3E}">
        <p14:creationId xmlns:p14="http://schemas.microsoft.com/office/powerpoint/2010/main" val="15214097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uave nublado es degradado pastel, fondo de cielo abstracto en color dulce.  | Foto Premium">
            <a:extLst>
              <a:ext uri="{FF2B5EF4-FFF2-40B4-BE49-F238E27FC236}">
                <a16:creationId xmlns:a16="http://schemas.microsoft.com/office/drawing/2014/main" id="{45129831-55C4-470F-B347-863B7F7E5BF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9369"/>
            <a:ext cx="12192000" cy="6828631"/>
          </a:xfrm>
          <a:prstGeom prst="rect">
            <a:avLst/>
          </a:prstGeom>
          <a:noFill/>
          <a:extLst>
            <a:ext uri="{909E8E84-426E-40DD-AFC4-6F175D3DCCD1}">
              <a14:hiddenFill xmlns:a14="http://schemas.microsoft.com/office/drawing/2010/main">
                <a:solidFill>
                  <a:srgbClr val="FFFFFF"/>
                </a:solidFill>
              </a14:hiddenFill>
            </a:ext>
          </a:extLst>
        </p:spPr>
      </p:pic>
      <p:sp>
        <p:nvSpPr>
          <p:cNvPr id="3" name="Marcador de contenido 2">
            <a:extLst>
              <a:ext uri="{FF2B5EF4-FFF2-40B4-BE49-F238E27FC236}">
                <a16:creationId xmlns:a16="http://schemas.microsoft.com/office/drawing/2014/main" id="{126CA3D7-8637-4A0B-8478-C5570721B1AA}"/>
              </a:ext>
            </a:extLst>
          </p:cNvPr>
          <p:cNvSpPr>
            <a:spLocks noGrp="1"/>
          </p:cNvSpPr>
          <p:nvPr>
            <p:ph idx="1"/>
          </p:nvPr>
        </p:nvSpPr>
        <p:spPr>
          <a:xfrm>
            <a:off x="250521" y="225468"/>
            <a:ext cx="11636679" cy="6263014"/>
          </a:xfrm>
        </p:spPr>
        <p:txBody>
          <a:bodyPr>
            <a:normAutofit lnSpcReduction="10000"/>
          </a:bodyPr>
          <a:lstStyle/>
          <a:p>
            <a:pPr>
              <a:lnSpc>
                <a:spcPct val="150000"/>
              </a:lnSpc>
            </a:pPr>
            <a:r>
              <a:rPr lang="es-MX" sz="2000" b="1" dirty="0">
                <a:solidFill>
                  <a:srgbClr val="00B05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Amnesia infantil: </a:t>
            </a:r>
            <a:r>
              <a:rPr lang="es-MX" sz="2000" dirty="0">
                <a:latin typeface="Times New Roman" panose="02020603050405020304" pitchFamily="18" charset="0"/>
                <a:cs typeface="Times New Roman" panose="02020603050405020304" pitchFamily="18" charset="0"/>
              </a:rPr>
              <a:t>La amnesia infantil es aquella cuya presencia es natural durante la infancia, como resultado de un desarrollo neurológico incompleto. En el fenómeno se encuentra implicada la deficiente maduración del hipocampo, la cual impide una formación de recuerdos declarativos.</a:t>
            </a:r>
          </a:p>
          <a:p>
            <a:pPr>
              <a:lnSpc>
                <a:spcPct val="150000"/>
              </a:lnSpc>
            </a:pPr>
            <a:r>
              <a:rPr lang="es-MX" sz="2000" b="1" dirty="0">
                <a:solidFill>
                  <a:srgbClr val="00B05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Anomalías del recuerdo: </a:t>
            </a:r>
            <a:r>
              <a:rPr lang="es-MX" sz="2000" dirty="0">
                <a:latin typeface="Times New Roman" panose="02020603050405020304" pitchFamily="18" charset="0"/>
                <a:cs typeface="Times New Roman" panose="02020603050405020304" pitchFamily="18" charset="0"/>
              </a:rPr>
              <a:t>Las anomalías del recuerdo son habituales en la población general, aunque algunas de ellas se manifiestan preferentemente bajo el influjo del consumo de ciertas sustancias o de una patología del sistema nervioso central. En las líneas sucesivas exploraremos cuáles son y a qué pueden deberse.</a:t>
            </a:r>
          </a:p>
          <a:p>
            <a:pPr>
              <a:lnSpc>
                <a:spcPct val="150000"/>
              </a:lnSpc>
            </a:pPr>
            <a:r>
              <a:rPr lang="es-MX" sz="2000" b="1" dirty="0">
                <a:solidFill>
                  <a:srgbClr val="00B05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Punta de la lengua: </a:t>
            </a:r>
            <a:r>
              <a:rPr lang="es-MX" sz="2000" dirty="0">
                <a:latin typeface="Times New Roman" panose="02020603050405020304" pitchFamily="18" charset="0"/>
                <a:cs typeface="Times New Roman" panose="02020603050405020304" pitchFamily="18" charset="0"/>
              </a:rPr>
              <a:t>El fenómeno de la punta de la lengua describe la incomodísima sensación que surge al vernos incapaces de pronunciar una palabra concreta, pese a conocerla y desear usarla en el contexto de alguna conversación. </a:t>
            </a:r>
          </a:p>
          <a:p>
            <a:pPr>
              <a:lnSpc>
                <a:spcPct val="150000"/>
              </a:lnSpc>
            </a:pPr>
            <a:r>
              <a:rPr lang="es-MX" sz="2000" b="1" dirty="0">
                <a:solidFill>
                  <a:srgbClr val="00B05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Pseudomemoria</a:t>
            </a:r>
            <a:r>
              <a:rPr lang="es-MX" sz="2000" dirty="0">
                <a:solidFill>
                  <a:srgbClr val="00B05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s-MX" sz="2000" dirty="0">
                <a:latin typeface="Times New Roman" panose="02020603050405020304" pitchFamily="18" charset="0"/>
                <a:cs typeface="Times New Roman" panose="02020603050405020304" pitchFamily="18" charset="0"/>
              </a:rPr>
              <a:t>La pseudomemoria es una categoría genérica en la que se incluyen todos aquellos procesos en los que se evoca un recuerdo falso o del todo inexacto. El más frecuente de ellos es la confabulación, que consiste en la "fabricación" de falsos recuerdos para rellenar los espacios vacíos de quienes (por causas variadas) no pueden evocar la totalidad de algún episodio vivido</a:t>
            </a:r>
          </a:p>
        </p:txBody>
      </p:sp>
    </p:spTree>
    <p:extLst>
      <p:ext uri="{BB962C8B-B14F-4D97-AF65-F5344CB8AC3E}">
        <p14:creationId xmlns:p14="http://schemas.microsoft.com/office/powerpoint/2010/main" val="4785889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Los wallpapers en tono pastel que tu iPhone necesita">
            <a:extLst>
              <a:ext uri="{FF2B5EF4-FFF2-40B4-BE49-F238E27FC236}">
                <a16:creationId xmlns:a16="http://schemas.microsoft.com/office/drawing/2014/main" id="{5112B965-6CD6-4308-BF53-9F62F561CAD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Marcador de contenido 2">
            <a:extLst>
              <a:ext uri="{FF2B5EF4-FFF2-40B4-BE49-F238E27FC236}">
                <a16:creationId xmlns:a16="http://schemas.microsoft.com/office/drawing/2014/main" id="{4AFB5ACA-D194-4FCC-9BDA-FD585E034865}"/>
              </a:ext>
            </a:extLst>
          </p:cNvPr>
          <p:cNvSpPr>
            <a:spLocks noGrp="1"/>
          </p:cNvSpPr>
          <p:nvPr>
            <p:ph idx="1"/>
          </p:nvPr>
        </p:nvSpPr>
        <p:spPr>
          <a:xfrm>
            <a:off x="300625" y="162838"/>
            <a:ext cx="11486367" cy="6438378"/>
          </a:xfrm>
        </p:spPr>
        <p:txBody>
          <a:bodyPr>
            <a:normAutofit fontScale="85000" lnSpcReduction="10000"/>
          </a:bodyPr>
          <a:lstStyle/>
          <a:p>
            <a:pPr>
              <a:lnSpc>
                <a:spcPct val="150000"/>
              </a:lnSpc>
            </a:pPr>
            <a:r>
              <a:rPr lang="es-MX" sz="26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Anomalías del reconocimiento: </a:t>
            </a:r>
            <a:r>
              <a:rPr lang="es-MX" sz="2600" dirty="0">
                <a:latin typeface="Times New Roman" panose="02020603050405020304" pitchFamily="18" charset="0"/>
                <a:cs typeface="Times New Roman" panose="02020603050405020304" pitchFamily="18" charset="0"/>
              </a:rPr>
              <a:t>Las anomalías del reconocimiento son errores en la forma en que se procesa un recuerdo o un estímulo ubicado en el presente, y que se podrían resumir como falsos reconocimientos positivos  o falsos reconocimientos negativos .</a:t>
            </a:r>
          </a:p>
          <a:p>
            <a:pPr>
              <a:lnSpc>
                <a:spcPct val="150000"/>
              </a:lnSpc>
            </a:pPr>
            <a:r>
              <a:rPr lang="es-MX" sz="26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Dejà vu: </a:t>
            </a:r>
            <a:r>
              <a:rPr lang="es-MX" sz="2600" dirty="0">
                <a:latin typeface="Times New Roman" panose="02020603050405020304" pitchFamily="18" charset="0"/>
                <a:cs typeface="Times New Roman" panose="02020603050405020304" pitchFamily="18" charset="0"/>
              </a:rPr>
              <a:t>El dejà vu es una sensación conocidísima, ya que prácticamente todos hemos podido vivirla en alguna ocasión. Se trata de la percepción de que una situación realmente novedosa está bruñida de una gran familiaridad, como si no fuera la primera vez que se transita por ella.</a:t>
            </a:r>
          </a:p>
          <a:p>
            <a:pPr>
              <a:lnSpc>
                <a:spcPct val="150000"/>
              </a:lnSpc>
            </a:pPr>
            <a:r>
              <a:rPr lang="es-MX" sz="26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Criptomnesia : </a:t>
            </a:r>
            <a:r>
              <a:rPr lang="es-MX" sz="2600" dirty="0">
                <a:latin typeface="Times New Roman" panose="02020603050405020304" pitchFamily="18" charset="0"/>
                <a:cs typeface="Times New Roman" panose="02020603050405020304" pitchFamily="18" charset="0"/>
              </a:rPr>
              <a:t>La criptomnesia consiste en la firme creencia de que un recuerdo no es tal, sino que se trata de una producción original. De esta forma, se corre el riesgo de adoptar como propias ideas o reflexiones de otras personas, puesto que su acceso a la memoria carece de familiaridad y/o de reconocimiento. Es común en ámbitos científicos y artísticos, y ha motivado a lo largo de los años innumerables pleitos por plagio o por uso indebido de la propiedad intelectual.</a:t>
            </a:r>
          </a:p>
          <a:p>
            <a:endParaRPr lang="es-MX" dirty="0"/>
          </a:p>
          <a:p>
            <a:endParaRPr lang="es-MX" dirty="0"/>
          </a:p>
        </p:txBody>
      </p:sp>
    </p:spTree>
    <p:extLst>
      <p:ext uri="{BB962C8B-B14F-4D97-AF65-F5344CB8AC3E}">
        <p14:creationId xmlns:p14="http://schemas.microsoft.com/office/powerpoint/2010/main" val="200105687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199</TotalTime>
  <Words>824</Words>
  <Application>Microsoft Office PowerPoint</Application>
  <PresentationFormat>Panorámica</PresentationFormat>
  <Paragraphs>32</Paragraphs>
  <Slides>7</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7</vt:i4>
      </vt:variant>
    </vt:vector>
  </HeadingPairs>
  <TitlesOfParts>
    <vt:vector size="14" baseType="lpstr">
      <vt:lpstr>Algerian</vt:lpstr>
      <vt:lpstr>Arial</vt:lpstr>
      <vt:lpstr>Calibri</vt:lpstr>
      <vt:lpstr>Calibri Light</vt:lpstr>
      <vt:lpstr>Times New Roman</vt:lpstr>
      <vt:lpstr>Wingdings</vt:lpstr>
      <vt:lpstr>Tema de Office</vt:lpstr>
      <vt:lpstr>ESCUELA NORMAL DE EDUCACIÓN PREESCOLAR</vt:lpstr>
      <vt:lpstr>DIFERENCIA ENTRE EL CEREBRO DEL HOMBRE Y LA MUJER (estructura y su función)</vt:lpstr>
      <vt:lpstr>Presentación de PowerPoint</vt:lpstr>
      <vt:lpstr>“PSICOPATOLOGÍAS DE LA MEMORIA” </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ESCUELA NORMAL DE EDUCACIÓN PREESCOLAR</dc:title>
  <dc:creator>Roberto Vargas</dc:creator>
  <cp:lastModifiedBy>Roberto Vargas</cp:lastModifiedBy>
  <cp:revision>11</cp:revision>
  <dcterms:created xsi:type="dcterms:W3CDTF">2021-03-20T00:48:50Z</dcterms:created>
  <dcterms:modified xsi:type="dcterms:W3CDTF">2021-03-23T00:53:08Z</dcterms:modified>
</cp:coreProperties>
</file>