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0" r:id="rId2"/>
    <p:sldId id="258" r:id="rId3"/>
    <p:sldId id="266" r:id="rId4"/>
    <p:sldId id="267" r:id="rId5"/>
    <p:sldId id="268" r:id="rId6"/>
    <p:sldId id="269" r:id="rId7"/>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93" d="100"/>
          <a:sy n="93" d="100"/>
        </p:scale>
        <p:origin x="1212" y="-2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3345D1-4B43-436B-9846-E828E5192FBC}" type="datetimeFigureOut">
              <a:rPr lang="es-MX" smtClean="0"/>
              <a:t>23/03/2021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2750232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3345D1-4B43-436B-9846-E828E5192FBC}" type="datetimeFigureOut">
              <a:rPr lang="es-MX" smtClean="0"/>
              <a:t>23/03/2021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3909060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3345D1-4B43-436B-9846-E828E5192FBC}" type="datetimeFigureOut">
              <a:rPr lang="es-MX" smtClean="0"/>
              <a:t>23/03/2021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427895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3345D1-4B43-436B-9846-E828E5192FBC}" type="datetimeFigureOut">
              <a:rPr lang="es-MX" smtClean="0"/>
              <a:t>23/03/2021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3627511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83345D1-4B43-436B-9846-E828E5192FBC}" type="datetimeFigureOut">
              <a:rPr lang="es-MX" smtClean="0"/>
              <a:t>23/03/2021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28979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3345D1-4B43-436B-9846-E828E5192FBC}" type="datetimeFigureOut">
              <a:rPr lang="es-MX" smtClean="0"/>
              <a:t>23/03/2021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13567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3345D1-4B43-436B-9846-E828E5192FBC}" type="datetimeFigureOut">
              <a:rPr lang="es-MX" smtClean="0"/>
              <a:t>23/03/2021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1911513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3345D1-4B43-436B-9846-E828E5192FBC}" type="datetimeFigureOut">
              <a:rPr lang="es-MX" smtClean="0"/>
              <a:t>23/03/2021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392622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345D1-4B43-436B-9846-E828E5192FBC}" type="datetimeFigureOut">
              <a:rPr lang="es-MX" smtClean="0"/>
              <a:t>23/03/2021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359053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3345D1-4B43-436B-9846-E828E5192FBC}" type="datetimeFigureOut">
              <a:rPr lang="es-MX" smtClean="0"/>
              <a:t>23/03/2021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3161319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3345D1-4B43-436B-9846-E828E5192FBC}" type="datetimeFigureOut">
              <a:rPr lang="es-MX" smtClean="0"/>
              <a:t>23/03/2021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86D339-08C5-40E3-B1DD-07649F8AA66C}" type="slidenum">
              <a:rPr lang="es-MX" smtClean="0"/>
              <a:t>‹Nº›</a:t>
            </a:fld>
            <a:endParaRPr lang="es-MX"/>
          </a:p>
        </p:txBody>
      </p:sp>
    </p:spTree>
    <p:extLst>
      <p:ext uri="{BB962C8B-B14F-4D97-AF65-F5344CB8AC3E}">
        <p14:creationId xmlns:p14="http://schemas.microsoft.com/office/powerpoint/2010/main" val="2025410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83345D1-4B43-436B-9846-E828E5192FBC}" type="datetimeFigureOut">
              <a:rPr lang="es-MX" smtClean="0"/>
              <a:t>23/03/2021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A86D339-08C5-40E3-B1DD-07649F8AA66C}" type="slidenum">
              <a:rPr lang="es-MX" smtClean="0"/>
              <a:t>‹Nº›</a:t>
            </a:fld>
            <a:endParaRPr lang="es-MX"/>
          </a:p>
        </p:txBody>
      </p:sp>
    </p:spTree>
    <p:extLst>
      <p:ext uri="{BB962C8B-B14F-4D97-AF65-F5344CB8AC3E}">
        <p14:creationId xmlns:p14="http://schemas.microsoft.com/office/powerpoint/2010/main" val="22600998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learnenglishteens.britishcouncil.org/grammar/intermediate-grammar/third-conditiona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85285859-8B18-45EF-96BF-E0A9D3FA116A}"/>
              </a:ext>
            </a:extLst>
          </p:cNvPr>
          <p:cNvSpPr>
            <a:spLocks noChangeArrowheads="1"/>
          </p:cNvSpPr>
          <p:nvPr/>
        </p:nvSpPr>
        <p:spPr bwMode="auto">
          <a:xfrm>
            <a:off x="508136" y="52392"/>
            <a:ext cx="584172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ESCUELA NORMAL DE EDUCACI</a:t>
            </a:r>
            <a:r>
              <a:rPr kumimoji="0" lang="es-ES_tradnl" altLang="es-MX"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endParaRPr kumimoji="0" lang="es-MX" altLang="es-MX"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latin typeface="Arial" panose="020B0604020202020204" pitchFamily="34" charset="0"/>
            </a:endParaRPr>
          </a:p>
        </p:txBody>
      </p:sp>
      <p:sp>
        <p:nvSpPr>
          <p:cNvPr id="5" name="Rectangle 6">
            <a:extLst>
              <a:ext uri="{FF2B5EF4-FFF2-40B4-BE49-F238E27FC236}">
                <a16:creationId xmlns:a16="http://schemas.microsoft.com/office/drawing/2014/main" id="{8346A306-3661-40B4-BDCA-F9DF101EA6E6}"/>
              </a:ext>
            </a:extLst>
          </p:cNvPr>
          <p:cNvSpPr>
            <a:spLocks noChangeArrowheads="1"/>
          </p:cNvSpPr>
          <p:nvPr/>
        </p:nvSpPr>
        <p:spPr bwMode="auto">
          <a:xfrm>
            <a:off x="0" y="1966113"/>
            <a:ext cx="6858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Licenciatura en educaci</a:t>
            </a:r>
            <a:r>
              <a:rPr kumimoji="0" lang="es-ES_tradnl" altLang="es-MX"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Materia: inglés B2 online</a:t>
            </a:r>
            <a:endParaRPr kumimoji="0" lang="es-MX" altLang="es-MX"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Profra</a:t>
            </a:r>
            <a:r>
              <a:rPr kumimoji="0" lang="es-MX"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Mayela Alejandra del Carmen Gaona Garc</a:t>
            </a:r>
            <a:r>
              <a:rPr kumimoji="0" lang="es-MX" altLang="es-MX"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endParaRPr>
          </a:p>
          <a:p>
            <a:pPr lvl="0" algn="ctr" eaLnBrk="0" fontAlgn="base" hangingPunct="0">
              <a:spcBef>
                <a:spcPct val="0"/>
              </a:spcBef>
              <a:spcAft>
                <a:spcPct val="0"/>
              </a:spcAft>
            </a:pPr>
            <a:r>
              <a:rPr lang="en-US" altLang="es-MX" b="1" dirty="0">
                <a:solidFill>
                  <a:srgbClr val="000000"/>
                </a:solidFill>
                <a:latin typeface="Arial" panose="020B0604020202020204" pitchFamily="34" charset="0"/>
                <a:ea typeface="Times New Roman" panose="02020603050405020304" pitchFamily="18" charset="0"/>
                <a:cs typeface="Arial" panose="020B0604020202020204" pitchFamily="34" charset="0"/>
              </a:rPr>
              <a:t>EXTRA MATERIAL TO STUDY AND PRACTICE (ELL UNIT 8 LESSONS 1-6 THIRD CONDITIONAL REVIEW)</a:t>
            </a:r>
          </a:p>
          <a:p>
            <a:pPr lvl="0" algn="ctr" eaLnBrk="0" fontAlgn="base" hangingPunct="0">
              <a:spcBef>
                <a:spcPct val="0"/>
              </a:spcBef>
              <a:spcAft>
                <a:spcPct val="0"/>
              </a:spcAft>
            </a:pPr>
            <a:endParaRPr kumimoji="0" lang="es-MX" altLang="es-MX"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Alumna: </a:t>
            </a:r>
            <a:r>
              <a:rPr kumimoji="0" lang="es-MX" altLang="es-MX"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Yazmin</a:t>
            </a:r>
            <a:r>
              <a:rPr kumimoji="0" lang="es-MX"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s-MX" altLang="es-MX"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Tellez</a:t>
            </a:r>
            <a:r>
              <a:rPr kumimoji="0" lang="es-MX"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Fuentes </a:t>
            </a:r>
            <a:r>
              <a:rPr kumimoji="0" lang="es-MX"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N.L. </a:t>
            </a:r>
            <a:r>
              <a:rPr kumimoji="0" lang="es-MX"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13</a:t>
            </a:r>
            <a:endParaRPr kumimoji="0" lang="es-MX" altLang="es-MX"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Sexto semestre Secci</a:t>
            </a:r>
            <a:r>
              <a:rPr kumimoji="0" lang="es-ES_tradnl" altLang="es-MX"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s-ES_tradnl"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Saltillo, Coahuila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24 de </a:t>
            </a:r>
            <a:r>
              <a:rPr kumimoji="0" lang="en-US" altLang="es-MX"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marzo</a:t>
            </a:r>
            <a:r>
              <a:rPr kumimoji="0" lang="en-US"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de 2021</a:t>
            </a:r>
            <a:r>
              <a:rPr kumimoji="0" lang="es-MX" altLang="es-MX" b="0" i="0" u="none" strike="noStrike" cap="none" normalizeH="0" baseline="0" dirty="0">
                <a:ln>
                  <a:noFill/>
                </a:ln>
                <a:solidFill>
                  <a:schemeClr val="tx1"/>
                </a:solidFill>
                <a:effectLst/>
              </a:rPr>
              <a:t> </a:t>
            </a:r>
            <a:endParaRPr kumimoji="0" lang="es-MX" altLang="es-MX" b="0" i="0" u="none" strike="noStrike" cap="none" normalizeH="0" baseline="0" dirty="0">
              <a:ln>
                <a:noFill/>
              </a:ln>
              <a:solidFill>
                <a:schemeClr val="tx1"/>
              </a:solidFill>
              <a:effectLst/>
              <a:latin typeface="Arial" panose="020B0604020202020204" pitchFamily="34" charset="0"/>
            </a:endParaRPr>
          </a:p>
        </p:txBody>
      </p:sp>
      <p:pic>
        <p:nvPicPr>
          <p:cNvPr id="8" name="Imagen 7" descr="http://187.160.244.18/sistema/Data/tareas/enep-00041/_Logos/escudo.jpg">
            <a:extLst>
              <a:ext uri="{FF2B5EF4-FFF2-40B4-BE49-F238E27FC236}">
                <a16:creationId xmlns:a16="http://schemas.microsoft.com/office/drawing/2014/main" id="{26709C7C-A2C2-4DB9-B789-9F8C3823D2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80626" y="375557"/>
            <a:ext cx="1896745" cy="1405890"/>
          </a:xfrm>
          <a:prstGeom prst="rect">
            <a:avLst/>
          </a:prstGeom>
          <a:noFill/>
          <a:ln>
            <a:noFill/>
          </a:ln>
        </p:spPr>
      </p:pic>
    </p:spTree>
    <p:extLst>
      <p:ext uri="{BB962C8B-B14F-4D97-AF65-F5344CB8AC3E}">
        <p14:creationId xmlns:p14="http://schemas.microsoft.com/office/powerpoint/2010/main" val="376297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2035138469"/>
              </p:ext>
            </p:extLst>
          </p:nvPr>
        </p:nvGraphicFramePr>
        <p:xfrm>
          <a:off x="0" y="0"/>
          <a:ext cx="6858000" cy="5240740"/>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20000"/>
                    </a:ext>
                  </a:extLst>
                </a:gridCol>
              </a:tblGrid>
              <a:tr h="823625">
                <a:tc>
                  <a:txBody>
                    <a:bodyPr/>
                    <a:lstStyle/>
                    <a:p>
                      <a:r>
                        <a:rPr lang="es-MX" sz="2400" dirty="0" err="1">
                          <a:latin typeface="Arial" panose="020B0604020202020204" pitchFamily="34" charset="0"/>
                          <a:cs typeface="Arial" panose="020B0604020202020204" pitchFamily="34" charset="0"/>
                        </a:rPr>
                        <a:t>Let´s</a:t>
                      </a:r>
                      <a:r>
                        <a:rPr lang="es-MX" sz="2400" baseline="0" dirty="0">
                          <a:latin typeface="Arial" panose="020B0604020202020204" pitchFamily="34" charset="0"/>
                          <a:cs typeface="Arial" panose="020B0604020202020204" pitchFamily="34" charset="0"/>
                        </a:rPr>
                        <a:t> </a:t>
                      </a:r>
                      <a:r>
                        <a:rPr lang="es-MX" sz="2400" baseline="0" dirty="0" err="1">
                          <a:latin typeface="Arial" panose="020B0604020202020204" pitchFamily="34" charset="0"/>
                          <a:cs typeface="Arial" panose="020B0604020202020204" pitchFamily="34" charset="0"/>
                        </a:rPr>
                        <a:t>talk</a:t>
                      </a:r>
                      <a:r>
                        <a:rPr lang="es-MX" sz="2400" baseline="0" dirty="0">
                          <a:latin typeface="Arial" panose="020B0604020202020204" pitchFamily="34" charset="0"/>
                          <a:cs typeface="Arial" panose="020B0604020202020204" pitchFamily="34" charset="0"/>
                        </a:rPr>
                        <a:t> </a:t>
                      </a:r>
                      <a:r>
                        <a:rPr lang="es-MX" sz="2400" baseline="0" dirty="0" err="1">
                          <a:latin typeface="Arial" panose="020B0604020202020204" pitchFamily="34" charset="0"/>
                          <a:cs typeface="Arial" panose="020B0604020202020204" pitchFamily="34" charset="0"/>
                        </a:rPr>
                        <a:t>about</a:t>
                      </a:r>
                      <a:r>
                        <a:rPr lang="es-MX" sz="2400" baseline="0" dirty="0">
                          <a:latin typeface="Arial" panose="020B0604020202020204" pitchFamily="34" charset="0"/>
                          <a:cs typeface="Arial" panose="020B0604020202020204" pitchFamily="34" charset="0"/>
                        </a:rPr>
                        <a:t> </a:t>
                      </a:r>
                      <a:r>
                        <a:rPr lang="es-MX" sz="2400" baseline="0" dirty="0" err="1">
                          <a:latin typeface="Arial" panose="020B0604020202020204" pitchFamily="34" charset="0"/>
                          <a:cs typeface="Arial" panose="020B0604020202020204" pitchFamily="34" charset="0"/>
                        </a:rPr>
                        <a:t>it!</a:t>
                      </a:r>
                      <a:endParaRPr lang="es-MX" sz="2400" dirty="0">
                        <a:latin typeface="Arial" panose="020B0604020202020204" pitchFamily="34" charset="0"/>
                        <a:cs typeface="Arial" panose="020B0604020202020204" pitchFamily="34" charset="0"/>
                      </a:endParaRPr>
                    </a:p>
                  </a:txBody>
                  <a:tcPr>
                    <a:solidFill>
                      <a:schemeClr val="tx2">
                        <a:lumMod val="60000"/>
                        <a:lumOff val="40000"/>
                      </a:schemeClr>
                    </a:solidFill>
                  </a:tcPr>
                </a:tc>
                <a:extLst>
                  <a:ext uri="{0D108BD9-81ED-4DB2-BD59-A6C34878D82A}">
                    <a16:rowId xmlns:a16="http://schemas.microsoft.com/office/drawing/2014/main" val="10000"/>
                  </a:ext>
                </a:extLst>
              </a:tr>
              <a:tr h="4417115">
                <a:tc>
                  <a:txBody>
                    <a:bodyPr/>
                    <a:lstStyle/>
                    <a:p>
                      <a:pPr marL="285750" marR="0" indent="-285750" algn="l" defTabSz="914400" rtl="0" eaLnBrk="1" fontAlgn="auto" latinLnBrk="0" hangingPunct="1">
                        <a:lnSpc>
                          <a:spcPct val="150000"/>
                        </a:lnSpc>
                        <a:spcBef>
                          <a:spcPts val="1200"/>
                        </a:spcBef>
                        <a:spcAft>
                          <a:spcPts val="0"/>
                        </a:spcAft>
                        <a:buClrTx/>
                        <a:buSzTx/>
                        <a:buFont typeface="Arial" panose="020B0604020202020204" pitchFamily="34" charset="0"/>
                        <a:buChar char="•"/>
                        <a:tabLst/>
                        <a:defRPr/>
                      </a:pPr>
                      <a:r>
                        <a:rPr lang="es-MX" sz="1500" b="0" baseline="0" dirty="0" err="1">
                          <a:solidFill>
                            <a:schemeClr val="tx1"/>
                          </a:solidFill>
                          <a:latin typeface="Arial" panose="020B0604020202020204" pitchFamily="34" charset="0"/>
                          <a:cs typeface="Arial" panose="020B0604020202020204" pitchFamily="34" charset="0"/>
                        </a:rPr>
                        <a:t>Would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have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had</a:t>
                      </a:r>
                      <a:r>
                        <a:rPr lang="es-MX" sz="1500" b="0" baseline="0" dirty="0">
                          <a:solidFill>
                            <a:schemeClr val="tx1"/>
                          </a:solidFill>
                          <a:latin typeface="Arial" panose="020B0604020202020204" pitchFamily="34" charset="0"/>
                          <a:cs typeface="Arial" panose="020B0604020202020204" pitchFamily="34" charset="0"/>
                        </a:rPr>
                        <a:t> a </a:t>
                      </a:r>
                      <a:r>
                        <a:rPr lang="es-MX" sz="1500" b="0" baseline="0" dirty="0" err="1">
                          <a:solidFill>
                            <a:schemeClr val="tx1"/>
                          </a:solidFill>
                          <a:latin typeface="Arial" panose="020B0604020202020204" pitchFamily="34" charset="0"/>
                          <a:cs typeface="Arial" panose="020B0604020202020204" pitchFamily="34" charset="0"/>
                        </a:rPr>
                        <a:t>better</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life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if</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lived</a:t>
                      </a:r>
                      <a:r>
                        <a:rPr lang="es-MX" sz="1500" b="0" baseline="0" dirty="0">
                          <a:solidFill>
                            <a:schemeClr val="tx1"/>
                          </a:solidFill>
                          <a:latin typeface="Arial" panose="020B0604020202020204" pitchFamily="34" charset="0"/>
                          <a:cs typeface="Arial" panose="020B0604020202020204" pitchFamily="34" charset="0"/>
                        </a:rPr>
                        <a:t> in </a:t>
                      </a:r>
                      <a:r>
                        <a:rPr lang="es-MX" sz="1500" b="0" baseline="0" dirty="0" err="1">
                          <a:solidFill>
                            <a:schemeClr val="tx1"/>
                          </a:solidFill>
                          <a:latin typeface="Arial" panose="020B0604020202020204" pitchFamily="34" charset="0"/>
                          <a:cs typeface="Arial" panose="020B0604020202020204" pitchFamily="34" charset="0"/>
                        </a:rPr>
                        <a:t>another</a:t>
                      </a:r>
                      <a:r>
                        <a:rPr lang="es-MX" sz="1500" b="0" baseline="0" dirty="0">
                          <a:solidFill>
                            <a:schemeClr val="tx1"/>
                          </a:solidFill>
                          <a:latin typeface="Arial" panose="020B0604020202020204" pitchFamily="34" charset="0"/>
                          <a:cs typeface="Arial" panose="020B0604020202020204" pitchFamily="34" charset="0"/>
                        </a:rPr>
                        <a:t> era ?</a:t>
                      </a:r>
                    </a:p>
                    <a:p>
                      <a:pPr marL="285750" marR="0" indent="-285750" algn="l" defTabSz="914400" rtl="0" eaLnBrk="1" fontAlgn="auto" latinLnBrk="0" hangingPunct="1">
                        <a:lnSpc>
                          <a:spcPct val="150000"/>
                        </a:lnSpc>
                        <a:spcBef>
                          <a:spcPts val="1200"/>
                        </a:spcBef>
                        <a:spcAft>
                          <a:spcPts val="0"/>
                        </a:spcAft>
                        <a:buClrTx/>
                        <a:buSzTx/>
                        <a:buFont typeface="Arial" panose="020B0604020202020204" pitchFamily="34" charset="0"/>
                        <a:buChar char="•"/>
                        <a:tabLst/>
                        <a:defRPr/>
                      </a:pPr>
                      <a:r>
                        <a:rPr lang="es-MX" sz="1500" b="0" baseline="0" dirty="0" err="1">
                          <a:solidFill>
                            <a:schemeClr val="tx1"/>
                          </a:solidFill>
                          <a:latin typeface="Arial" panose="020B0604020202020204" pitchFamily="34" charset="0"/>
                          <a:cs typeface="Arial" panose="020B0604020202020204" pitchFamily="34" charset="0"/>
                        </a:rPr>
                        <a:t>Would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your</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life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have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been</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better</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if</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been</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born</a:t>
                      </a:r>
                      <a:r>
                        <a:rPr lang="es-MX" sz="1500" b="0" baseline="0" dirty="0">
                          <a:solidFill>
                            <a:schemeClr val="tx1"/>
                          </a:solidFill>
                          <a:latin typeface="Arial" panose="020B0604020202020204" pitchFamily="34" charset="0"/>
                          <a:cs typeface="Arial" panose="020B0604020202020204" pitchFamily="34" charset="0"/>
                        </a:rPr>
                        <a:t> in </a:t>
                      </a:r>
                      <a:r>
                        <a:rPr lang="es-MX" sz="1500" b="0" baseline="0" dirty="0" err="1">
                          <a:solidFill>
                            <a:schemeClr val="tx1"/>
                          </a:solidFill>
                          <a:latin typeface="Arial" panose="020B0604020202020204" pitchFamily="34" charset="0"/>
                          <a:cs typeface="Arial" panose="020B0604020202020204" pitchFamily="34" charset="0"/>
                        </a:rPr>
                        <a:t>another</a:t>
                      </a:r>
                      <a:r>
                        <a:rPr lang="es-MX" sz="1500" b="0" baseline="0" dirty="0">
                          <a:solidFill>
                            <a:schemeClr val="tx1"/>
                          </a:solidFill>
                          <a:latin typeface="Arial" panose="020B0604020202020204" pitchFamily="34" charset="0"/>
                          <a:cs typeface="Arial" panose="020B0604020202020204" pitchFamily="34" charset="0"/>
                        </a:rPr>
                        <a:t> place?</a:t>
                      </a:r>
                    </a:p>
                    <a:p>
                      <a:pPr marL="285750" marR="0" indent="-285750" algn="l" defTabSz="914400" rtl="0" eaLnBrk="1" fontAlgn="auto" latinLnBrk="0" hangingPunct="1">
                        <a:lnSpc>
                          <a:spcPct val="150000"/>
                        </a:lnSpc>
                        <a:spcBef>
                          <a:spcPts val="1200"/>
                        </a:spcBef>
                        <a:spcAft>
                          <a:spcPts val="0"/>
                        </a:spcAft>
                        <a:buClrTx/>
                        <a:buSzTx/>
                        <a:buFont typeface="Arial" panose="020B0604020202020204" pitchFamily="34" charset="0"/>
                        <a:buChar char="•"/>
                        <a:tabLst/>
                        <a:defRPr/>
                      </a:pPr>
                      <a:r>
                        <a:rPr lang="es-MX" sz="1500" b="0" baseline="0" dirty="0" err="1">
                          <a:solidFill>
                            <a:schemeClr val="tx1"/>
                          </a:solidFill>
                          <a:latin typeface="Arial" panose="020B0604020202020204" pitchFamily="34" charset="0"/>
                          <a:cs typeface="Arial" panose="020B0604020202020204" pitchFamily="34" charset="0"/>
                        </a:rPr>
                        <a:t>If</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hadn´t</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born</a:t>
                      </a:r>
                      <a:r>
                        <a:rPr lang="es-MX" sz="1500" b="0" baseline="0" dirty="0">
                          <a:solidFill>
                            <a:schemeClr val="tx1"/>
                          </a:solidFill>
                          <a:latin typeface="Arial" panose="020B0604020202020204" pitchFamily="34" charset="0"/>
                          <a:cs typeface="Arial" panose="020B0604020202020204" pitchFamily="34" charset="0"/>
                        </a:rPr>
                        <a:t> in </a:t>
                      </a:r>
                      <a:r>
                        <a:rPr lang="es-MX" sz="1500" b="0" baseline="0" dirty="0" err="1">
                          <a:solidFill>
                            <a:schemeClr val="tx1"/>
                          </a:solidFill>
                          <a:latin typeface="Arial" panose="020B0604020202020204" pitchFamily="34" charset="0"/>
                          <a:cs typeface="Arial" panose="020B0604020202020204" pitchFamily="34" charset="0"/>
                        </a:rPr>
                        <a:t>the</a:t>
                      </a:r>
                      <a:r>
                        <a:rPr lang="es-MX" sz="1500" b="0" baseline="0" dirty="0">
                          <a:solidFill>
                            <a:schemeClr val="tx1"/>
                          </a:solidFill>
                          <a:latin typeface="Arial" panose="020B0604020202020204" pitchFamily="34" charset="0"/>
                          <a:cs typeface="Arial" panose="020B0604020202020204" pitchFamily="34" charset="0"/>
                        </a:rPr>
                        <a:t> place </a:t>
                      </a:r>
                      <a:r>
                        <a:rPr lang="es-MX" sz="1500" b="0" baseline="0" dirty="0" err="1">
                          <a:solidFill>
                            <a:schemeClr val="tx1"/>
                          </a:solidFill>
                          <a:latin typeface="Arial" panose="020B0604020202020204" pitchFamily="34" charset="0"/>
                          <a:cs typeface="Arial" panose="020B0604020202020204" pitchFamily="34" charset="0"/>
                        </a:rPr>
                        <a:t>you</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were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born</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where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would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have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born</a:t>
                      </a:r>
                      <a:r>
                        <a:rPr lang="es-MX" sz="1500" b="0" baseline="0" dirty="0">
                          <a:solidFill>
                            <a:schemeClr val="tx1"/>
                          </a:solidFill>
                          <a:latin typeface="Arial" panose="020B0604020202020204" pitchFamily="34" charset="0"/>
                          <a:cs typeface="Arial" panose="020B0604020202020204" pitchFamily="34" charset="0"/>
                        </a:rPr>
                        <a:t>?</a:t>
                      </a:r>
                    </a:p>
                    <a:p>
                      <a:pPr marL="285750" marR="0" indent="-285750" algn="l" defTabSz="914400" rtl="0" eaLnBrk="1" fontAlgn="auto" latinLnBrk="0" hangingPunct="1">
                        <a:lnSpc>
                          <a:spcPct val="150000"/>
                        </a:lnSpc>
                        <a:spcBef>
                          <a:spcPts val="1200"/>
                        </a:spcBef>
                        <a:spcAft>
                          <a:spcPts val="0"/>
                        </a:spcAft>
                        <a:buClrTx/>
                        <a:buSzTx/>
                        <a:buFont typeface="Arial" panose="020B0604020202020204" pitchFamily="34" charset="0"/>
                        <a:buChar char="•"/>
                        <a:tabLst/>
                        <a:defRPr/>
                      </a:pPr>
                      <a:r>
                        <a:rPr lang="es-MX" sz="1500" b="0" baseline="0" dirty="0" err="1">
                          <a:solidFill>
                            <a:schemeClr val="tx1"/>
                          </a:solidFill>
                          <a:latin typeface="Arial" panose="020B0604020202020204" pitchFamily="34" charset="0"/>
                          <a:cs typeface="Arial" panose="020B0604020202020204" pitchFamily="34" charset="0"/>
                        </a:rPr>
                        <a:t>If</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hadn´t</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studied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this</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career</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what</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other</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career</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would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have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chosen</a:t>
                      </a:r>
                      <a:r>
                        <a:rPr lang="es-MX" sz="1500" b="0" baseline="0" dirty="0">
                          <a:solidFill>
                            <a:schemeClr val="tx1"/>
                          </a:solidFill>
                          <a:latin typeface="Arial" panose="020B0604020202020204" pitchFamily="34" charset="0"/>
                          <a:cs typeface="Arial" panose="020B0604020202020204" pitchFamily="34" charset="0"/>
                        </a:rPr>
                        <a:t>?</a:t>
                      </a:r>
                    </a:p>
                    <a:p>
                      <a:pPr marL="285750" marR="0" indent="-285750" algn="l" defTabSz="914400" rtl="0" eaLnBrk="1" fontAlgn="auto" latinLnBrk="0" hangingPunct="1">
                        <a:lnSpc>
                          <a:spcPct val="150000"/>
                        </a:lnSpc>
                        <a:spcBef>
                          <a:spcPts val="1200"/>
                        </a:spcBef>
                        <a:spcAft>
                          <a:spcPts val="0"/>
                        </a:spcAft>
                        <a:buClrTx/>
                        <a:buSzTx/>
                        <a:buFont typeface="Arial" panose="020B0604020202020204" pitchFamily="34" charset="0"/>
                        <a:buChar char="•"/>
                        <a:tabLst/>
                        <a:defRPr/>
                      </a:pPr>
                      <a:r>
                        <a:rPr lang="es-MX" sz="1500" b="0" baseline="0" dirty="0" err="1">
                          <a:solidFill>
                            <a:schemeClr val="tx1"/>
                          </a:solidFill>
                          <a:latin typeface="Arial" panose="020B0604020202020204" pitchFamily="34" charset="0"/>
                          <a:cs typeface="Arial" panose="020B0604020202020204" pitchFamily="34" charset="0"/>
                        </a:rPr>
                        <a:t>How</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would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your</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life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have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been</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different</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if</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chosen</a:t>
                      </a:r>
                      <a:r>
                        <a:rPr lang="es-MX" sz="1500" b="0" baseline="0" dirty="0">
                          <a:solidFill>
                            <a:schemeClr val="tx1"/>
                          </a:solidFill>
                          <a:latin typeface="Arial" panose="020B0604020202020204" pitchFamily="34" charset="0"/>
                          <a:cs typeface="Arial" panose="020B0604020202020204" pitchFamily="34" charset="0"/>
                        </a:rPr>
                        <a:t> a </a:t>
                      </a:r>
                      <a:r>
                        <a:rPr lang="es-MX" sz="1500" b="0" baseline="0" dirty="0" err="1">
                          <a:solidFill>
                            <a:schemeClr val="tx1"/>
                          </a:solidFill>
                          <a:latin typeface="Arial" panose="020B0604020202020204" pitchFamily="34" charset="0"/>
                          <a:cs typeface="Arial" panose="020B0604020202020204" pitchFamily="34" charset="0"/>
                        </a:rPr>
                        <a:t>different</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school</a:t>
                      </a:r>
                      <a:r>
                        <a:rPr lang="es-MX" sz="1500" b="0" baseline="0" dirty="0">
                          <a:solidFill>
                            <a:schemeClr val="tx1"/>
                          </a:solidFill>
                          <a:latin typeface="Arial" panose="020B0604020202020204" pitchFamily="34" charset="0"/>
                          <a:cs typeface="Arial" panose="020B0604020202020204" pitchFamily="34" charset="0"/>
                        </a:rPr>
                        <a:t>?</a:t>
                      </a:r>
                    </a:p>
                    <a:p>
                      <a:pPr marL="285750" marR="0" indent="-285750" algn="l" defTabSz="914400" rtl="0" eaLnBrk="1" fontAlgn="auto" latinLnBrk="0" hangingPunct="1">
                        <a:lnSpc>
                          <a:spcPct val="150000"/>
                        </a:lnSpc>
                        <a:spcBef>
                          <a:spcPts val="1200"/>
                        </a:spcBef>
                        <a:spcAft>
                          <a:spcPts val="0"/>
                        </a:spcAft>
                        <a:buClrTx/>
                        <a:buSzTx/>
                        <a:buFont typeface="Arial" panose="020B0604020202020204" pitchFamily="34" charset="0"/>
                        <a:buChar char="•"/>
                        <a:tabLst/>
                        <a:defRPr/>
                      </a:pPr>
                      <a:r>
                        <a:rPr lang="es-MX" sz="1500" b="0" baseline="0" dirty="0" err="1">
                          <a:solidFill>
                            <a:schemeClr val="tx1"/>
                          </a:solidFill>
                          <a:latin typeface="Arial" panose="020B0604020202020204" pitchFamily="34" charset="0"/>
                          <a:cs typeface="Arial" panose="020B0604020202020204" pitchFamily="34" charset="0"/>
                        </a:rPr>
                        <a:t>If</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hadn´t</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lived</a:t>
                      </a:r>
                      <a:r>
                        <a:rPr lang="es-MX" sz="1500" b="0" baseline="0" dirty="0">
                          <a:solidFill>
                            <a:schemeClr val="tx1"/>
                          </a:solidFill>
                          <a:latin typeface="Arial" panose="020B0604020202020204" pitchFamily="34" charset="0"/>
                          <a:cs typeface="Arial" panose="020B0604020202020204" pitchFamily="34" charset="0"/>
                        </a:rPr>
                        <a:t> in </a:t>
                      </a:r>
                      <a:r>
                        <a:rPr lang="es-MX" sz="1500" b="0" baseline="0" dirty="0" err="1">
                          <a:solidFill>
                            <a:schemeClr val="tx1"/>
                          </a:solidFill>
                          <a:latin typeface="Arial" panose="020B0604020202020204" pitchFamily="34" charset="0"/>
                          <a:cs typeface="Arial" panose="020B0604020202020204" pitchFamily="34" charset="0"/>
                        </a:rPr>
                        <a:t>your</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current</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house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where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would</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you</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have</a:t>
                      </a:r>
                      <a:r>
                        <a:rPr lang="es-MX" sz="1500" b="0" baseline="0" dirty="0">
                          <a:solidFill>
                            <a:schemeClr val="tx1"/>
                          </a:solidFill>
                          <a:latin typeface="Arial" panose="020B0604020202020204" pitchFamily="34" charset="0"/>
                          <a:cs typeface="Arial" panose="020B0604020202020204" pitchFamily="34" charset="0"/>
                        </a:rPr>
                        <a:t> </a:t>
                      </a:r>
                      <a:r>
                        <a:rPr lang="es-MX" sz="1500" b="0" baseline="0" dirty="0" err="1">
                          <a:solidFill>
                            <a:schemeClr val="tx1"/>
                          </a:solidFill>
                          <a:latin typeface="Arial" panose="020B0604020202020204" pitchFamily="34" charset="0"/>
                          <a:cs typeface="Arial" panose="020B0604020202020204" pitchFamily="34" charset="0"/>
                        </a:rPr>
                        <a:t>lived</a:t>
                      </a:r>
                      <a:r>
                        <a:rPr lang="es-MX" sz="1500" b="0" baseline="0" dirty="0">
                          <a:solidFill>
                            <a:schemeClr val="tx1"/>
                          </a:solidFill>
                          <a:latin typeface="Arial" panose="020B0604020202020204" pitchFamily="34" charset="0"/>
                          <a:cs typeface="Arial" panose="020B0604020202020204" pitchFamily="34" charset="0"/>
                        </a:rPr>
                        <a:t>?</a:t>
                      </a:r>
                    </a:p>
                  </a:txBody>
                  <a:tcPr>
                    <a:solidFill>
                      <a:schemeClr val="tx2">
                        <a:lumMod val="60000"/>
                        <a:lumOff val="40000"/>
                      </a:schemeClr>
                    </a:solidFill>
                  </a:tcPr>
                </a:tc>
                <a:extLst>
                  <a:ext uri="{0D108BD9-81ED-4DB2-BD59-A6C34878D82A}">
                    <a16:rowId xmlns:a16="http://schemas.microsoft.com/office/drawing/2014/main" val="10001"/>
                  </a:ext>
                </a:extLst>
              </a:tr>
            </a:tbl>
          </a:graphicData>
        </a:graphic>
      </p:graphicFrame>
      <p:sp>
        <p:nvSpPr>
          <p:cNvPr id="3" name="CuadroTexto 2">
            <a:extLst>
              <a:ext uri="{FF2B5EF4-FFF2-40B4-BE49-F238E27FC236}">
                <a16:creationId xmlns:a16="http://schemas.microsoft.com/office/drawing/2014/main" id="{03E0B14B-A502-4C79-862A-7C008C2E3B55}"/>
              </a:ext>
            </a:extLst>
          </p:cNvPr>
          <p:cNvSpPr txBox="1"/>
          <p:nvPr/>
        </p:nvSpPr>
        <p:spPr>
          <a:xfrm>
            <a:off x="0" y="5533901"/>
            <a:ext cx="6858000" cy="3016210"/>
          </a:xfrm>
          <a:prstGeom prst="rect">
            <a:avLst/>
          </a:prstGeom>
          <a:noFill/>
        </p:spPr>
        <p:txBody>
          <a:bodyPr wrap="square" rtlCol="0">
            <a:spAutoFit/>
          </a:bodyPr>
          <a:lstStyle/>
          <a:p>
            <a:pPr algn="just"/>
            <a:r>
              <a:rPr lang="es-MX" sz="100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If I had been born in another time period (era) I don't think it would have been better for me because I don't know what would I do without books or internet, I would have been grumpy all the time and bugging everyone. Besides in the past women didn't have the right to go to school and they only were at home and that's not something for me. However it would have been intriguing to see how was life in those moments.</a:t>
            </a:r>
          </a:p>
          <a:p>
            <a:pPr algn="just"/>
            <a:endParaRPr lang="en-US"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On the other hand, I think that my life could've been lame if I'd been born in another place, because I would not have made the same decisions that took me into this moment of my life. Maybe if I was born in Canada or London I wouldn't have been a teacher or learn another language as I did in this life. </a:t>
            </a:r>
          </a:p>
          <a:p>
            <a:pPr algn="just"/>
            <a:r>
              <a:rPr lang="en-US" sz="1000" dirty="0">
                <a:latin typeface="Arial" panose="020B0604020202020204" pitchFamily="34" charset="0"/>
                <a:cs typeface="Arial" panose="020B0604020202020204" pitchFamily="34" charset="0"/>
              </a:rPr>
              <a:t>But, I will not have a wall up so  if I hadn't born in Mexico  maybe I could have born in South Korea, London, Italy because I think those places are amazing.</a:t>
            </a:r>
          </a:p>
          <a:p>
            <a:pPr algn="just"/>
            <a:endParaRPr lang="en-US"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But, if I hadn't studied this career I would have studied "</a:t>
            </a:r>
            <a:r>
              <a:rPr lang="en-US" sz="1000" dirty="0" err="1">
                <a:latin typeface="Arial" panose="020B0604020202020204" pitchFamily="34" charset="0"/>
                <a:cs typeface="Arial" panose="020B0604020202020204" pitchFamily="34" charset="0"/>
              </a:rPr>
              <a:t>Idiomas</a:t>
            </a:r>
            <a:r>
              <a:rPr lang="en-US" sz="1000" dirty="0">
                <a:latin typeface="Arial" panose="020B0604020202020204" pitchFamily="34" charset="0"/>
                <a:cs typeface="Arial" panose="020B0604020202020204" pitchFamily="34" charset="0"/>
              </a:rPr>
              <a:t>" because I love to learn them and it might be interesting to speak more than two languages. </a:t>
            </a:r>
          </a:p>
          <a:p>
            <a:pPr algn="just"/>
            <a:endParaRPr lang="en-US"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I think if I’d chosen a different school I’d be sad, because I wouldn’t have met the people that I consider are very important for my in this time of my life. They made my life easier and it’s better to talk about school with them.</a:t>
            </a:r>
          </a:p>
          <a:p>
            <a:pPr algn="just"/>
            <a:endParaRPr lang="en-US"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Last but not least, I don’t know where would I have lived if I hadn’t live in my current house. I mean, maybe I’d be in Zaragoza or living with one of my uncles or aunts. I have never think about that, to be honest.</a:t>
            </a:r>
            <a:endParaRPr lang="es-MX"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6311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1889" y="2502252"/>
            <a:ext cx="6542690" cy="923330"/>
          </a:xfrm>
          <a:prstGeom prst="rect">
            <a:avLst/>
          </a:prstGeom>
        </p:spPr>
        <p:txBody>
          <a:bodyPr wrap="square">
            <a:spAutoFit/>
          </a:bodyPr>
          <a:lstStyle/>
          <a:p>
            <a:r>
              <a:rPr lang="es-MX" dirty="0">
                <a:hlinkClick r:id="rId2"/>
              </a:rPr>
              <a:t>https://learnenglishteens.britishcouncil.org/grammar/intermediate-grammar/third-conditional</a:t>
            </a:r>
            <a:endParaRPr lang="es-MX" dirty="0"/>
          </a:p>
          <a:p>
            <a:endParaRPr lang="es-MX" dirty="0"/>
          </a:p>
        </p:txBody>
      </p:sp>
      <p:sp>
        <p:nvSpPr>
          <p:cNvPr id="3" name="CuadroTexto 2"/>
          <p:cNvSpPr txBox="1"/>
          <p:nvPr/>
        </p:nvSpPr>
        <p:spPr>
          <a:xfrm>
            <a:off x="141889" y="220716"/>
            <a:ext cx="6101255" cy="923330"/>
          </a:xfrm>
          <a:prstGeom prst="rect">
            <a:avLst/>
          </a:prstGeom>
          <a:noFill/>
        </p:spPr>
        <p:txBody>
          <a:bodyPr wrap="square" rtlCol="0">
            <a:spAutoFit/>
          </a:bodyPr>
          <a:lstStyle/>
          <a:p>
            <a:r>
              <a:rPr lang="es-MX" dirty="0"/>
              <a:t>CLICK ON THE FOLLOWING LINK TO STUDY AND PRACTICE THE THIRD CONDITIONAL (THERE ARE THREE EXCERCISES YOU MUST COMPLETE)</a:t>
            </a:r>
          </a:p>
        </p:txBody>
      </p:sp>
    </p:spTree>
    <p:extLst>
      <p:ext uri="{BB962C8B-B14F-4D97-AF65-F5344CB8AC3E}">
        <p14:creationId xmlns:p14="http://schemas.microsoft.com/office/powerpoint/2010/main" val="3781413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53F29A4-2ABA-4E79-9443-C0F4821696D7}"/>
              </a:ext>
            </a:extLst>
          </p:cNvPr>
          <p:cNvPicPr>
            <a:picLocks noChangeAspect="1"/>
          </p:cNvPicPr>
          <p:nvPr/>
        </p:nvPicPr>
        <p:blipFill>
          <a:blip r:embed="rId2"/>
          <a:stretch>
            <a:fillRect/>
          </a:stretch>
        </p:blipFill>
        <p:spPr>
          <a:xfrm>
            <a:off x="-1599581" y="539549"/>
            <a:ext cx="14344605" cy="8064902"/>
          </a:xfrm>
          <a:prstGeom prst="rect">
            <a:avLst/>
          </a:prstGeom>
        </p:spPr>
      </p:pic>
    </p:spTree>
    <p:extLst>
      <p:ext uri="{BB962C8B-B14F-4D97-AF65-F5344CB8AC3E}">
        <p14:creationId xmlns:p14="http://schemas.microsoft.com/office/powerpoint/2010/main" val="3166509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8DB3FA68-D777-4FD7-8AED-09EB0B2D06AE}"/>
              </a:ext>
            </a:extLst>
          </p:cNvPr>
          <p:cNvPicPr>
            <a:picLocks noChangeAspect="1"/>
          </p:cNvPicPr>
          <p:nvPr/>
        </p:nvPicPr>
        <p:blipFill>
          <a:blip r:embed="rId2"/>
          <a:stretch>
            <a:fillRect/>
          </a:stretch>
        </p:blipFill>
        <p:spPr>
          <a:xfrm>
            <a:off x="-1758402" y="385909"/>
            <a:ext cx="14891147" cy="8372182"/>
          </a:xfrm>
          <a:prstGeom prst="rect">
            <a:avLst/>
          </a:prstGeom>
        </p:spPr>
      </p:pic>
    </p:spTree>
    <p:extLst>
      <p:ext uri="{BB962C8B-B14F-4D97-AF65-F5344CB8AC3E}">
        <p14:creationId xmlns:p14="http://schemas.microsoft.com/office/powerpoint/2010/main" val="3295842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D779E89-5558-42C5-BDCE-1D85F63C1089}"/>
              </a:ext>
            </a:extLst>
          </p:cNvPr>
          <p:cNvPicPr>
            <a:picLocks noChangeAspect="1"/>
          </p:cNvPicPr>
          <p:nvPr/>
        </p:nvPicPr>
        <p:blipFill>
          <a:blip r:embed="rId2"/>
          <a:stretch>
            <a:fillRect/>
          </a:stretch>
        </p:blipFill>
        <p:spPr>
          <a:xfrm>
            <a:off x="-1807326" y="439615"/>
            <a:ext cx="14700098" cy="8264769"/>
          </a:xfrm>
          <a:prstGeom prst="rect">
            <a:avLst/>
          </a:prstGeom>
        </p:spPr>
      </p:pic>
    </p:spTree>
    <p:extLst>
      <p:ext uri="{BB962C8B-B14F-4D97-AF65-F5344CB8AC3E}">
        <p14:creationId xmlns:p14="http://schemas.microsoft.com/office/powerpoint/2010/main" val="207179020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TotalTime>
  <Words>523</Words>
  <Application>Microsoft Office PowerPoint</Application>
  <PresentationFormat>Carta (216 x 279 mm)</PresentationFormat>
  <Paragraphs>33</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YAZMIN TELLEZ FUENTES</cp:lastModifiedBy>
  <cp:revision>12</cp:revision>
  <dcterms:created xsi:type="dcterms:W3CDTF">2021-03-17T15:46:20Z</dcterms:created>
  <dcterms:modified xsi:type="dcterms:W3CDTF">2021-03-24T02:39:03Z</dcterms:modified>
</cp:coreProperties>
</file>