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8" r:id="rId3"/>
    <p:sldId id="259" r:id="rId4"/>
    <p:sldId id="260" r:id="rId5"/>
    <p:sldId id="261" r:id="rId6"/>
    <p:sldId id="264" r:id="rId7"/>
    <p:sldId id="262" r:id="rId8"/>
    <p:sldId id="266" r:id="rId9"/>
    <p:sldId id="265" r:id="rId10"/>
    <p:sldId id="269" r:id="rId11"/>
    <p:sldId id="257"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660"/>
  </p:normalViewPr>
  <p:slideViewPr>
    <p:cSldViewPr snapToGrid="0">
      <p:cViewPr varScale="1">
        <p:scale>
          <a:sx n="73" d="100"/>
          <a:sy n="73" d="100"/>
        </p:scale>
        <p:origin x="14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D9356-A513-47DC-9B60-EF2DEFA2BB45}" type="datetimeFigureOut">
              <a:rPr lang="es-MX" smtClean="0"/>
              <a:t>22/03/2021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69FA2-84B1-4EA1-902A-47C4C31A4636}" type="slidenum">
              <a:rPr lang="es-MX" smtClean="0"/>
              <a:t>‹Nº›</a:t>
            </a:fld>
            <a:endParaRPr lang="es-MX"/>
          </a:p>
        </p:txBody>
      </p:sp>
    </p:spTree>
    <p:extLst>
      <p:ext uri="{BB962C8B-B14F-4D97-AF65-F5344CB8AC3E}">
        <p14:creationId xmlns:p14="http://schemas.microsoft.com/office/powerpoint/2010/main" val="327178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41214B-FC5B-401E-A3E8-79E4C9EF59BC}" type="datetimeFigureOut">
              <a:rPr lang="es-MX" smtClean="0"/>
              <a:t>22/03/2021</a:t>
            </a:fld>
            <a:endParaRPr lang="es-MX"/>
          </a:p>
        </p:txBody>
      </p:sp>
      <p:sp>
        <p:nvSpPr>
          <p:cNvPr id="5" name="Footer Placeholder 4"/>
          <p:cNvSpPr>
            <a:spLocks noGrp="1"/>
          </p:cNvSpPr>
          <p:nvPr>
            <p:ph type="ftr" sz="quarter" idx="11"/>
          </p:nvPr>
        </p:nvSpPr>
        <p:spPr>
          <a:xfrm>
            <a:off x="2396319" y="329308"/>
            <a:ext cx="3086292" cy="309201"/>
          </a:xfrm>
        </p:spPr>
        <p:txBody>
          <a:bodyPr/>
          <a:lstStyle/>
          <a:p>
            <a:endParaRPr lang="es-MX"/>
          </a:p>
        </p:txBody>
      </p:sp>
      <p:sp>
        <p:nvSpPr>
          <p:cNvPr id="6" name="Slide Number Placeholder 5"/>
          <p:cNvSpPr>
            <a:spLocks noGrp="1"/>
          </p:cNvSpPr>
          <p:nvPr>
            <p:ph type="sldNum" sz="quarter" idx="12"/>
          </p:nvPr>
        </p:nvSpPr>
        <p:spPr>
          <a:xfrm>
            <a:off x="1434703" y="798973"/>
            <a:ext cx="802005" cy="503578"/>
          </a:xfrm>
        </p:spPr>
        <p:txBody>
          <a:bodyPr/>
          <a:lstStyle/>
          <a:p>
            <a:fld id="{2A6199E6-CB5C-497C-9752-8393CEAD1F53}" type="slidenum">
              <a:rPr lang="es-MX" smtClean="0"/>
              <a:t>‹Nº›</a:t>
            </a:fld>
            <a:endParaRPr lang="es-MX"/>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1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41214B-FC5B-401E-A3E8-79E4C9EF59BC}"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A6199E6-CB5C-497C-9752-8393CEAD1F53}" type="slidenum">
              <a:rPr lang="es-MX" smtClean="0"/>
              <a:t>‹Nº›</a:t>
            </a:fld>
            <a:endParaRPr lang="es-MX"/>
          </a:p>
        </p:txBody>
      </p:sp>
    </p:spTree>
    <p:extLst>
      <p:ext uri="{BB962C8B-B14F-4D97-AF65-F5344CB8AC3E}">
        <p14:creationId xmlns:p14="http://schemas.microsoft.com/office/powerpoint/2010/main" val="16443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41214B-FC5B-401E-A3E8-79E4C9EF59BC}"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A6199E6-CB5C-497C-9752-8393CEAD1F53}" type="slidenum">
              <a:rPr lang="es-MX" smtClean="0"/>
              <a:t>‹Nº›</a:t>
            </a:fld>
            <a:endParaRPr lang="es-MX"/>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185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41214B-FC5B-401E-A3E8-79E4C9EF59BC}"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A6199E6-CB5C-497C-9752-8393CEAD1F53}" type="slidenum">
              <a:rPr lang="es-MX" smtClean="0"/>
              <a:t>‹Nº›</a:t>
            </a:fld>
            <a:endParaRPr lang="es-MX"/>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632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41214B-FC5B-401E-A3E8-79E4C9EF59BC}"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A6199E6-CB5C-497C-9752-8393CEAD1F53}" type="slidenum">
              <a:rPr lang="es-MX" smtClean="0"/>
              <a:t>‹Nº›</a:t>
            </a:fld>
            <a:endParaRPr lang="es-MX"/>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009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741214B-FC5B-401E-A3E8-79E4C9EF59BC}"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A6199E6-CB5C-497C-9752-8393CEAD1F53}" type="slidenum">
              <a:rPr lang="es-MX" smtClean="0"/>
              <a:t>‹Nº›</a:t>
            </a:fld>
            <a:endParaRPr lang="es-MX"/>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04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443491" y="2824270"/>
            <a:ext cx="312576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89182" y="2821491"/>
            <a:ext cx="31256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741214B-FC5B-401E-A3E8-79E4C9EF59BC}" type="datetimeFigureOut">
              <a:rPr lang="es-MX" smtClean="0"/>
              <a:t>22/03/2021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A6199E6-CB5C-497C-9752-8393CEAD1F53}" type="slidenum">
              <a:rPr lang="es-MX" smtClean="0"/>
              <a:t>‹Nº›</a:t>
            </a:fld>
            <a:endParaRPr lang="es-MX"/>
          </a:p>
        </p:txBody>
      </p:sp>
    </p:spTree>
    <p:extLst>
      <p:ext uri="{BB962C8B-B14F-4D97-AF65-F5344CB8AC3E}">
        <p14:creationId xmlns:p14="http://schemas.microsoft.com/office/powerpoint/2010/main" val="29299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741214B-FC5B-401E-A3E8-79E4C9EF59BC}" type="datetimeFigureOut">
              <a:rPr lang="es-MX" smtClean="0"/>
              <a:t>22/03/2021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A6199E6-CB5C-497C-9752-8393CEAD1F53}" type="slidenum">
              <a:rPr lang="es-MX" smtClean="0"/>
              <a:t>‹Nº›</a:t>
            </a:fld>
            <a:endParaRPr lang="es-MX"/>
          </a:p>
        </p:txBody>
      </p:sp>
    </p:spTree>
    <p:extLst>
      <p:ext uri="{BB962C8B-B14F-4D97-AF65-F5344CB8AC3E}">
        <p14:creationId xmlns:p14="http://schemas.microsoft.com/office/powerpoint/2010/main" val="405133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1214B-FC5B-401E-A3E8-79E4C9EF59BC}" type="datetimeFigureOut">
              <a:rPr lang="es-MX" smtClean="0"/>
              <a:t>22/03/2021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A6199E6-CB5C-497C-9752-8393CEAD1F53}" type="slidenum">
              <a:rPr lang="es-MX" smtClean="0"/>
              <a:t>‹Nº›</a:t>
            </a:fld>
            <a:endParaRPr lang="es-MX"/>
          </a:p>
        </p:txBody>
      </p:sp>
    </p:spTree>
    <p:extLst>
      <p:ext uri="{BB962C8B-B14F-4D97-AF65-F5344CB8AC3E}">
        <p14:creationId xmlns:p14="http://schemas.microsoft.com/office/powerpoint/2010/main" val="9343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741214B-FC5B-401E-A3E8-79E4C9EF59BC}"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A6199E6-CB5C-497C-9752-8393CEAD1F53}" type="slidenum">
              <a:rPr lang="es-MX" smtClean="0"/>
              <a:t>‹Nº›</a:t>
            </a:fld>
            <a:endParaRPr lang="es-MX"/>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82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741214B-FC5B-401E-A3E8-79E4C9EF59BC}" type="datetimeFigureOut">
              <a:rPr lang="es-MX" smtClean="0"/>
              <a:t>22/03/2021</a:t>
            </a:fld>
            <a:endParaRPr lang="es-MX"/>
          </a:p>
        </p:txBody>
      </p:sp>
      <p:sp>
        <p:nvSpPr>
          <p:cNvPr id="6" name="Footer Placeholder 5"/>
          <p:cNvSpPr>
            <a:spLocks noGrp="1"/>
          </p:cNvSpPr>
          <p:nvPr>
            <p:ph type="ftr" sz="quarter" idx="11"/>
          </p:nvPr>
        </p:nvSpPr>
        <p:spPr>
          <a:xfrm>
            <a:off x="1437530" y="318641"/>
            <a:ext cx="3251553" cy="320931"/>
          </a:xfrm>
        </p:spPr>
        <p:txBody>
          <a:bodyPr/>
          <a:lstStyle/>
          <a:p>
            <a:endParaRPr lang="es-MX"/>
          </a:p>
        </p:txBody>
      </p:sp>
      <p:sp>
        <p:nvSpPr>
          <p:cNvPr id="7" name="Slide Number Placeholder 6"/>
          <p:cNvSpPr>
            <a:spLocks noGrp="1"/>
          </p:cNvSpPr>
          <p:nvPr>
            <p:ph type="sldNum" sz="quarter" idx="12"/>
          </p:nvPr>
        </p:nvSpPr>
        <p:spPr/>
        <p:txBody>
          <a:bodyPr/>
          <a:lstStyle/>
          <a:p>
            <a:fld id="{2A6199E6-CB5C-497C-9752-8393CEAD1F53}" type="slidenum">
              <a:rPr lang="es-MX" smtClean="0"/>
              <a:t>‹Nº›</a:t>
            </a:fld>
            <a:endParaRPr lang="es-MX"/>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94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741214B-FC5B-401E-A3E8-79E4C9EF59BC}" type="datetimeFigureOut">
              <a:rPr lang="es-MX" smtClean="0"/>
              <a:t>22/03/2021</a:t>
            </a:fld>
            <a:endParaRPr lang="es-MX"/>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2A6199E6-CB5C-497C-9752-8393CEAD1F53}" type="slidenum">
              <a:rPr lang="es-MX" smtClean="0"/>
              <a:t>‹Nº›</a:t>
            </a:fld>
            <a:endParaRPr lang="es-MX"/>
          </a:p>
        </p:txBody>
      </p:sp>
    </p:spTree>
    <p:extLst>
      <p:ext uri="{BB962C8B-B14F-4D97-AF65-F5344CB8AC3E}">
        <p14:creationId xmlns:p14="http://schemas.microsoft.com/office/powerpoint/2010/main" val="4126545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2.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4.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5.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2.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69834E-5EEE-4D61-833E-0492889645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E5D9BA-46E7-4BFA-9C74-75495BF6F5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5B033D76-5800-44B6-AFE9-EE21069351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2D6F85-FFBA-4F81-AEE5-AAA17CB7A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B31514-E6DF-4357-9EEA-EFB798308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701FA1-55F5-4B2E-B2EE-B6FC2E1586F1}"/>
              </a:ext>
            </a:extLst>
          </p:cNvPr>
          <p:cNvSpPr>
            <a:spLocks noGrp="1"/>
          </p:cNvSpPr>
          <p:nvPr>
            <p:ph type="ctrTitle"/>
          </p:nvPr>
        </p:nvSpPr>
        <p:spPr>
          <a:xfrm>
            <a:off x="1276018" y="793022"/>
            <a:ext cx="6824441" cy="2537251"/>
          </a:xfrm>
        </p:spPr>
        <p:txBody>
          <a:bodyPr anchor="ctr">
            <a:normAutofit/>
          </a:bodyPr>
          <a:lstStyle/>
          <a:p>
            <a:pPr algn="ctr"/>
            <a:r>
              <a:rPr lang="es-MX" sz="6300" dirty="0">
                <a:solidFill>
                  <a:srgbClr val="454545"/>
                </a:solidFill>
              </a:rPr>
              <a:t>Práctica profesional </a:t>
            </a:r>
          </a:p>
        </p:txBody>
      </p:sp>
      <p:sp>
        <p:nvSpPr>
          <p:cNvPr id="3" name="Subtítulo 2">
            <a:extLst>
              <a:ext uri="{FF2B5EF4-FFF2-40B4-BE49-F238E27FC236}">
                <a16:creationId xmlns:a16="http://schemas.microsoft.com/office/drawing/2014/main" id="{EDF53581-3ADE-44A6-8187-38B7E8777B66}"/>
              </a:ext>
            </a:extLst>
          </p:cNvPr>
          <p:cNvSpPr>
            <a:spLocks noGrp="1"/>
          </p:cNvSpPr>
          <p:nvPr>
            <p:ph type="subTitle" idx="1"/>
          </p:nvPr>
        </p:nvSpPr>
        <p:spPr>
          <a:xfrm>
            <a:off x="3195744" y="3730531"/>
            <a:ext cx="6840715" cy="1177917"/>
          </a:xfrm>
        </p:spPr>
        <p:txBody>
          <a:bodyPr>
            <a:noAutofit/>
          </a:bodyPr>
          <a:lstStyle/>
          <a:p>
            <a:pPr algn="ctr">
              <a:lnSpc>
                <a:spcPct val="110000"/>
              </a:lnSpc>
            </a:pPr>
            <a:r>
              <a:rPr lang="es-MX" sz="1800" dirty="0">
                <a:solidFill>
                  <a:schemeClr val="accent1"/>
                </a:solidFill>
              </a:rPr>
              <a:t> OCTAVO SEMESTRES </a:t>
            </a:r>
          </a:p>
          <a:p>
            <a:pPr algn="ctr">
              <a:lnSpc>
                <a:spcPct val="110000"/>
              </a:lnSpc>
            </a:pPr>
            <a:r>
              <a:rPr lang="es-MX" sz="1800" dirty="0">
                <a:solidFill>
                  <a:schemeClr val="accent1"/>
                </a:solidFill>
              </a:rPr>
              <a:t> Plan de estudios 2012</a:t>
            </a:r>
          </a:p>
          <a:p>
            <a:pPr algn="ctr">
              <a:lnSpc>
                <a:spcPct val="110000"/>
              </a:lnSpc>
            </a:pPr>
            <a:r>
              <a:rPr lang="es-MX" sz="1800" dirty="0">
                <a:solidFill>
                  <a:schemeClr val="accent1"/>
                </a:solidFill>
              </a:rPr>
              <a:t> </a:t>
            </a:r>
            <a:endParaRPr lang="es-MX" sz="2000" dirty="0">
              <a:solidFill>
                <a:schemeClr val="accent1"/>
              </a:solidFill>
            </a:endParaRPr>
          </a:p>
          <a:p>
            <a:pPr algn="ctr">
              <a:lnSpc>
                <a:spcPct val="110000"/>
              </a:lnSpc>
            </a:pPr>
            <a:endParaRPr lang="es-MX" sz="2000" dirty="0">
              <a:solidFill>
                <a:schemeClr val="accent1"/>
              </a:solidFill>
            </a:endParaRPr>
          </a:p>
        </p:txBody>
      </p:sp>
      <p:pic>
        <p:nvPicPr>
          <p:cNvPr id="19" name="Picture 18">
            <a:extLst>
              <a:ext uri="{FF2B5EF4-FFF2-40B4-BE49-F238E27FC236}">
                <a16:creationId xmlns:a16="http://schemas.microsoft.com/office/drawing/2014/main" id="{4C401D57-600A-4C91-AC9A-14CA1ED6F7D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412BDC66-00FA-4A3F-9BC7-BE05FF7705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69">
            <a:extLst>
              <a:ext uri="{FF2B5EF4-FFF2-40B4-BE49-F238E27FC236}">
                <a16:creationId xmlns:a16="http://schemas.microsoft.com/office/drawing/2014/main" id="{625C509F-2F19-4FA5-8C90-B440FE83A20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22" b="96078" l="9474" r="92632">
                        <a14:foregroundMark x1="28421" y1="59314" x2="40000" y2="19118"/>
                        <a14:foregroundMark x1="46316" y1="57353" x2="46316" y2="20098"/>
                        <a14:foregroundMark x1="21053" y1="41176" x2="33684" y2="35784"/>
                        <a14:foregroundMark x1="11579" y1="23529" x2="11579" y2="9804"/>
                        <a14:foregroundMark x1="15789" y1="7353" x2="64211" y2="3922"/>
                        <a14:foregroundMark x1="51579" y1="13235" x2="10526" y2="24510"/>
                        <a14:foregroundMark x1="72632" y1="26471" x2="89474" y2="9314"/>
                        <a14:foregroundMark x1="85263" y1="7843" x2="93684" y2="7843"/>
                        <a14:foregroundMark x1="12632" y1="29412" x2="25263" y2="28431"/>
                        <a14:foregroundMark x1="73684" y1="28431" x2="43158" y2="36765"/>
                        <a14:foregroundMark x1="32632" y1="44608" x2="18947" y2="57843"/>
                        <a14:foregroundMark x1="49474" y1="49510" x2="58947" y2="57843"/>
                        <a14:foregroundMark x1="18947" y1="96078" x2="27368" y2="85294"/>
                        <a14:foregroundMark x1="42105" y1="90196" x2="75789" y2="94608"/>
                        <a14:foregroundMark x1="15789" y1="47549" x2="18947" y2="61765"/>
                        <a14:foregroundMark x1="16842" y1="63725" x2="9474" y2="88235"/>
                        <a14:foregroundMark x1="10526" y1="53431" x2="20000" y2="65686"/>
                      </a14:backgroundRemoval>
                    </a14:imgEffect>
                  </a14:imgLayer>
                </a14:imgProps>
              </a:ext>
              <a:ext uri="{28A0092B-C50C-407E-A947-70E740481C1C}">
                <a14:useLocalDpi xmlns:a14="http://schemas.microsoft.com/office/drawing/2010/main" val="0"/>
              </a:ext>
            </a:extLst>
          </a:blip>
          <a:srcRect/>
          <a:stretch>
            <a:fillRect/>
          </a:stretch>
        </p:blipFill>
        <p:spPr bwMode="auto">
          <a:xfrm>
            <a:off x="2474766" y="3141246"/>
            <a:ext cx="933042" cy="200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0">
            <a:extLst>
              <a:ext uri="{FF2B5EF4-FFF2-40B4-BE49-F238E27FC236}">
                <a16:creationId xmlns:a16="http://schemas.microsoft.com/office/drawing/2014/main" id="{01A78992-0CF0-4FE5-BC78-D8F80072D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436" y="3141247"/>
            <a:ext cx="912227" cy="19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p:cNvSpPr txBox="1"/>
          <p:nvPr/>
        </p:nvSpPr>
        <p:spPr>
          <a:xfrm>
            <a:off x="5404513" y="5572481"/>
            <a:ext cx="3739259" cy="498598"/>
          </a:xfrm>
          <a:prstGeom prst="rect">
            <a:avLst/>
          </a:prstGeom>
          <a:noFill/>
        </p:spPr>
        <p:txBody>
          <a:bodyPr wrap="square" rtlCol="0">
            <a:spAutoFit/>
          </a:bodyPr>
          <a:lstStyle/>
          <a:p>
            <a:pPr algn="ctr">
              <a:lnSpc>
                <a:spcPct val="110000"/>
              </a:lnSpc>
            </a:pPr>
            <a:r>
              <a:rPr lang="es-MX" sz="2400" dirty="0"/>
              <a:t>Ciclo escolar 2020 - 2021</a:t>
            </a:r>
          </a:p>
        </p:txBody>
      </p:sp>
      <p:pic>
        <p:nvPicPr>
          <p:cNvPr id="18"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914" b="95694" l="7527" r="91398">
                        <a14:foregroundMark x1="19355" y1="11005" x2="65591" y2="4785"/>
                        <a14:foregroundMark x1="65591" y1="4785" x2="81720" y2="20096"/>
                        <a14:foregroundMark x1="12903" y1="55502" x2="16129" y2="64115"/>
                        <a14:foregroundMark x1="76344" y1="36364" x2="80645" y2="50718"/>
                        <a14:foregroundMark x1="92473" y1="53110" x2="92473" y2="70813"/>
                        <a14:foregroundMark x1="92473" y1="70813" x2="92473" y2="70813"/>
                        <a14:foregroundMark x1="36559" y1="91866" x2="59140" y2="95694"/>
                        <a14:foregroundMark x1="58065" y1="13876" x2="58065" y2="13876"/>
                        <a14:foregroundMark x1="35484" y1="1914" x2="64516" y2="2871"/>
                        <a14:foregroundMark x1="29032" y1="74163" x2="36559" y2="88517"/>
                        <a14:foregroundMark x1="61290" y1="86603" x2="65591" y2="75598"/>
                      </a14:backgroundRemoval>
                    </a14:imgEffect>
                  </a14:imgLayer>
                </a14:imgProps>
              </a:ext>
              <a:ext uri="{28A0092B-C50C-407E-A947-70E740481C1C}">
                <a14:useLocalDpi xmlns:a14="http://schemas.microsoft.com/office/drawing/2010/main" val="0"/>
              </a:ext>
            </a:extLst>
          </a:blip>
          <a:srcRect/>
          <a:stretch>
            <a:fillRect/>
          </a:stretch>
        </p:blipFill>
        <p:spPr bwMode="auto">
          <a:xfrm>
            <a:off x="998246" y="2037591"/>
            <a:ext cx="1332541" cy="308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Imagen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23" y="6217934"/>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9"/>
          <p:cNvPicPr>
            <a:picLocks noChangeAspect="1" noChangeArrowheads="1"/>
          </p:cNvPicPr>
          <p:nvPr/>
        </p:nvPicPr>
        <p:blipFill>
          <a:blip r:embed="rId9">
            <a:extLst>
              <a:ext uri="{28A0092B-C50C-407E-A947-70E740481C1C}">
                <a14:useLocalDpi xmlns:a14="http://schemas.microsoft.com/office/drawing/2010/main" val="0"/>
              </a:ext>
            </a:extLst>
          </a:blip>
          <a:srcRect l="65639" t="87997" r="6058" b="3998"/>
          <a:stretch>
            <a:fillRect/>
          </a:stretch>
        </p:blipFill>
        <p:spPr bwMode="auto">
          <a:xfrm>
            <a:off x="7193996" y="62827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a:spLocks/>
          </p:cNvSpPr>
          <p:nvPr/>
        </p:nvSpPr>
        <p:spPr bwMode="auto">
          <a:xfrm>
            <a:off x="739673" y="6263502"/>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 name="CuadroTexto 9">
            <a:extLst>
              <a:ext uri="{FF2B5EF4-FFF2-40B4-BE49-F238E27FC236}">
                <a16:creationId xmlns:a16="http://schemas.microsoft.com/office/drawing/2014/main" id="{D498E0B9-A1E0-42F3-8DC6-D93CDFDAF868}"/>
              </a:ext>
            </a:extLst>
          </p:cNvPr>
          <p:cNvSpPr txBox="1"/>
          <p:nvPr/>
        </p:nvSpPr>
        <p:spPr>
          <a:xfrm>
            <a:off x="246917" y="5664283"/>
            <a:ext cx="1789744" cy="369332"/>
          </a:xfrm>
          <a:prstGeom prst="rect">
            <a:avLst/>
          </a:prstGeom>
          <a:noFill/>
        </p:spPr>
        <p:txBody>
          <a:bodyPr wrap="square" rtlCol="0">
            <a:spAutoFit/>
          </a:bodyPr>
          <a:lstStyle/>
          <a:p>
            <a:pPr algn="ctr"/>
            <a:r>
              <a:rPr lang="es-MX" dirty="0"/>
              <a:t>Marzo 2021</a:t>
            </a:r>
          </a:p>
        </p:txBody>
      </p:sp>
    </p:spTree>
    <p:extLst>
      <p:ext uri="{BB962C8B-B14F-4D97-AF65-F5344CB8AC3E}">
        <p14:creationId xmlns:p14="http://schemas.microsoft.com/office/powerpoint/2010/main" val="500585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A1733-55AD-4F47-B31C-C95322C2AD96}"/>
              </a:ext>
            </a:extLst>
          </p:cNvPr>
          <p:cNvSpPr>
            <a:spLocks noGrp="1"/>
          </p:cNvSpPr>
          <p:nvPr>
            <p:ph type="title"/>
          </p:nvPr>
        </p:nvSpPr>
        <p:spPr>
          <a:xfrm>
            <a:off x="1443489" y="572029"/>
            <a:ext cx="6571344" cy="1056319"/>
          </a:xfrm>
        </p:spPr>
        <p:txBody>
          <a:bodyPr>
            <a:normAutofit/>
          </a:bodyPr>
          <a:lstStyle/>
          <a:p>
            <a:pPr algn="ctr"/>
            <a:r>
              <a:rPr lang="es-MX" dirty="0"/>
              <a:t>Criterios de evaluación</a:t>
            </a:r>
            <a:br>
              <a:rPr lang="es-MX" dirty="0"/>
            </a:br>
            <a:r>
              <a:rPr lang="es-MX" dirty="0"/>
              <a:t>-CONAFE- </a:t>
            </a:r>
          </a:p>
        </p:txBody>
      </p:sp>
      <p:sp>
        <p:nvSpPr>
          <p:cNvPr id="3" name="Marcador de texto 2">
            <a:extLst>
              <a:ext uri="{FF2B5EF4-FFF2-40B4-BE49-F238E27FC236}">
                <a16:creationId xmlns:a16="http://schemas.microsoft.com/office/drawing/2014/main" id="{DC24C998-89BB-402D-871F-EDB0E6185689}"/>
              </a:ext>
            </a:extLst>
          </p:cNvPr>
          <p:cNvSpPr>
            <a:spLocks noGrp="1"/>
          </p:cNvSpPr>
          <p:nvPr>
            <p:ph type="body" idx="1"/>
          </p:nvPr>
        </p:nvSpPr>
        <p:spPr>
          <a:xfrm>
            <a:off x="1493944" y="1571420"/>
            <a:ext cx="3125766" cy="801943"/>
          </a:xfrm>
        </p:spPr>
        <p:txBody>
          <a:bodyPr/>
          <a:lstStyle/>
          <a:p>
            <a:r>
              <a:rPr lang="es-MX" dirty="0"/>
              <a:t>formativa</a:t>
            </a:r>
          </a:p>
        </p:txBody>
      </p:sp>
      <p:sp>
        <p:nvSpPr>
          <p:cNvPr id="4" name="Marcador de contenido 3">
            <a:extLst>
              <a:ext uri="{FF2B5EF4-FFF2-40B4-BE49-F238E27FC236}">
                <a16:creationId xmlns:a16="http://schemas.microsoft.com/office/drawing/2014/main" id="{5C73C3DC-9587-4504-83DF-4838DE54F425}"/>
              </a:ext>
            </a:extLst>
          </p:cNvPr>
          <p:cNvSpPr>
            <a:spLocks noGrp="1"/>
          </p:cNvSpPr>
          <p:nvPr>
            <p:ph sz="half" idx="2"/>
          </p:nvPr>
        </p:nvSpPr>
        <p:spPr>
          <a:xfrm>
            <a:off x="845450" y="2373363"/>
            <a:ext cx="4131107" cy="2644457"/>
          </a:xfrm>
        </p:spPr>
        <p:txBody>
          <a:bodyPr>
            <a:normAutofit fontScale="25000" lnSpcReduction="20000"/>
          </a:bodyPr>
          <a:lstStyle/>
          <a:p>
            <a:r>
              <a:rPr lang="es-MX" sz="7200" dirty="0"/>
              <a:t>Trabajos escritos  45%</a:t>
            </a:r>
          </a:p>
          <a:p>
            <a:pPr marL="0" indent="0">
              <a:buNone/>
            </a:pPr>
            <a:r>
              <a:rPr lang="es-MX" sz="4400" dirty="0"/>
              <a:t>Planes de clase  5%</a:t>
            </a:r>
          </a:p>
          <a:p>
            <a:pPr marL="0" indent="0">
              <a:buNone/>
            </a:pPr>
            <a:r>
              <a:rPr lang="es-MX" sz="4400" dirty="0"/>
              <a:t>Diario 10%</a:t>
            </a:r>
          </a:p>
          <a:p>
            <a:pPr marL="0" indent="0">
              <a:buNone/>
            </a:pPr>
            <a:r>
              <a:rPr lang="es-MX" sz="4400" dirty="0"/>
              <a:t>Expedientes de los alumnos 5%</a:t>
            </a:r>
          </a:p>
          <a:p>
            <a:pPr marL="0" indent="0">
              <a:buNone/>
            </a:pPr>
            <a:r>
              <a:rPr lang="es-MX" sz="4400" dirty="0"/>
              <a:t>Evaluaciones continuas 15%</a:t>
            </a:r>
          </a:p>
          <a:p>
            <a:pPr marL="0" indent="0">
              <a:buNone/>
            </a:pPr>
            <a:r>
              <a:rPr lang="es-MX" sz="4400" dirty="0"/>
              <a:t>Cuaderno de notas científicas10%</a:t>
            </a:r>
          </a:p>
        </p:txBody>
      </p:sp>
      <p:sp>
        <p:nvSpPr>
          <p:cNvPr id="5" name="Marcador de texto 4">
            <a:extLst>
              <a:ext uri="{FF2B5EF4-FFF2-40B4-BE49-F238E27FC236}">
                <a16:creationId xmlns:a16="http://schemas.microsoft.com/office/drawing/2014/main" id="{066151EC-D192-4B77-9FBA-A156C4FF1E78}"/>
              </a:ext>
            </a:extLst>
          </p:cNvPr>
          <p:cNvSpPr>
            <a:spLocks noGrp="1"/>
          </p:cNvSpPr>
          <p:nvPr>
            <p:ph type="body" sz="quarter" idx="3"/>
          </p:nvPr>
        </p:nvSpPr>
        <p:spPr>
          <a:xfrm>
            <a:off x="4889182" y="1610561"/>
            <a:ext cx="3125652" cy="802237"/>
          </a:xfrm>
        </p:spPr>
        <p:txBody>
          <a:bodyPr/>
          <a:lstStyle/>
          <a:p>
            <a:r>
              <a:rPr lang="es-MX" dirty="0"/>
              <a:t>Sumativa </a:t>
            </a:r>
          </a:p>
        </p:txBody>
      </p:sp>
      <p:sp>
        <p:nvSpPr>
          <p:cNvPr id="6" name="Marcador de contenido 5">
            <a:extLst>
              <a:ext uri="{FF2B5EF4-FFF2-40B4-BE49-F238E27FC236}">
                <a16:creationId xmlns:a16="http://schemas.microsoft.com/office/drawing/2014/main" id="{5BA1D174-7402-4923-9B10-6B99C75698AD}"/>
              </a:ext>
            </a:extLst>
          </p:cNvPr>
          <p:cNvSpPr>
            <a:spLocks noGrp="1"/>
          </p:cNvSpPr>
          <p:nvPr>
            <p:ph sz="quarter" idx="4"/>
          </p:nvPr>
        </p:nvSpPr>
        <p:spPr>
          <a:xfrm>
            <a:off x="4703992" y="2373363"/>
            <a:ext cx="3125652" cy="3026859"/>
          </a:xfrm>
        </p:spPr>
        <p:txBody>
          <a:bodyPr>
            <a:normAutofit fontScale="25000" lnSpcReduction="20000"/>
          </a:bodyPr>
          <a:lstStyle/>
          <a:p>
            <a:endParaRPr lang="es-MX" sz="3800" dirty="0"/>
          </a:p>
          <a:p>
            <a:r>
              <a:rPr lang="es-MX" sz="6400" dirty="0"/>
              <a:t>Promedios de evaluación de las jornadas de práctica y auto evaluación de las alumnas  35%</a:t>
            </a:r>
          </a:p>
          <a:p>
            <a:pPr marL="0" indent="0">
              <a:buNone/>
            </a:pPr>
            <a:r>
              <a:rPr lang="es-MX" sz="3800" dirty="0"/>
              <a:t>Evaluación de docente(s) de práctica 30%</a:t>
            </a:r>
          </a:p>
          <a:p>
            <a:pPr marL="0" indent="0">
              <a:buNone/>
            </a:pPr>
            <a:r>
              <a:rPr lang="es-MX" sz="3800" dirty="0"/>
              <a:t>Auto evaluaciones práctica  5%</a:t>
            </a:r>
          </a:p>
          <a:p>
            <a:pPr marL="0" indent="0">
              <a:buNone/>
            </a:pPr>
            <a:r>
              <a:rPr lang="es-MX" sz="3800" dirty="0"/>
              <a:t> </a:t>
            </a:r>
          </a:p>
          <a:p>
            <a:r>
              <a:rPr lang="es-MX" sz="7200" dirty="0"/>
              <a:t>Portafolio 20% </a:t>
            </a:r>
          </a:p>
          <a:p>
            <a:pPr marL="0" indent="0">
              <a:buNone/>
            </a:pPr>
            <a:r>
              <a:rPr lang="es-MX" sz="7200" dirty="0"/>
              <a:t>Evidencia de unidad </a:t>
            </a:r>
          </a:p>
          <a:p>
            <a:pPr marL="0" indent="0">
              <a:buNone/>
            </a:pPr>
            <a:r>
              <a:rPr lang="es-MX" sz="3800" dirty="0"/>
              <a:t>_____________</a:t>
            </a:r>
          </a:p>
          <a:p>
            <a:r>
              <a:rPr lang="es-MX" sz="7200" dirty="0"/>
              <a:t>Total 100%</a:t>
            </a:r>
          </a:p>
          <a:p>
            <a:endParaRPr lang="es-MX" dirty="0"/>
          </a:p>
        </p:txBody>
      </p:sp>
      <p:pic>
        <p:nvPicPr>
          <p:cNvPr id="10242"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0" y="62419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430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1"/>
          <p:cNvSpPr txBox="1">
            <a:spLocks/>
          </p:cNvSpPr>
          <p:nvPr/>
        </p:nvSpPr>
        <p:spPr bwMode="auto">
          <a:xfrm>
            <a:off x="845450" y="636370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3" name="Picture 5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48" l="4846" r="96476">
                        <a14:foregroundMark x1="94714" y1="12162" x2="95154" y2="1802"/>
                        <a14:foregroundMark x1="20705" y1="49099" x2="24670" y2="70270"/>
                        <a14:foregroundMark x1="36123" y1="44595" x2="46696" y2="66216"/>
                        <a14:foregroundMark x1="66520" y1="36036" x2="69604" y2="61261"/>
                      </a14:backgroundRemoval>
                    </a14:imgEffect>
                  </a14:imgLayer>
                </a14:imgProps>
              </a:ext>
              <a:ext uri="{28A0092B-C50C-407E-A947-70E740481C1C}">
                <a14:useLocalDpi xmlns:a14="http://schemas.microsoft.com/office/drawing/2010/main" val="0"/>
              </a:ext>
            </a:extLst>
          </a:blip>
          <a:srcRect/>
          <a:stretch>
            <a:fillRect/>
          </a:stretch>
        </p:blipFill>
        <p:spPr bwMode="auto">
          <a:xfrm>
            <a:off x="1162819" y="4245801"/>
            <a:ext cx="2165597" cy="21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36" b="96644" l="0" r="97041">
                        <a14:foregroundMark x1="33136" y1="32215" x2="33728" y2="75168"/>
                        <a14:foregroundMark x1="48521" y1="35570" x2="47337" y2="61074"/>
                        <a14:foregroundMark x1="54438" y1="41611" x2="54438" y2="41946"/>
                        <a14:foregroundMark x1="50888" y1="43624" x2="66272" y2="60067"/>
                        <a14:foregroundMark x1="93491" y1="56040" x2="97633" y2="59732"/>
                        <a14:foregroundMark x1="40237" y1="91275" x2="27811" y2="96644"/>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4387398"/>
            <a:ext cx="1051727" cy="185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uadroTexto 14">
            <a:extLst>
              <a:ext uri="{FF2B5EF4-FFF2-40B4-BE49-F238E27FC236}">
                <a16:creationId xmlns:a16="http://schemas.microsoft.com/office/drawing/2014/main" id="{E2BA6176-5491-49FF-8B49-72158B0CBBD3}"/>
              </a:ext>
            </a:extLst>
          </p:cNvPr>
          <p:cNvSpPr txBox="1"/>
          <p:nvPr/>
        </p:nvSpPr>
        <p:spPr>
          <a:xfrm>
            <a:off x="6679788" y="4402267"/>
            <a:ext cx="2670090" cy="1231106"/>
          </a:xfrm>
          <a:prstGeom prst="rect">
            <a:avLst/>
          </a:prstGeom>
          <a:noFill/>
        </p:spPr>
        <p:txBody>
          <a:bodyPr wrap="none" rtlCol="0">
            <a:spAutoFit/>
          </a:bodyPr>
          <a:lstStyle/>
          <a:p>
            <a:pPr algn="ctr"/>
            <a:r>
              <a:rPr lang="es-MX" sz="1400" b="1" u="sng" dirty="0">
                <a:solidFill>
                  <a:srgbClr val="C00000"/>
                </a:solidFill>
              </a:rPr>
              <a:t>Evidencia de unidad</a:t>
            </a:r>
            <a:r>
              <a:rPr lang="es-MX" sz="1400" u="sng" dirty="0">
                <a:solidFill>
                  <a:srgbClr val="C00000"/>
                </a:solidFill>
              </a:rPr>
              <a:t>:</a:t>
            </a:r>
          </a:p>
          <a:p>
            <a:pPr algn="ctr"/>
            <a:r>
              <a:rPr lang="es-MX" sz="1400" dirty="0">
                <a:solidFill>
                  <a:srgbClr val="C00000"/>
                </a:solidFill>
              </a:rPr>
              <a:t> Reflexión de los instrumentos </a:t>
            </a:r>
          </a:p>
          <a:p>
            <a:pPr algn="ctr"/>
            <a:r>
              <a:rPr lang="es-MX" sz="1400" dirty="0">
                <a:solidFill>
                  <a:srgbClr val="C00000"/>
                </a:solidFill>
              </a:rPr>
              <a:t>empleados en la </a:t>
            </a:r>
          </a:p>
          <a:p>
            <a:pPr algn="ctr"/>
            <a:r>
              <a:rPr lang="es-MX" sz="1400" dirty="0">
                <a:solidFill>
                  <a:srgbClr val="C00000"/>
                </a:solidFill>
              </a:rPr>
              <a:t>jornada de práctica </a:t>
            </a:r>
          </a:p>
          <a:p>
            <a:endParaRPr lang="es-MX" dirty="0"/>
          </a:p>
        </p:txBody>
      </p:sp>
    </p:spTree>
    <p:extLst>
      <p:ext uri="{BB962C8B-B14F-4D97-AF65-F5344CB8AC3E}">
        <p14:creationId xmlns:p14="http://schemas.microsoft.com/office/powerpoint/2010/main" val="389450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B40C4-E0B7-4277-9A74-B04C01DE7645}"/>
              </a:ext>
            </a:extLst>
          </p:cNvPr>
          <p:cNvSpPr>
            <a:spLocks noGrp="1"/>
          </p:cNvSpPr>
          <p:nvPr>
            <p:ph type="title"/>
          </p:nvPr>
        </p:nvSpPr>
        <p:spPr/>
        <p:txBody>
          <a:bodyPr/>
          <a:lstStyle/>
          <a:p>
            <a:r>
              <a:rPr lang="es-MX" dirty="0"/>
              <a:t>Criterios de evaluación global </a:t>
            </a:r>
          </a:p>
        </p:txBody>
      </p:sp>
      <p:sp>
        <p:nvSpPr>
          <p:cNvPr id="4" name="Marcador de contenido 3">
            <a:extLst>
              <a:ext uri="{FF2B5EF4-FFF2-40B4-BE49-F238E27FC236}">
                <a16:creationId xmlns:a16="http://schemas.microsoft.com/office/drawing/2014/main" id="{FD314C9C-E349-4C3D-BB1E-8E7B27A9AF8B}"/>
              </a:ext>
            </a:extLst>
          </p:cNvPr>
          <p:cNvSpPr>
            <a:spLocks noGrp="1"/>
          </p:cNvSpPr>
          <p:nvPr>
            <p:ph idx="1"/>
          </p:nvPr>
        </p:nvSpPr>
        <p:spPr>
          <a:xfrm>
            <a:off x="827479" y="2108261"/>
            <a:ext cx="7348084" cy="3450613"/>
          </a:xfrm>
        </p:spPr>
        <p:txBody>
          <a:bodyPr>
            <a:noAutofit/>
          </a:bodyPr>
          <a:lstStyle/>
          <a:p>
            <a:r>
              <a:rPr lang="es-MX" sz="4800" dirty="0"/>
              <a:t>Evidencia Global   100%</a:t>
            </a:r>
          </a:p>
          <a:p>
            <a:pPr marL="0" indent="0">
              <a:buNone/>
            </a:pPr>
            <a:r>
              <a:rPr lang="es-MX" sz="1600" dirty="0"/>
              <a:t>Evaluación de las competencias profesionales y su desarrollo en la jornada de práctica por medio de un análisis de las acciones que se llevaron a cabo durante las prácticas en condiciones reales de trabajo </a:t>
            </a:r>
          </a:p>
        </p:txBody>
      </p:sp>
      <p:pic>
        <p:nvPicPr>
          <p:cNvPr id="5"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0" y="62419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430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1"/>
          <p:cNvSpPr txBox="1">
            <a:spLocks/>
          </p:cNvSpPr>
          <p:nvPr/>
        </p:nvSpPr>
        <p:spPr bwMode="auto">
          <a:xfrm>
            <a:off x="845450" y="636370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1" name="Picture 18" descr="Resultado de imagen para niÃ±as melonheadz">
            <a:extLst>
              <a:ext uri="{FF2B5EF4-FFF2-40B4-BE49-F238E27FC236}">
                <a16:creationId xmlns:a16="http://schemas.microsoft.com/office/drawing/2014/main" id="{3291E127-1F6D-4706-99A7-2113875DF72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874358" y="4388887"/>
            <a:ext cx="2665124" cy="2339975"/>
          </a:xfrm>
          <a:prstGeom prst="rect">
            <a:avLst/>
          </a:prstGeom>
          <a:noFill/>
        </p:spPr>
      </p:pic>
      <p:pic>
        <p:nvPicPr>
          <p:cNvPr id="12" name="Picture 17"/>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483" b="99005" l="4124" r="97938">
                        <a14:foregroundMark x1="26804" y1="88060" x2="72165" y2="88557"/>
                        <a14:foregroundMark x1="21649" y1="93532" x2="77320" y2="93532"/>
                        <a14:foregroundMark x1="19588" y1="96020" x2="47423" y2="96020"/>
                        <a14:foregroundMark x1="25773" y1="99005" x2="46392" y2="97512"/>
                        <a14:foregroundMark x1="9278" y1="47264" x2="12371" y2="32338"/>
                        <a14:foregroundMark x1="92784" y1="46269" x2="87629" y2="29353"/>
                        <a14:foregroundMark x1="36082" y1="66667" x2="79381" y2="19900"/>
                        <a14:foregroundMark x1="19588" y1="24378" x2="18557" y2="8955"/>
                        <a14:foregroundMark x1="34021" y1="3980" x2="55670" y2="3980"/>
                        <a14:foregroundMark x1="55670" y1="36816" x2="25773" y2="33831"/>
                        <a14:foregroundMark x1="35052" y1="40796" x2="30928" y2="62189"/>
                        <a14:foregroundMark x1="51546" y1="64179" x2="69072" y2="41294"/>
                        <a14:foregroundMark x1="71134" y1="47761" x2="70103" y2="64179"/>
                        <a14:foregroundMark x1="39175" y1="81095" x2="46392" y2="63682"/>
                        <a14:foregroundMark x1="64948" y1="80597" x2="67010" y2="69154"/>
                        <a14:foregroundMark x1="8247" y1="22886" x2="7216" y2="15920"/>
                        <a14:foregroundMark x1="21649" y1="51244" x2="21649" y2="63184"/>
                        <a14:foregroundMark x1="21649" y1="63184" x2="21649" y2="66667"/>
                        <a14:foregroundMark x1="7216" y1="33333" x2="4124" y2="37811"/>
                        <a14:foregroundMark x1="6186" y1="46766" x2="15464" y2="48756"/>
                        <a14:foregroundMark x1="77320" y1="51244" x2="77320" y2="64677"/>
                        <a14:foregroundMark x1="85567" y1="48756" x2="92784" y2="48756"/>
                        <a14:foregroundMark x1="97938" y1="41791" x2="97938" y2="41791"/>
                        <a14:backgroundMark x1="2062" y1="33333" x2="2062" y2="39801"/>
                        <a14:backgroundMark x1="7216" y1="14428" x2="6186" y2="16915"/>
                        <a14:backgroundMark x1="6186" y1="21891" x2="4124" y2="21891"/>
                        <a14:backgroundMark x1="7216" y1="23881" x2="4124" y2="23881"/>
                        <a14:backgroundMark x1="7216" y1="22886" x2="4124" y2="22886"/>
                        <a14:backgroundMark x1="6186" y1="17413" x2="5155" y2="18408"/>
                        <a14:backgroundMark x1="92784" y1="44279" x2="93814" y2="40299"/>
                        <a14:backgroundMark x1="97938" y1="40796" x2="98969" y2="40796"/>
                      </a14:backgroundRemoval>
                    </a14:imgEffect>
                  </a14:imgLayer>
                </a14:imgProps>
              </a:ext>
              <a:ext uri="{28A0092B-C50C-407E-A947-70E740481C1C}">
                <a14:useLocalDpi xmlns:a14="http://schemas.microsoft.com/office/drawing/2010/main" val="0"/>
              </a:ext>
            </a:extLst>
          </a:blip>
          <a:srcRect/>
          <a:stretch>
            <a:fillRect/>
          </a:stretch>
        </p:blipFill>
        <p:spPr bwMode="auto">
          <a:xfrm>
            <a:off x="2890786" y="4530272"/>
            <a:ext cx="1061012" cy="219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8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432AD-2B13-404A-BDBA-DB7DE9989D57}"/>
              </a:ext>
            </a:extLst>
          </p:cNvPr>
          <p:cNvSpPr>
            <a:spLocks noGrp="1"/>
          </p:cNvSpPr>
          <p:nvPr>
            <p:ph type="title"/>
          </p:nvPr>
        </p:nvSpPr>
        <p:spPr>
          <a:xfrm>
            <a:off x="1088684" y="804519"/>
            <a:ext cx="7202456" cy="1049235"/>
          </a:xfrm>
        </p:spPr>
        <p:txBody>
          <a:bodyPr>
            <a:normAutofit/>
          </a:bodyPr>
          <a:lstStyle/>
          <a:p>
            <a:r>
              <a:rPr lang="es-MX"/>
              <a:t>Acuerdos establecidos por maestro y alumnos </a:t>
            </a:r>
          </a:p>
        </p:txBody>
      </p:sp>
      <p:pic>
        <p:nvPicPr>
          <p:cNvPr id="4"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0" y="62419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430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1"/>
          <p:cNvSpPr txBox="1">
            <a:spLocks/>
          </p:cNvSpPr>
          <p:nvPr/>
        </p:nvSpPr>
        <p:spPr bwMode="auto">
          <a:xfrm>
            <a:off x="845450" y="636370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 name="Marcador de contenido 12"/>
          <p:cNvSpPr>
            <a:spLocks noGrp="1"/>
          </p:cNvSpPr>
          <p:nvPr>
            <p:ph idx="1"/>
          </p:nvPr>
        </p:nvSpPr>
        <p:spPr>
          <a:xfrm>
            <a:off x="1404240" y="2011902"/>
            <a:ext cx="6571343" cy="3450613"/>
          </a:xfrm>
        </p:spPr>
        <p:txBody>
          <a:bodyPr>
            <a:normAutofit fontScale="77500" lnSpcReduction="20000"/>
          </a:bodyPr>
          <a:lstStyle/>
          <a:p>
            <a:r>
              <a:rPr lang="es-MX" dirty="0"/>
              <a:t>Ingresar puntual a la clase virtual</a:t>
            </a:r>
          </a:p>
          <a:p>
            <a:r>
              <a:rPr lang="es-MX" dirty="0"/>
              <a:t>Cumplir con el 85%de asistencia </a:t>
            </a:r>
          </a:p>
          <a:p>
            <a:r>
              <a:rPr lang="es-MX" dirty="0"/>
              <a:t>Entregar trabajos y tareas en tiempo y forma </a:t>
            </a:r>
          </a:p>
          <a:p>
            <a:r>
              <a:rPr lang="es-MX" dirty="0"/>
              <a:t>Tener lecturas previas a la clase </a:t>
            </a:r>
          </a:p>
          <a:p>
            <a:r>
              <a:rPr lang="es-MX" dirty="0"/>
              <a:t>Trabajar de manera colaborativa con sus compañeros y con las integrantes de su equipo </a:t>
            </a:r>
          </a:p>
          <a:p>
            <a:r>
              <a:rPr lang="es-MX" dirty="0"/>
              <a:t>Mostrar respeto a sus compañeros</a:t>
            </a:r>
          </a:p>
          <a:p>
            <a:r>
              <a:rPr lang="es-MX" dirty="0"/>
              <a:t>Cumplir con los requerimientos de práctica </a:t>
            </a:r>
          </a:p>
          <a:p>
            <a:r>
              <a:rPr lang="es-MX" dirty="0"/>
              <a:t>La buena actitud, disposición y respeto será factor determinante para la aprobación de los cursos. </a:t>
            </a:r>
          </a:p>
          <a:p>
            <a:endParaRPr lang="es-MX" dirty="0"/>
          </a:p>
        </p:txBody>
      </p:sp>
      <p:pic>
        <p:nvPicPr>
          <p:cNvPr id="15" name="Picture 67">
            <a:extLst>
              <a:ext uri="{FF2B5EF4-FFF2-40B4-BE49-F238E27FC236}">
                <a16:creationId xmlns:a16="http://schemas.microsoft.com/office/drawing/2014/main" id="{C7283571-E268-4BA4-8244-9764664191A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65" b="95389" l="500" r="90000">
                        <a14:foregroundMark x1="16000" y1="47839" x2="73000" y2="47839"/>
                        <a14:foregroundMark x1="75000" y1="52161" x2="69000" y2="49856"/>
                        <a14:foregroundMark x1="62000" y1="51873" x2="24000" y2="50432"/>
                        <a14:foregroundMark x1="17500" y1="71470" x2="26500" y2="68876"/>
                        <a14:foregroundMark x1="82000" y1="69741" x2="74000" y2="63977"/>
                      </a14:backgroundRemoval>
                    </a14:imgEffect>
                  </a14:imgLayer>
                </a14:imgProps>
              </a:ext>
              <a:ext uri="{28A0092B-C50C-407E-A947-70E740481C1C}">
                <a14:useLocalDpi xmlns:a14="http://schemas.microsoft.com/office/drawing/2010/main" val="0"/>
              </a:ext>
            </a:extLst>
          </a:blip>
          <a:srcRect/>
          <a:stretch>
            <a:fillRect/>
          </a:stretch>
        </p:blipFill>
        <p:spPr bwMode="auto">
          <a:xfrm>
            <a:off x="5256001" y="5100248"/>
            <a:ext cx="1057783" cy="183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319" y="3966140"/>
            <a:ext cx="1098261" cy="227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7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27290" y="579549"/>
            <a:ext cx="3773510" cy="646331"/>
          </a:xfrm>
          <a:prstGeom prst="rect">
            <a:avLst/>
          </a:prstGeom>
          <a:noFill/>
        </p:spPr>
        <p:txBody>
          <a:bodyPr wrap="square" rtlCol="0">
            <a:spAutoFit/>
          </a:bodyPr>
          <a:lstStyle/>
          <a:p>
            <a:pPr algn="ctr"/>
            <a:r>
              <a:rPr lang="es-MX" dirty="0"/>
              <a:t>Criterios de evaluación firmados por las alumnas  </a:t>
            </a:r>
          </a:p>
        </p:txBody>
      </p:sp>
      <p:pic>
        <p:nvPicPr>
          <p:cNvPr id="4"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0" y="62419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430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1"/>
          <p:cNvSpPr txBox="1">
            <a:spLocks/>
          </p:cNvSpPr>
          <p:nvPr/>
        </p:nvSpPr>
        <p:spPr bwMode="auto">
          <a:xfrm>
            <a:off x="845450" y="636370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11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712110-0BC1-4B31-B3BB-63B44222E8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66B5F3-C053-4580-B04A-1EF949888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effectLst>
                <a:outerShdw blurRad="38100" dist="38100" dir="2700000" algn="tl">
                  <a:srgbClr val="000000">
                    <a:alpha val="43137"/>
                  </a:srgbClr>
                </a:outerShdw>
              </a:effectLst>
            </a:endParaRPr>
          </a:p>
        </p:txBody>
      </p:sp>
      <p:sp>
        <p:nvSpPr>
          <p:cNvPr id="2" name="Título 1">
            <a:extLst>
              <a:ext uri="{FF2B5EF4-FFF2-40B4-BE49-F238E27FC236}">
                <a16:creationId xmlns:a16="http://schemas.microsoft.com/office/drawing/2014/main" id="{E3637828-2BF2-44D1-90FF-CD51F0CE30D9}"/>
              </a:ext>
            </a:extLst>
          </p:cNvPr>
          <p:cNvSpPr>
            <a:spLocks noGrp="1"/>
          </p:cNvSpPr>
          <p:nvPr>
            <p:ph type="ctrTitle"/>
          </p:nvPr>
        </p:nvSpPr>
        <p:spPr>
          <a:xfrm>
            <a:off x="3101291" y="638011"/>
            <a:ext cx="3132288" cy="2380828"/>
          </a:xfrm>
        </p:spPr>
        <p:txBody>
          <a:bodyPr>
            <a:normAutofit/>
          </a:bodyPr>
          <a:lstStyle/>
          <a:p>
            <a:r>
              <a:rPr lang="es-MX" sz="3900" dirty="0"/>
              <a:t>7º semestre </a:t>
            </a:r>
            <a:r>
              <a:rPr lang="es-MX" sz="2800" dirty="0"/>
              <a:t>6 </a:t>
            </a:r>
            <a:r>
              <a:rPr lang="es-MX" sz="2800" dirty="0" err="1"/>
              <a:t>hrs</a:t>
            </a:r>
            <a:r>
              <a:rPr lang="es-MX" sz="2800" dirty="0"/>
              <a:t> 6.75 </a:t>
            </a:r>
            <a:r>
              <a:rPr lang="es-MX" sz="3900" dirty="0"/>
              <a:t/>
            </a:r>
            <a:br>
              <a:rPr lang="es-MX" sz="3900" dirty="0"/>
            </a:br>
            <a:r>
              <a:rPr lang="es-MX" sz="3900" dirty="0"/>
              <a:t>8º semestre </a:t>
            </a:r>
            <a:r>
              <a:rPr lang="es-MX" sz="2800" dirty="0"/>
              <a:t>20 </a:t>
            </a:r>
            <a:r>
              <a:rPr lang="es-MX" sz="2800" dirty="0" err="1"/>
              <a:t>hrs</a:t>
            </a:r>
            <a:r>
              <a:rPr lang="es-MX" sz="2800" dirty="0"/>
              <a:t> 6.4</a:t>
            </a:r>
          </a:p>
        </p:txBody>
      </p:sp>
      <p:sp>
        <p:nvSpPr>
          <p:cNvPr id="3" name="Subtítulo 2">
            <a:extLst>
              <a:ext uri="{FF2B5EF4-FFF2-40B4-BE49-F238E27FC236}">
                <a16:creationId xmlns:a16="http://schemas.microsoft.com/office/drawing/2014/main" id="{F5884A61-6336-4AF2-BDB5-D72B1896B678}"/>
              </a:ext>
            </a:extLst>
          </p:cNvPr>
          <p:cNvSpPr>
            <a:spLocks noGrp="1"/>
          </p:cNvSpPr>
          <p:nvPr>
            <p:ph type="subTitle" idx="1"/>
          </p:nvPr>
        </p:nvSpPr>
        <p:spPr>
          <a:xfrm>
            <a:off x="3038407" y="3530497"/>
            <a:ext cx="3244044" cy="1728769"/>
          </a:xfrm>
        </p:spPr>
        <p:txBody>
          <a:bodyPr>
            <a:normAutofit lnSpcReduction="10000"/>
          </a:bodyPr>
          <a:lstStyle/>
          <a:p>
            <a:pPr algn="ctr">
              <a:lnSpc>
                <a:spcPct val="110000"/>
              </a:lnSpc>
            </a:pPr>
            <a:r>
              <a:rPr lang="es-MX" sz="1100" dirty="0"/>
              <a:t>Trayecto formatico al que pertenece : </a:t>
            </a:r>
          </a:p>
          <a:p>
            <a:pPr algn="ctr">
              <a:lnSpc>
                <a:spcPct val="110000"/>
              </a:lnSpc>
            </a:pPr>
            <a:r>
              <a:rPr lang="es-MX" dirty="0"/>
              <a:t>práctica profesional </a:t>
            </a:r>
          </a:p>
          <a:p>
            <a:pPr algn="ctr">
              <a:lnSpc>
                <a:spcPct val="110000"/>
              </a:lnSpc>
            </a:pPr>
            <a:r>
              <a:rPr lang="es-MX" sz="1100" dirty="0"/>
              <a:t>Curso que le antecede: </a:t>
            </a:r>
          </a:p>
          <a:p>
            <a:pPr algn="ctr">
              <a:lnSpc>
                <a:spcPct val="110000"/>
              </a:lnSpc>
            </a:pPr>
            <a:r>
              <a:rPr lang="es-MX" dirty="0"/>
              <a:t>proyectos de intervención socioeducativa  </a:t>
            </a:r>
          </a:p>
          <a:p>
            <a:pPr>
              <a:lnSpc>
                <a:spcPct val="110000"/>
              </a:lnSpc>
            </a:pPr>
            <a:endParaRPr lang="es-MX" sz="1100" dirty="0"/>
          </a:p>
        </p:txBody>
      </p:sp>
      <p:pic>
        <p:nvPicPr>
          <p:cNvPr id="4" name="Picture 68" descr="Imagen que contiene imágenes prediseñadas&#10;&#10;Descripción generada automáticamente">
            <a:extLst>
              <a:ext uri="{FF2B5EF4-FFF2-40B4-BE49-F238E27FC236}">
                <a16:creationId xmlns:a16="http://schemas.microsoft.com/office/drawing/2014/main" id="{9B47B2C4-D9D0-462C-96DC-13838334E2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6946" y="2727507"/>
            <a:ext cx="2649069" cy="35919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25CED634-E2D0-4AB7-96DD-816C9B52C5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 name="Straight Connector 16">
            <a:extLst>
              <a:ext uri="{FF2B5EF4-FFF2-40B4-BE49-F238E27FC236}">
                <a16:creationId xmlns:a16="http://schemas.microsoft.com/office/drawing/2014/main" id="{FCDDCDFB-696D-4FDF-9B58-24F71B7C37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2973912" y="3292235"/>
            <a:ext cx="3414299" cy="21685"/>
          </a:xfrm>
          <a:prstGeom prst="line">
            <a:avLst/>
          </a:prstGeom>
        </p:spPr>
        <p:style>
          <a:lnRef idx="3">
            <a:schemeClr val="accent1"/>
          </a:lnRef>
          <a:fillRef idx="0">
            <a:schemeClr val="accent1"/>
          </a:fillRef>
          <a:effectRef idx="2">
            <a:schemeClr val="accent1"/>
          </a:effectRef>
          <a:fontRef idx="minor">
            <a:schemeClr val="tx1"/>
          </a:fontRef>
        </p:style>
      </p:cxnSp>
      <p:pic>
        <p:nvPicPr>
          <p:cNvPr id="16" name="Imagen 15">
            <a:extLst>
              <a:ext uri="{FF2B5EF4-FFF2-40B4-BE49-F238E27FC236}">
                <a16:creationId xmlns:a16="http://schemas.microsoft.com/office/drawing/2014/main" id="{84DE5D72-4F86-49DA-AB0C-D2C762D4C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40" y="2739337"/>
            <a:ext cx="2141066" cy="3542856"/>
          </a:xfrm>
          <a:prstGeom prst="rect">
            <a:avLst/>
          </a:prstGeom>
        </p:spPr>
      </p:pic>
      <p:pic>
        <p:nvPicPr>
          <p:cNvPr id="3074" name="Imagen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40" y="6231841"/>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49"/>
          <p:cNvPicPr>
            <a:picLocks noChangeAspect="1" noChangeArrowheads="1"/>
          </p:cNvPicPr>
          <p:nvPr/>
        </p:nvPicPr>
        <p:blipFill>
          <a:blip r:embed="rId6">
            <a:extLst>
              <a:ext uri="{28A0092B-C50C-407E-A947-70E740481C1C}">
                <a14:useLocalDpi xmlns:a14="http://schemas.microsoft.com/office/drawing/2010/main" val="0"/>
              </a:ext>
            </a:extLst>
          </a:blip>
          <a:srcRect l="65639" t="87997" r="6058" b="3998"/>
          <a:stretch>
            <a:fillRect/>
          </a:stretch>
        </p:blipFill>
        <p:spPr bwMode="auto">
          <a:xfrm>
            <a:off x="7068116" y="6256034"/>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p:cNvSpPr txBox="1">
            <a:spLocks/>
          </p:cNvSpPr>
          <p:nvPr/>
        </p:nvSpPr>
        <p:spPr bwMode="auto">
          <a:xfrm>
            <a:off x="765765" y="639059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260940" y="57524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8" name="Rectangle 6"/>
          <p:cNvSpPr>
            <a:spLocks noChangeArrowheads="1"/>
          </p:cNvSpPr>
          <p:nvPr/>
        </p:nvSpPr>
        <p:spPr bwMode="auto">
          <a:xfrm>
            <a:off x="260940" y="6209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60940" y="6209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354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A65A6-E143-49D1-A31E-7571D9DAF6FB}"/>
              </a:ext>
            </a:extLst>
          </p:cNvPr>
          <p:cNvSpPr>
            <a:spLocks noGrp="1"/>
          </p:cNvSpPr>
          <p:nvPr>
            <p:ph type="title"/>
          </p:nvPr>
        </p:nvSpPr>
        <p:spPr/>
        <p:txBody>
          <a:bodyPr/>
          <a:lstStyle/>
          <a:p>
            <a:r>
              <a:rPr lang="es-MX" dirty="0"/>
              <a:t>Propósito </a:t>
            </a:r>
          </a:p>
        </p:txBody>
      </p:sp>
      <p:sp>
        <p:nvSpPr>
          <p:cNvPr id="3" name="Marcador de contenido 2">
            <a:extLst>
              <a:ext uri="{FF2B5EF4-FFF2-40B4-BE49-F238E27FC236}">
                <a16:creationId xmlns:a16="http://schemas.microsoft.com/office/drawing/2014/main" id="{38025412-3C20-4DF1-A03B-B72FC3053590}"/>
              </a:ext>
            </a:extLst>
          </p:cNvPr>
          <p:cNvSpPr>
            <a:spLocks noGrp="1"/>
          </p:cNvSpPr>
          <p:nvPr>
            <p:ph idx="1"/>
          </p:nvPr>
        </p:nvSpPr>
        <p:spPr>
          <a:xfrm>
            <a:off x="1620910" y="1985142"/>
            <a:ext cx="6571343" cy="3450613"/>
          </a:xfrm>
        </p:spPr>
        <p:txBody>
          <a:bodyPr>
            <a:normAutofit fontScale="92500" lnSpcReduction="10000"/>
          </a:bodyPr>
          <a:lstStyle/>
          <a:p>
            <a:r>
              <a:rPr lang="es-MX" dirty="0"/>
              <a:t> Fortalecer y concrete sus competencias profesionales para desarrollarlas en la escuela y el aula. Además, promover en él, una actitud reflexiva y crítica que le permita replantear su docencia utilizando con pertinencia los conocimientos teórico-metodológicos y técnicos que ha adquirido en la Escuela Normal a través de los cursos que componen la malla curricular, así como los que él mismo se ha procurado a partir de la búsqueda e interés para profundizar y ofrecer respuestas a las exigencias que la práctica le plantea, con la finalidad de tener mejores resultados en cada una de sus intervenciones. </a:t>
            </a:r>
          </a:p>
        </p:txBody>
      </p:sp>
      <p:pic>
        <p:nvPicPr>
          <p:cNvPr id="4098"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69741"/>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52290"/>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a:spLocks/>
          </p:cNvSpPr>
          <p:nvPr/>
        </p:nvSpPr>
        <p:spPr bwMode="auto">
          <a:xfrm>
            <a:off x="794997" y="625229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0" name="Picture 22">
            <a:extLst>
              <a:ext uri="{FF2B5EF4-FFF2-40B4-BE49-F238E27FC236}">
                <a16:creationId xmlns:a16="http://schemas.microsoft.com/office/drawing/2014/main" id="{39A1716D-48FF-48DF-B384-B0E91C804A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091" l="0" r="100000">
                        <a14:foregroundMark x1="58952" y1="40909" x2="71179" y2="48182"/>
                        <a14:foregroundMark x1="27074" y1="25909" x2="35808" y2="25909"/>
                        <a14:foregroundMark x1="18341" y1="75000" x2="19651" y2="90909"/>
                        <a14:foregroundMark x1="21834" y1="88636" x2="84279" y2="89091"/>
                        <a14:foregroundMark x1="29694" y1="82727" x2="47598" y2="82727"/>
                        <a14:foregroundMark x1="65502" y1="84545" x2="63319" y2="79545"/>
                        <a14:foregroundMark x1="91266" y1="88636" x2="95633" y2="83636"/>
                      </a14:backgroundRemoval>
                    </a14:imgEffect>
                  </a14:imgLayer>
                </a14:imgProps>
              </a:ext>
              <a:ext uri="{28A0092B-C50C-407E-A947-70E740481C1C}">
                <a14:useLocalDpi xmlns:a14="http://schemas.microsoft.com/office/drawing/2010/main" val="0"/>
              </a:ext>
            </a:extLst>
          </a:blip>
          <a:srcRect/>
          <a:stretch>
            <a:fillRect/>
          </a:stretch>
        </p:blipFill>
        <p:spPr bwMode="auto">
          <a:xfrm>
            <a:off x="0" y="4079484"/>
            <a:ext cx="2316577" cy="222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8"/>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14833" y="4178006"/>
            <a:ext cx="1164425" cy="212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69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A60C3-C9A8-41DD-BC54-08EA1C2B0D4D}"/>
              </a:ext>
            </a:extLst>
          </p:cNvPr>
          <p:cNvSpPr>
            <a:spLocks noGrp="1"/>
          </p:cNvSpPr>
          <p:nvPr>
            <p:ph type="title"/>
          </p:nvPr>
        </p:nvSpPr>
        <p:spPr/>
        <p:txBody>
          <a:bodyPr/>
          <a:lstStyle/>
          <a:p>
            <a:r>
              <a:rPr lang="es-MX" dirty="0"/>
              <a:t>Descripción del curso</a:t>
            </a:r>
          </a:p>
        </p:txBody>
      </p:sp>
      <p:sp>
        <p:nvSpPr>
          <p:cNvPr id="3" name="Marcador de contenido 2">
            <a:extLst>
              <a:ext uri="{FF2B5EF4-FFF2-40B4-BE49-F238E27FC236}">
                <a16:creationId xmlns:a16="http://schemas.microsoft.com/office/drawing/2014/main" id="{0AA879FA-9E83-4246-813D-FDCF535CEA62}"/>
              </a:ext>
            </a:extLst>
          </p:cNvPr>
          <p:cNvSpPr>
            <a:spLocks noGrp="1"/>
          </p:cNvSpPr>
          <p:nvPr>
            <p:ph sz="half" idx="1"/>
          </p:nvPr>
        </p:nvSpPr>
        <p:spPr>
          <a:xfrm>
            <a:off x="1443491" y="1864195"/>
            <a:ext cx="3125871" cy="3437560"/>
          </a:xfrm>
        </p:spPr>
        <p:txBody>
          <a:bodyPr>
            <a:normAutofit fontScale="55000" lnSpcReduction="20000"/>
          </a:bodyPr>
          <a:lstStyle/>
          <a:p>
            <a:r>
              <a:rPr lang="es-MX" dirty="0"/>
              <a:t>La participación activa del estudiante en las tareas cotidianas que realiza en el salón de clase serán el referente para la reflexión, el análisis y la mejora de su práctica. Los procesos reflexivos y de crítica, así como su capacidad de argumentación, se convertirán en el referente para diseñar y aplicar propuestas cuyo fin será transformar su docencia y generar explicaciones fundamentadas del quehacer profesional que desarrolla con sus alumnos.  </a:t>
            </a:r>
          </a:p>
          <a:p>
            <a:r>
              <a:rPr lang="es-MX" dirty="0"/>
              <a:t>Estos semestres cierran el proceso de formación inicial de los estudiantes, por tanto es preciso reconocer que el saber y el conocimiento que se adquiere en la práctica habrá de enriquecerse de manera permanente a través del diálogo, el debate y el análisis conjunto. </a:t>
            </a:r>
          </a:p>
        </p:txBody>
      </p:sp>
      <p:sp>
        <p:nvSpPr>
          <p:cNvPr id="4" name="Marcador de contenido 3">
            <a:extLst>
              <a:ext uri="{FF2B5EF4-FFF2-40B4-BE49-F238E27FC236}">
                <a16:creationId xmlns:a16="http://schemas.microsoft.com/office/drawing/2014/main" id="{1F3E03A0-169F-4819-A341-499A29CE4F76}"/>
              </a:ext>
            </a:extLst>
          </p:cNvPr>
          <p:cNvSpPr>
            <a:spLocks noGrp="1"/>
          </p:cNvSpPr>
          <p:nvPr>
            <p:ph sz="half" idx="2"/>
          </p:nvPr>
        </p:nvSpPr>
        <p:spPr>
          <a:xfrm>
            <a:off x="4889182" y="1833431"/>
            <a:ext cx="3125652" cy="3437559"/>
          </a:xfrm>
        </p:spPr>
        <p:txBody>
          <a:bodyPr>
            <a:normAutofit fontScale="55000" lnSpcReduction="20000"/>
          </a:bodyPr>
          <a:lstStyle/>
          <a:p>
            <a:r>
              <a:rPr lang="es-MX" dirty="0"/>
              <a:t>En estos semestres el futuro docente se inicia en la comprensión y apropiación de las tradiciones de la profesión docente, de sus convenciones, códigos y lenguajes, además del sistema de valores entre otros elementos. Por lo que las actividades que éstos realicen dentro y fuera del aula, contribuirán a darle sentido y significado a su profesión. </a:t>
            </a:r>
          </a:p>
          <a:p>
            <a:r>
              <a:rPr lang="es-MX" dirty="0"/>
              <a:t>La incorporación de los estudiantes a las escuelas en condiciones similares a los docentes que se encuentran en servicio sentará  las bases para considerar a la práctica como un objeto de mejora permanente, de ahí la importancia de los modelos, enfoques para la enseñanza y el aprendizaje, así como de las herramientas teórico-metodológicas y técnicas para su investigación. </a:t>
            </a:r>
          </a:p>
          <a:p>
            <a:endParaRPr lang="es-MX" dirty="0"/>
          </a:p>
        </p:txBody>
      </p:sp>
      <p:pic>
        <p:nvPicPr>
          <p:cNvPr id="5" name="Imagen 4">
            <a:extLst>
              <a:ext uri="{FF2B5EF4-FFF2-40B4-BE49-F238E27FC236}">
                <a16:creationId xmlns:a16="http://schemas.microsoft.com/office/drawing/2014/main" id="{639CB633-C05A-4318-873A-7D2931D386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59" b="96310" l="2101" r="97059">
                        <a14:foregroundMark x1="8824" y1="13284" x2="10084" y2="30258"/>
                        <a14:foregroundMark x1="2101" y1="60517" x2="8824" y2="60886"/>
                        <a14:foregroundMark x1="11765" y1="92251" x2="44958" y2="92620"/>
                        <a14:foregroundMark x1="44958" y1="92620" x2="45798" y2="92251"/>
                        <a14:foregroundMark x1="8824" y1="95203" x2="27731" y2="95572"/>
                        <a14:foregroundMark x1="16807" y1="7011" x2="32773" y2="5166"/>
                        <a14:foregroundMark x1="97059" y1="26937" x2="87815" y2="27675"/>
                        <a14:foregroundMark x1="92017" y1="22140" x2="94118" y2="26568"/>
                        <a14:foregroundMark x1="50840" y1="94096" x2="64286" y2="94096"/>
                        <a14:foregroundMark x1="68908" y1="94096" x2="84034" y2="94834"/>
                        <a14:foregroundMark x1="54202" y1="90775" x2="62185" y2="87085"/>
                        <a14:foregroundMark x1="50840" y1="95941" x2="66387" y2="95203"/>
                        <a14:foregroundMark x1="66387" y1="95203" x2="83193" y2="94096"/>
                        <a14:foregroundMark x1="70588" y1="96310" x2="84874" y2="96310"/>
                      </a14:backgroundRemoval>
                    </a14:imgEffect>
                  </a14:imgLayer>
                </a14:imgProps>
              </a:ext>
            </a:extLst>
          </a:blip>
          <a:stretch>
            <a:fillRect/>
          </a:stretch>
        </p:blipFill>
        <p:spPr>
          <a:xfrm>
            <a:off x="4979059" y="4879100"/>
            <a:ext cx="1692513" cy="1927189"/>
          </a:xfrm>
          <a:prstGeom prst="rect">
            <a:avLst/>
          </a:prstGeom>
        </p:spPr>
      </p:pic>
      <p:pic>
        <p:nvPicPr>
          <p:cNvPr id="5122" name="Imagen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82619"/>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49"/>
          <p:cNvPicPr>
            <a:picLocks noChangeAspect="1" noChangeArrowheads="1"/>
          </p:cNvPicPr>
          <p:nvPr/>
        </p:nvPicPr>
        <p:blipFill>
          <a:blip r:embed="rId5">
            <a:extLst>
              <a:ext uri="{28A0092B-C50C-407E-A947-70E740481C1C}">
                <a14:useLocalDpi xmlns:a14="http://schemas.microsoft.com/office/drawing/2010/main" val="0"/>
              </a:ext>
            </a:extLst>
          </a:blip>
          <a:srcRect l="65639" t="87997" r="6058" b="3998"/>
          <a:stretch>
            <a:fillRect/>
          </a:stretch>
        </p:blipFill>
        <p:spPr bwMode="auto">
          <a:xfrm>
            <a:off x="7149016" y="622071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1"/>
          <p:cNvSpPr txBox="1">
            <a:spLocks/>
          </p:cNvSpPr>
          <p:nvPr/>
        </p:nvSpPr>
        <p:spPr bwMode="auto">
          <a:xfrm>
            <a:off x="666750" y="6265168"/>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8"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861" y="4879100"/>
            <a:ext cx="880565" cy="197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556" y="4879100"/>
            <a:ext cx="1092503" cy="197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100" b="97375" l="1563" r="90625">
                        <a14:foregroundMark x1="20313" y1="7087" x2="66146" y2="6299"/>
                        <a14:foregroundMark x1="32292" y1="4199" x2="62500" y2="2362"/>
                        <a14:foregroundMark x1="11979" y1="25197" x2="13021" y2="28871"/>
                        <a14:foregroundMark x1="83854" y1="22835" x2="83854" y2="27822"/>
                        <a14:foregroundMark x1="42708" y1="36483" x2="41146" y2="58005"/>
                        <a14:foregroundMark x1="25521" y1="45407" x2="34375" y2="38583"/>
                        <a14:foregroundMark x1="41667" y1="34121" x2="58333" y2="49606"/>
                        <a14:foregroundMark x1="64063" y1="38583" x2="68750" y2="42520"/>
                        <a14:foregroundMark x1="29688" y1="58793" x2="61979" y2="55906"/>
                        <a14:foregroundMark x1="7292" y1="61417" x2="14063" y2="61417"/>
                        <a14:foregroundMark x1="86979" y1="39633" x2="90625" y2="35958"/>
                        <a14:foregroundMark x1="11979" y1="39633" x2="5208" y2="40682"/>
                        <a14:foregroundMark x1="25521" y1="88451" x2="80729" y2="88189"/>
                        <a14:foregroundMark x1="14583" y1="95013" x2="82292" y2="93963"/>
                        <a14:foregroundMark x1="33333" y1="87927" x2="71875" y2="87927"/>
                        <a14:foregroundMark x1="77083" y1="86614" x2="27083" y2="86614"/>
                        <a14:foregroundMark x1="86458" y1="95801" x2="20313" y2="96588"/>
                        <a14:foregroundMark x1="55729" y1="50131" x2="69792" y2="50656"/>
                        <a14:foregroundMark x1="6771" y1="24672" x2="2083" y2="24409"/>
                        <a14:foregroundMark x1="21875" y1="97113" x2="53646" y2="97375"/>
                        <a14:backgroundMark x1="41667" y1="98163" x2="50000" y2="96850"/>
                        <a14:backgroundMark x1="50521" y1="98163" x2="53125" y2="97113"/>
                        <a14:backgroundMark x1="20833" y1="97638" x2="28646" y2="97900"/>
                      </a14:backgroundRemoval>
                    </a14:imgEffect>
                  </a14:imgLayer>
                </a14:imgProps>
              </a:ext>
              <a:ext uri="{28A0092B-C50C-407E-A947-70E740481C1C}">
                <a14:useLocalDpi xmlns:a14="http://schemas.microsoft.com/office/drawing/2010/main" val="0"/>
              </a:ext>
            </a:extLst>
          </a:blip>
          <a:srcRect/>
          <a:stretch>
            <a:fillRect/>
          </a:stretch>
        </p:blipFill>
        <p:spPr bwMode="auto">
          <a:xfrm>
            <a:off x="2986111" y="4879100"/>
            <a:ext cx="964464" cy="193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27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agen 49"/>
          <p:cNvPicPr>
            <a:picLocks noChangeAspect="1" noChangeArrowheads="1"/>
          </p:cNvPicPr>
          <p:nvPr/>
        </p:nvPicPr>
        <p:blipFill>
          <a:blip r:embed="rId2">
            <a:extLst>
              <a:ext uri="{28A0092B-C50C-407E-A947-70E740481C1C}">
                <a14:useLocalDpi xmlns:a14="http://schemas.microsoft.com/office/drawing/2010/main" val="0"/>
              </a:ext>
            </a:extLst>
          </a:blip>
          <a:srcRect l="65639" t="87997" r="6058" b="3998"/>
          <a:stretch>
            <a:fillRect/>
          </a:stretch>
        </p:blipFill>
        <p:spPr bwMode="auto">
          <a:xfrm>
            <a:off x="7211141" y="6296686"/>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152BE4B-8BA9-4B28-A4EA-0A9E024DE20A}"/>
              </a:ext>
            </a:extLst>
          </p:cNvPr>
          <p:cNvSpPr>
            <a:spLocks noGrp="1"/>
          </p:cNvSpPr>
          <p:nvPr>
            <p:ph type="title"/>
          </p:nvPr>
        </p:nvSpPr>
        <p:spPr>
          <a:xfrm>
            <a:off x="1286328" y="196619"/>
            <a:ext cx="6571344" cy="1056319"/>
          </a:xfrm>
        </p:spPr>
        <p:txBody>
          <a:bodyPr>
            <a:normAutofit fontScale="90000"/>
          </a:bodyPr>
          <a:lstStyle/>
          <a:p>
            <a:r>
              <a:rPr lang="es-MX" dirty="0"/>
              <a:t>Campos y rasgos/competencias del perfil de egreso </a:t>
            </a:r>
            <a:r>
              <a:rPr lang="es-MX" sz="4800" dirty="0">
                <a:latin typeface="Calibri" panose="020F0502020204030204" pitchFamily="34" charset="0"/>
                <a:ea typeface="Calibri" panose="020F0502020204030204" pitchFamily="34" charset="0"/>
                <a:cs typeface="Times New Roman" panose="02020603050405020304" pitchFamily="18" charset="0"/>
              </a:rPr>
              <a:t/>
            </a:r>
            <a:br>
              <a:rPr lang="es-MX" sz="4800"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4" name="Marcador de texto 3">
            <a:extLst>
              <a:ext uri="{FF2B5EF4-FFF2-40B4-BE49-F238E27FC236}">
                <a16:creationId xmlns:a16="http://schemas.microsoft.com/office/drawing/2014/main" id="{C9E95E3E-E73F-4457-B419-0DBC2962C5D8}"/>
              </a:ext>
            </a:extLst>
          </p:cNvPr>
          <p:cNvSpPr>
            <a:spLocks noGrp="1"/>
          </p:cNvSpPr>
          <p:nvPr>
            <p:ph type="body" idx="1"/>
          </p:nvPr>
        </p:nvSpPr>
        <p:spPr>
          <a:xfrm>
            <a:off x="495301" y="988301"/>
            <a:ext cx="3125766" cy="801943"/>
          </a:xfrm>
        </p:spPr>
        <p:txBody>
          <a:bodyPr/>
          <a:lstStyle/>
          <a:p>
            <a:r>
              <a:rPr lang="es-MX" dirty="0"/>
              <a:t>Competencias genéricas </a:t>
            </a:r>
          </a:p>
        </p:txBody>
      </p:sp>
      <p:sp>
        <p:nvSpPr>
          <p:cNvPr id="5" name="Marcador de contenido 4">
            <a:extLst>
              <a:ext uri="{FF2B5EF4-FFF2-40B4-BE49-F238E27FC236}">
                <a16:creationId xmlns:a16="http://schemas.microsoft.com/office/drawing/2014/main" id="{F32BC254-0AB7-4AC8-8A0A-57034FEB84D6}"/>
              </a:ext>
            </a:extLst>
          </p:cNvPr>
          <p:cNvSpPr>
            <a:spLocks noGrp="1"/>
          </p:cNvSpPr>
          <p:nvPr>
            <p:ph sz="half" idx="2"/>
          </p:nvPr>
        </p:nvSpPr>
        <p:spPr>
          <a:xfrm>
            <a:off x="249217" y="2288156"/>
            <a:ext cx="3371850" cy="2644457"/>
          </a:xfrm>
        </p:spPr>
        <p:txBody>
          <a:bodyPr>
            <a:normAutofit fontScale="55000" lnSpcReduction="20000"/>
          </a:bodyPr>
          <a:lstStyle/>
          <a:p>
            <a:r>
              <a:rPr lang="es-MX" dirty="0"/>
              <a:t>Usa su pensamiento crítico y creativo para la solución de problemas y la toma de decisiones. </a:t>
            </a:r>
          </a:p>
          <a:p>
            <a:r>
              <a:rPr lang="es-MX" dirty="0"/>
              <a:t>Aprende de manera permanente. </a:t>
            </a:r>
          </a:p>
          <a:p>
            <a:r>
              <a:rPr lang="es-MX" dirty="0"/>
              <a:t>Colabora con otros para generar proyectos innovadores y de impacto social. </a:t>
            </a:r>
          </a:p>
          <a:p>
            <a:r>
              <a:rPr lang="es-MX" dirty="0"/>
              <a:t>Actúa con sentido ético.</a:t>
            </a:r>
          </a:p>
          <a:p>
            <a:r>
              <a:rPr lang="es-MX" dirty="0"/>
              <a:t> Aplica sus habilidades comunicativas en diversos contextos. </a:t>
            </a:r>
          </a:p>
          <a:p>
            <a:r>
              <a:rPr lang="es-MX" dirty="0"/>
              <a:t>Emplea las tecnologías de la información y la comunicación. </a:t>
            </a:r>
          </a:p>
          <a:p>
            <a:pPr marL="0" indent="0">
              <a:buNone/>
            </a:pPr>
            <a:endParaRPr lang="es-MX" dirty="0"/>
          </a:p>
        </p:txBody>
      </p:sp>
      <p:sp>
        <p:nvSpPr>
          <p:cNvPr id="6" name="Marcador de texto 5">
            <a:extLst>
              <a:ext uri="{FF2B5EF4-FFF2-40B4-BE49-F238E27FC236}">
                <a16:creationId xmlns:a16="http://schemas.microsoft.com/office/drawing/2014/main" id="{6178D36A-EA05-4581-84CA-0DF30889B0AA}"/>
              </a:ext>
            </a:extLst>
          </p:cNvPr>
          <p:cNvSpPr>
            <a:spLocks noGrp="1"/>
          </p:cNvSpPr>
          <p:nvPr>
            <p:ph type="body" sz="quarter" idx="3"/>
          </p:nvPr>
        </p:nvSpPr>
        <p:spPr>
          <a:xfrm>
            <a:off x="4732020" y="988301"/>
            <a:ext cx="3125652" cy="802237"/>
          </a:xfrm>
        </p:spPr>
        <p:txBody>
          <a:bodyPr/>
          <a:lstStyle/>
          <a:p>
            <a:r>
              <a:rPr lang="es-MX" dirty="0"/>
              <a:t>Competencias profesionales </a:t>
            </a:r>
          </a:p>
        </p:txBody>
      </p:sp>
      <p:sp>
        <p:nvSpPr>
          <p:cNvPr id="7" name="Marcador de contenido 6">
            <a:extLst>
              <a:ext uri="{FF2B5EF4-FFF2-40B4-BE49-F238E27FC236}">
                <a16:creationId xmlns:a16="http://schemas.microsoft.com/office/drawing/2014/main" id="{86AAF077-3527-4690-B8FC-2429C55A6632}"/>
              </a:ext>
            </a:extLst>
          </p:cNvPr>
          <p:cNvSpPr>
            <a:spLocks noGrp="1"/>
          </p:cNvSpPr>
          <p:nvPr>
            <p:ph sz="quarter" idx="4"/>
          </p:nvPr>
        </p:nvSpPr>
        <p:spPr>
          <a:xfrm>
            <a:off x="3621067" y="1952967"/>
            <a:ext cx="5276849" cy="2644457"/>
          </a:xfrm>
        </p:spPr>
        <p:txBody>
          <a:bodyPr>
            <a:noAutofit/>
          </a:bodyPr>
          <a:lstStyle/>
          <a:p>
            <a:r>
              <a:rPr lang="es-MX" sz="1000" dirty="0"/>
              <a:t>Diseña planeaciones didácticas, aplicando sus conocimientos pedagógicos y disciplinares para responder a las necesidades del contexto en el marco del plan y programas de estudio de la educación básica. </a:t>
            </a:r>
          </a:p>
          <a:p>
            <a:r>
              <a:rPr lang="es-MX" sz="1000" dirty="0"/>
              <a:t>Genera ambientes formativos para propiciar la autonomía y promover el desarrollo de las competencias en los alumnos de educación básica. </a:t>
            </a:r>
          </a:p>
          <a:p>
            <a:r>
              <a:rPr lang="es-MX" sz="1000" dirty="0"/>
              <a:t>Aplica críticamente el plan y programas de estudio de la educación básica para alcanzar los propósitos educativos y contribuir al pleno desenvolvimiento de las capacidades de los alumnos del nivel escolar. </a:t>
            </a:r>
          </a:p>
          <a:p>
            <a:r>
              <a:rPr lang="es-MX" sz="1000" dirty="0"/>
              <a:t>Usa las TIC como herramienta de enseñanza y aprendizaje. </a:t>
            </a:r>
          </a:p>
          <a:p>
            <a:r>
              <a:rPr lang="es-MX" sz="1000" dirty="0"/>
              <a:t>Emplea la evaluación para intervenir en los diferentes ámbitos momentos de la tarea educativa. </a:t>
            </a:r>
          </a:p>
          <a:p>
            <a:r>
              <a:rPr lang="es-MX" sz="1000" dirty="0"/>
              <a:t>Propicia y regula espacios de aprendizaje incluyentes para todos los alumnos, con el fin de promover la convivencia, el respeto y la aceptación. </a:t>
            </a:r>
          </a:p>
          <a:p>
            <a:r>
              <a:rPr lang="es-MX" sz="1000" dirty="0"/>
              <a:t>Actúa de manera ética ante la diversidad de situaciones que se presentan en la práctica profesional. </a:t>
            </a:r>
          </a:p>
          <a:p>
            <a:r>
              <a:rPr lang="es-MX" sz="1000" dirty="0"/>
              <a:t>Utiliza recursos de la investigación educativa para enriquecer la práctica docente, expresando su interés por la ciencia y la propia investigación. </a:t>
            </a:r>
          </a:p>
          <a:p>
            <a:r>
              <a:rPr lang="es-MX" sz="1000" dirty="0"/>
              <a:t>Interviene de manera colaborativa con la comunidad escolar, padres de familia, autoridades y docentes, en la toma de decisiones y en el desarrollo de alternativas de solución a problemáticas socioeducativas. </a:t>
            </a:r>
          </a:p>
        </p:txBody>
      </p:sp>
      <p:pic>
        <p:nvPicPr>
          <p:cNvPr id="8" name="Picture 47">
            <a:extLst>
              <a:ext uri="{FF2B5EF4-FFF2-40B4-BE49-F238E27FC236}">
                <a16:creationId xmlns:a16="http://schemas.microsoft.com/office/drawing/2014/main" id="{210E5851-99AE-4988-9871-616F43F97FC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18" b="50711" l="8787" r="90795">
                        <a14:foregroundMark x1="42259" y1="7109" x2="56067" y2="4265"/>
                        <a14:foregroundMark x1="8787" y1="45498" x2="39749" y2="42180"/>
                        <a14:foregroundMark x1="90795" y1="50237" x2="84100" y2="50237"/>
                        <a14:foregroundMark x1="84937" y1="42654" x2="61925" y2="50711"/>
                        <a14:foregroundMark x1="61925" y1="50711" x2="54812" y2="40284"/>
                        <a14:foregroundMark x1="10460" y1="45024" x2="15063" y2="43128"/>
                        <a14:foregroundMark x1="14226" y1="42180" x2="33054" y2="42180"/>
                      </a14:backgroundRemoval>
                    </a14:imgEffect>
                  </a14:imgLayer>
                </a14:imgProps>
              </a:ext>
              <a:ext uri="{28A0092B-C50C-407E-A947-70E740481C1C}">
                <a14:useLocalDpi xmlns:a14="http://schemas.microsoft.com/office/drawing/2010/main" val="0"/>
              </a:ext>
            </a:extLst>
          </a:blip>
          <a:srcRect r="4642" b="43994"/>
          <a:stretch/>
        </p:blipFill>
        <p:spPr bwMode="auto">
          <a:xfrm>
            <a:off x="6953699" y="782132"/>
            <a:ext cx="194421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n 8">
            <a:extLst>
              <a:ext uri="{FF2B5EF4-FFF2-40B4-BE49-F238E27FC236}">
                <a16:creationId xmlns:a16="http://schemas.microsoft.com/office/drawing/2014/main" id="{4D7A141B-049B-4614-8D04-7EDD4D7F24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3684" y1="11047" x2="59474" y2="11047"/>
                        <a14:foregroundMark x1="17368" y1="77907" x2="65526" y2="88953"/>
                        <a14:foregroundMark x1="65526" y1="88953" x2="74211" y2="83140"/>
                        <a14:foregroundMark x1="74211" y1="81977" x2="38158" y2="76744"/>
                        <a14:foregroundMark x1="82105" y1="77326" x2="69737" y2="77326"/>
                      </a14:backgroundRemoval>
                    </a14:imgEffect>
                  </a14:imgLayer>
                </a14:imgProps>
              </a:ext>
            </a:extLst>
          </a:blip>
          <a:stretch>
            <a:fillRect/>
          </a:stretch>
        </p:blipFill>
        <p:spPr>
          <a:xfrm>
            <a:off x="495301" y="4986997"/>
            <a:ext cx="2316681" cy="1048603"/>
          </a:xfrm>
          <a:prstGeom prst="rect">
            <a:avLst/>
          </a:prstGeom>
        </p:spPr>
      </p:pic>
      <p:pic>
        <p:nvPicPr>
          <p:cNvPr id="6146" name="Imagen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214137"/>
            <a:ext cx="514350" cy="5619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1"/>
          <p:cNvSpPr txBox="1">
            <a:spLocks/>
          </p:cNvSpPr>
          <p:nvPr/>
        </p:nvSpPr>
        <p:spPr bwMode="auto">
          <a:xfrm>
            <a:off x="666750" y="6296686"/>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1"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459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3714A-5A07-481C-B5DD-C69EDED632C8}"/>
              </a:ext>
            </a:extLst>
          </p:cNvPr>
          <p:cNvSpPr>
            <a:spLocks noGrp="1"/>
          </p:cNvSpPr>
          <p:nvPr>
            <p:ph type="title"/>
          </p:nvPr>
        </p:nvSpPr>
        <p:spPr>
          <a:xfrm>
            <a:off x="666750" y="582029"/>
            <a:ext cx="7810499" cy="1619250"/>
          </a:xfrm>
        </p:spPr>
        <p:txBody>
          <a:bodyPr>
            <a:normAutofit fontScale="90000"/>
          </a:bodyPr>
          <a:lstStyle/>
          <a:p>
            <a:pPr algn="ctr"/>
            <a:r>
              <a:rPr lang="es-MX" sz="2200" dirty="0"/>
              <a:t>Unidad de aprendizaje</a:t>
            </a:r>
            <a:r>
              <a:rPr lang="es-MX" dirty="0"/>
              <a:t>: Formarse en la práctica: aprendizajes, competencias y perfiles profesionales  </a:t>
            </a:r>
            <a:br>
              <a:rPr lang="es-MX" dirty="0"/>
            </a:br>
            <a:r>
              <a:rPr lang="es-MX" dirty="0"/>
              <a:t/>
            </a:r>
            <a:br>
              <a:rPr lang="es-MX" dirty="0"/>
            </a:br>
            <a:r>
              <a:rPr lang="es-MX" sz="2800" dirty="0">
                <a:latin typeface="Calibri" panose="020F0502020204030204" pitchFamily="34" charset="0"/>
                <a:ea typeface="Calibri" panose="020F0502020204030204" pitchFamily="34" charset="0"/>
                <a:cs typeface="Times New Roman" panose="02020603050405020304" pitchFamily="18" charset="0"/>
              </a:rPr>
              <a:t/>
            </a:r>
            <a:br>
              <a:rPr lang="es-MX" sz="2800"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66D8807D-B4AC-4694-A0D4-D08427D4D61B}"/>
              </a:ext>
            </a:extLst>
          </p:cNvPr>
          <p:cNvSpPr>
            <a:spLocks noGrp="1"/>
          </p:cNvSpPr>
          <p:nvPr>
            <p:ph idx="1"/>
          </p:nvPr>
        </p:nvSpPr>
        <p:spPr>
          <a:xfrm>
            <a:off x="933451" y="1946500"/>
            <a:ext cx="7119484" cy="4023117"/>
          </a:xfrm>
        </p:spPr>
        <p:txBody>
          <a:bodyPr>
            <a:normAutofit/>
          </a:bodyPr>
          <a:lstStyle/>
          <a:p>
            <a:r>
              <a:rPr lang="es-MX" dirty="0"/>
              <a:t>Enseñanza con base en los enfoques, propósitos de la educación básica y el aprendizaje del alumno </a:t>
            </a:r>
          </a:p>
          <a:p>
            <a:r>
              <a:rPr lang="es-MX" dirty="0"/>
              <a:t>Evaluación de los aprendizajes de los alumnos</a:t>
            </a:r>
          </a:p>
          <a:p>
            <a:r>
              <a:rPr lang="es-MX" dirty="0"/>
              <a:t>Mejoramiento de la práctica: sistematizar, evaluar e investigar </a:t>
            </a:r>
          </a:p>
          <a:p>
            <a:r>
              <a:rPr lang="es-MX" dirty="0"/>
              <a:t>Clima del aula y ambiente de aprendizaje para favorecer la calidad </a:t>
            </a:r>
          </a:p>
          <a:p>
            <a:r>
              <a:rPr lang="es-MX" dirty="0"/>
              <a:t>Gestionar para favorecer la mejora en los aprendizajes de los alumnos y las escuelas </a:t>
            </a:r>
          </a:p>
        </p:txBody>
      </p:sp>
      <p:pic>
        <p:nvPicPr>
          <p:cNvPr id="7170"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87" y="61728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2" y="6242382"/>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a:spLocks/>
          </p:cNvSpPr>
          <p:nvPr/>
        </p:nvSpPr>
        <p:spPr bwMode="auto">
          <a:xfrm>
            <a:off x="739112" y="6331566"/>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34287" y="569339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6"/>
          <p:cNvSpPr>
            <a:spLocks noChangeArrowheads="1"/>
          </p:cNvSpPr>
          <p:nvPr/>
        </p:nvSpPr>
        <p:spPr bwMode="auto">
          <a:xfrm>
            <a:off x="234287" y="61505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234287" y="61505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0" name="Picture 1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3452">
                        <a14:foregroundMark x1="16667" y1="58528" x2="16667" y2="46488"/>
                        <a14:foregroundMark x1="27976" y1="46823" x2="33929" y2="58194"/>
                        <a14:foregroundMark x1="48214" y1="58863" x2="50000" y2="45485"/>
                        <a14:foregroundMark x1="63690" y1="44482" x2="67857" y2="55853"/>
                        <a14:foregroundMark x1="75000" y1="48161" x2="76786" y2="56522"/>
                        <a14:foregroundMark x1="62500" y1="41137" x2="35119" y2="38796"/>
                        <a14:foregroundMark x1="45833" y1="37124" x2="52381" y2="37124"/>
                      </a14:backgroundRemoval>
                    </a14:imgEffect>
                  </a14:imgLayer>
                </a14:imgProps>
              </a:ext>
              <a:ext uri="{28A0092B-C50C-407E-A947-70E740481C1C}">
                <a14:useLocalDpi xmlns:a14="http://schemas.microsoft.com/office/drawing/2010/main" val="0"/>
              </a:ext>
            </a:extLst>
          </a:blip>
          <a:srcRect/>
          <a:stretch>
            <a:fillRect/>
          </a:stretch>
        </p:blipFill>
        <p:spPr bwMode="auto">
          <a:xfrm>
            <a:off x="7678505" y="3708613"/>
            <a:ext cx="1423659" cy="253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0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8C061-6E87-4885-B298-84C61D3139EF}"/>
              </a:ext>
            </a:extLst>
          </p:cNvPr>
          <p:cNvSpPr>
            <a:spLocks noGrp="1"/>
          </p:cNvSpPr>
          <p:nvPr>
            <p:ph type="title"/>
          </p:nvPr>
        </p:nvSpPr>
        <p:spPr/>
        <p:txBody>
          <a:bodyPr>
            <a:normAutofit fontScale="90000"/>
          </a:bodyPr>
          <a:lstStyle/>
          <a:p>
            <a:r>
              <a:rPr lang="es-MX" dirty="0"/>
              <a:t>Estructura (contenido, carga temática, unidad / bloque)</a:t>
            </a:r>
            <a:r>
              <a:rPr lang="es-MX" sz="2800" dirty="0">
                <a:latin typeface="Calibri" panose="020F0502020204030204" pitchFamily="34" charset="0"/>
                <a:ea typeface="Calibri" panose="020F0502020204030204" pitchFamily="34" charset="0"/>
                <a:cs typeface="Times New Roman" panose="02020603050405020304" pitchFamily="18" charset="0"/>
              </a:rPr>
              <a:t/>
            </a:r>
            <a:br>
              <a:rPr lang="es-MX" sz="2800" dirty="0">
                <a:latin typeface="Calibri" panose="020F0502020204030204" pitchFamily="34" charset="0"/>
                <a:ea typeface="Calibri" panose="020F0502020204030204" pitchFamily="34"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88F4AE6C-9F4B-4A35-AB9D-2031BCC9C828}"/>
              </a:ext>
            </a:extLst>
          </p:cNvPr>
          <p:cNvSpPr>
            <a:spLocks noGrp="1"/>
          </p:cNvSpPr>
          <p:nvPr>
            <p:ph idx="1"/>
          </p:nvPr>
        </p:nvSpPr>
        <p:spPr>
          <a:xfrm>
            <a:off x="1960987" y="1936305"/>
            <a:ext cx="6571343" cy="3450613"/>
          </a:xfrm>
        </p:spPr>
        <p:txBody>
          <a:bodyPr>
            <a:normAutofit fontScale="77500" lnSpcReduction="20000"/>
          </a:bodyPr>
          <a:lstStyle/>
          <a:p>
            <a:r>
              <a:rPr lang="es-MX" dirty="0"/>
              <a:t>Permitirá fortalecer las competencias genéricas y profesionales a partir del análisis y aplicación de los diferentes planes de clase ejecutados en contextos específicos por los estudiantes. Para ello es necesario tener claro que cada intervención requiere de un conjunto de insumos que el estudiante habrá de integrar de manera pertinente para atender de la mejor manera las demandas que la docencia le plantea.  </a:t>
            </a:r>
          </a:p>
          <a:p>
            <a:r>
              <a:rPr lang="es-MX" dirty="0"/>
              <a:t>El trabajo del formador radica, principalmente, en realizar un acompañamiento teórico-metodológico y técnico con relación a las propuestas que se elaboran, sus fundamentos, su relación con los enfoques de los planes y programas de estudios, las perspectivas de aprendizaje, así como las de evaluación, entre otras, y que además permitan valorar el nivel o grado de desempeño que logra el estudiante mediante sus ejecuciones.  </a:t>
            </a:r>
          </a:p>
          <a:p>
            <a:pPr marL="0" indent="0">
              <a:buNone/>
            </a:pPr>
            <a:endParaRPr lang="es-MX" dirty="0"/>
          </a:p>
        </p:txBody>
      </p:sp>
      <p:pic>
        <p:nvPicPr>
          <p:cNvPr id="8194"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0" y="6200111"/>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38209"/>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1"/>
          <p:cNvSpPr txBox="1">
            <a:spLocks/>
          </p:cNvSpPr>
          <p:nvPr/>
        </p:nvSpPr>
        <p:spPr bwMode="auto">
          <a:xfrm>
            <a:off x="794997" y="628266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0"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70" y="2631088"/>
            <a:ext cx="1808587" cy="365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2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9B2F10-BBF9-47EE-AA03-608D04F7C280}"/>
              </a:ext>
            </a:extLst>
          </p:cNvPr>
          <p:cNvSpPr>
            <a:spLocks noGrp="1"/>
          </p:cNvSpPr>
          <p:nvPr>
            <p:ph type="title"/>
          </p:nvPr>
        </p:nvSpPr>
        <p:spPr>
          <a:xfrm>
            <a:off x="633357" y="1600199"/>
            <a:ext cx="2654449" cy="4297680"/>
          </a:xfrm>
        </p:spPr>
        <p:txBody>
          <a:bodyPr anchor="ctr">
            <a:normAutofit/>
          </a:bodyPr>
          <a:lstStyle/>
          <a:p>
            <a:r>
              <a:rPr lang="es-MX" sz="2700" dirty="0"/>
              <a:t>Evaluación (acuerdos de evaluación para la acreditación del curso)</a:t>
            </a:r>
            <a:r>
              <a:rPr lang="es-MX" sz="2700" dirty="0">
                <a:latin typeface="Calibri" panose="020F0502020204030204" pitchFamily="34" charset="0"/>
                <a:ea typeface="Calibri" panose="020F0502020204030204" pitchFamily="34" charset="0"/>
                <a:cs typeface="Times New Roman" panose="02020603050405020304" pitchFamily="18" charset="0"/>
              </a:rPr>
              <a:t/>
            </a:r>
            <a:br>
              <a:rPr lang="es-MX" sz="2700" dirty="0">
                <a:latin typeface="Calibri" panose="020F0502020204030204" pitchFamily="34" charset="0"/>
                <a:ea typeface="Calibri" panose="020F0502020204030204" pitchFamily="34" charset="0"/>
                <a:cs typeface="Times New Roman" panose="02020603050405020304" pitchFamily="18" charset="0"/>
              </a:rPr>
            </a:br>
            <a:endParaRPr lang="es-MX" sz="2700"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5CFE98A-ECBA-48D8-908D-F4499E0CEEFA}"/>
              </a:ext>
            </a:extLst>
          </p:cNvPr>
          <p:cNvSpPr>
            <a:spLocks noGrp="1"/>
          </p:cNvSpPr>
          <p:nvPr>
            <p:ph idx="1"/>
          </p:nvPr>
        </p:nvSpPr>
        <p:spPr>
          <a:xfrm>
            <a:off x="3717583" y="875828"/>
            <a:ext cx="4597502" cy="4297680"/>
          </a:xfrm>
        </p:spPr>
        <p:txBody>
          <a:bodyPr anchor="ctr">
            <a:normAutofit/>
          </a:bodyPr>
          <a:lstStyle/>
          <a:p>
            <a:pPr marL="0" indent="0">
              <a:buNone/>
            </a:pPr>
            <a:r>
              <a:rPr lang="es-MX" dirty="0"/>
              <a:t>Entregar en tiempo y forma los planes de trabajo, los diarios , los expedientes de los alumnos, las fichas de evaluación y la auto evaluación así como la reflexiones de las jornadas de practica. </a:t>
            </a:r>
          </a:p>
          <a:p>
            <a:pPr marL="0" indent="0">
              <a:buNone/>
            </a:pPr>
            <a:endParaRPr lang="es-MX" dirty="0"/>
          </a:p>
        </p:txBody>
      </p:sp>
      <p:pic>
        <p:nvPicPr>
          <p:cNvPr id="4" name="Imagen 3">
            <a:extLst>
              <a:ext uri="{FF2B5EF4-FFF2-40B4-BE49-F238E27FC236}">
                <a16:creationId xmlns:a16="http://schemas.microsoft.com/office/drawing/2014/main" id="{D6EAA932-96B6-4118-9CD9-0D511BC04F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50" b="94094" l="0" r="93182">
                        <a14:foregroundMark x1="6061" y1="26772" x2="0" y2="27165"/>
                        <a14:foregroundMark x1="29545" y1="22835" x2="52273" y2="7874"/>
                        <a14:foregroundMark x1="52273" y1="7874" x2="84091" y2="14173"/>
                        <a14:foregroundMark x1="65909" y1="3937" x2="45455" y2="3937"/>
                        <a14:foregroundMark x1="25758" y1="94094" x2="54545" y2="91732"/>
                        <a14:foregroundMark x1="60606" y1="92126" x2="85606" y2="94094"/>
                        <a14:foregroundMark x1="24242" y1="90157" x2="48485" y2="94488"/>
                        <a14:foregroundMark x1="56061" y1="94488" x2="71970" y2="92913"/>
                        <a14:foregroundMark x1="93182" y1="20079" x2="89394" y2="25984"/>
                      </a14:backgroundRemoval>
                    </a14:imgEffect>
                  </a14:imgLayer>
                </a14:imgProps>
              </a:ext>
            </a:extLst>
          </a:blip>
          <a:stretch>
            <a:fillRect/>
          </a:stretch>
        </p:blipFill>
        <p:spPr>
          <a:xfrm>
            <a:off x="7200656" y="3352800"/>
            <a:ext cx="1490610" cy="2868294"/>
          </a:xfrm>
          <a:prstGeom prst="rect">
            <a:avLst/>
          </a:prstGeom>
        </p:spPr>
      </p:pic>
      <p:pic>
        <p:nvPicPr>
          <p:cNvPr id="9218" name="Imagen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82" y="6062344"/>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n 49"/>
          <p:cNvPicPr>
            <a:picLocks noChangeAspect="1" noChangeArrowheads="1"/>
          </p:cNvPicPr>
          <p:nvPr/>
        </p:nvPicPr>
        <p:blipFill>
          <a:blip r:embed="rId5">
            <a:extLst>
              <a:ext uri="{28A0092B-C50C-407E-A947-70E740481C1C}">
                <a14:useLocalDpi xmlns:a14="http://schemas.microsoft.com/office/drawing/2010/main" val="0"/>
              </a:ext>
            </a:extLst>
          </a:blip>
          <a:srcRect l="65639" t="87997" r="6058" b="3998"/>
          <a:stretch>
            <a:fillRect/>
          </a:stretch>
        </p:blipFill>
        <p:spPr bwMode="auto">
          <a:xfrm>
            <a:off x="7104594" y="621504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p:cNvSpPr txBox="1">
            <a:spLocks/>
          </p:cNvSpPr>
          <p:nvPr/>
        </p:nvSpPr>
        <p:spPr bwMode="auto">
          <a:xfrm>
            <a:off x="881007" y="6221094"/>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376182" y="55829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Rectangle 6"/>
          <p:cNvSpPr>
            <a:spLocks noChangeArrowheads="1"/>
          </p:cNvSpPr>
          <p:nvPr/>
        </p:nvSpPr>
        <p:spPr bwMode="auto">
          <a:xfrm>
            <a:off x="376182" y="60401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376182" y="60401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5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A1733-55AD-4F47-B31C-C95322C2AD96}"/>
              </a:ext>
            </a:extLst>
          </p:cNvPr>
          <p:cNvSpPr>
            <a:spLocks noGrp="1"/>
          </p:cNvSpPr>
          <p:nvPr>
            <p:ph type="title"/>
          </p:nvPr>
        </p:nvSpPr>
        <p:spPr>
          <a:xfrm>
            <a:off x="1443489" y="572029"/>
            <a:ext cx="6571344" cy="1056319"/>
          </a:xfrm>
        </p:spPr>
        <p:txBody>
          <a:bodyPr>
            <a:normAutofit/>
          </a:bodyPr>
          <a:lstStyle/>
          <a:p>
            <a:pPr algn="ctr"/>
            <a:r>
              <a:rPr lang="es-MX" dirty="0"/>
              <a:t>Criterios de evaluación </a:t>
            </a:r>
            <a:br>
              <a:rPr lang="es-MX" dirty="0"/>
            </a:br>
            <a:r>
              <a:rPr lang="es-MX" dirty="0"/>
              <a:t>-práctica regular- </a:t>
            </a:r>
          </a:p>
        </p:txBody>
      </p:sp>
      <p:sp>
        <p:nvSpPr>
          <p:cNvPr id="3" name="Marcador de texto 2">
            <a:extLst>
              <a:ext uri="{FF2B5EF4-FFF2-40B4-BE49-F238E27FC236}">
                <a16:creationId xmlns:a16="http://schemas.microsoft.com/office/drawing/2014/main" id="{DC24C998-89BB-402D-871F-EDB0E6185689}"/>
              </a:ext>
            </a:extLst>
          </p:cNvPr>
          <p:cNvSpPr>
            <a:spLocks noGrp="1"/>
          </p:cNvSpPr>
          <p:nvPr>
            <p:ph type="body" idx="1"/>
          </p:nvPr>
        </p:nvSpPr>
        <p:spPr>
          <a:xfrm>
            <a:off x="1493944" y="1571420"/>
            <a:ext cx="3125766" cy="801943"/>
          </a:xfrm>
        </p:spPr>
        <p:txBody>
          <a:bodyPr/>
          <a:lstStyle/>
          <a:p>
            <a:r>
              <a:rPr lang="es-MX" dirty="0"/>
              <a:t>formativa</a:t>
            </a:r>
          </a:p>
        </p:txBody>
      </p:sp>
      <p:sp>
        <p:nvSpPr>
          <p:cNvPr id="4" name="Marcador de contenido 3">
            <a:extLst>
              <a:ext uri="{FF2B5EF4-FFF2-40B4-BE49-F238E27FC236}">
                <a16:creationId xmlns:a16="http://schemas.microsoft.com/office/drawing/2014/main" id="{5C73C3DC-9587-4504-83DF-4838DE54F425}"/>
              </a:ext>
            </a:extLst>
          </p:cNvPr>
          <p:cNvSpPr>
            <a:spLocks noGrp="1"/>
          </p:cNvSpPr>
          <p:nvPr>
            <p:ph sz="half" idx="2"/>
          </p:nvPr>
        </p:nvSpPr>
        <p:spPr>
          <a:xfrm>
            <a:off x="845450" y="2373363"/>
            <a:ext cx="4131107" cy="2644457"/>
          </a:xfrm>
        </p:spPr>
        <p:txBody>
          <a:bodyPr>
            <a:normAutofit fontScale="25000" lnSpcReduction="20000"/>
          </a:bodyPr>
          <a:lstStyle/>
          <a:p>
            <a:r>
              <a:rPr lang="es-MX" sz="7200" dirty="0"/>
              <a:t>Trabajos escritos  45%</a:t>
            </a:r>
          </a:p>
          <a:p>
            <a:pPr marL="0" indent="0">
              <a:buNone/>
            </a:pPr>
            <a:r>
              <a:rPr lang="es-MX" sz="4400" dirty="0"/>
              <a:t>Planes de clase  5%</a:t>
            </a:r>
          </a:p>
          <a:p>
            <a:pPr marL="0" indent="0">
              <a:buNone/>
            </a:pPr>
            <a:r>
              <a:rPr lang="es-MX" sz="4400" dirty="0"/>
              <a:t>Diario 10%</a:t>
            </a:r>
          </a:p>
          <a:p>
            <a:pPr marL="0" indent="0">
              <a:buNone/>
            </a:pPr>
            <a:r>
              <a:rPr lang="es-MX" sz="4400" dirty="0"/>
              <a:t>Expedientes de los alumnos 5%</a:t>
            </a:r>
          </a:p>
          <a:p>
            <a:pPr marL="0" indent="0">
              <a:buNone/>
            </a:pPr>
            <a:r>
              <a:rPr lang="es-MX" sz="4400" dirty="0"/>
              <a:t>Evaluaciones continuas 15%</a:t>
            </a:r>
          </a:p>
          <a:p>
            <a:pPr marL="0" indent="0">
              <a:buNone/>
            </a:pPr>
            <a:r>
              <a:rPr lang="es-MX" sz="4400" dirty="0"/>
              <a:t>Cuaderno de notas científicas10%</a:t>
            </a:r>
          </a:p>
        </p:txBody>
      </p:sp>
      <p:sp>
        <p:nvSpPr>
          <p:cNvPr id="5" name="Marcador de texto 4">
            <a:extLst>
              <a:ext uri="{FF2B5EF4-FFF2-40B4-BE49-F238E27FC236}">
                <a16:creationId xmlns:a16="http://schemas.microsoft.com/office/drawing/2014/main" id="{066151EC-D192-4B77-9FBA-A156C4FF1E78}"/>
              </a:ext>
            </a:extLst>
          </p:cNvPr>
          <p:cNvSpPr>
            <a:spLocks noGrp="1"/>
          </p:cNvSpPr>
          <p:nvPr>
            <p:ph type="body" sz="quarter" idx="3"/>
          </p:nvPr>
        </p:nvSpPr>
        <p:spPr>
          <a:xfrm>
            <a:off x="4889182" y="1610561"/>
            <a:ext cx="3125652" cy="802237"/>
          </a:xfrm>
        </p:spPr>
        <p:txBody>
          <a:bodyPr/>
          <a:lstStyle/>
          <a:p>
            <a:r>
              <a:rPr lang="es-MX" dirty="0"/>
              <a:t>Sumativa </a:t>
            </a:r>
          </a:p>
        </p:txBody>
      </p:sp>
      <p:sp>
        <p:nvSpPr>
          <p:cNvPr id="6" name="Marcador de contenido 5">
            <a:extLst>
              <a:ext uri="{FF2B5EF4-FFF2-40B4-BE49-F238E27FC236}">
                <a16:creationId xmlns:a16="http://schemas.microsoft.com/office/drawing/2014/main" id="{5BA1D174-7402-4923-9B10-6B99C75698AD}"/>
              </a:ext>
            </a:extLst>
          </p:cNvPr>
          <p:cNvSpPr>
            <a:spLocks noGrp="1"/>
          </p:cNvSpPr>
          <p:nvPr>
            <p:ph sz="quarter" idx="4"/>
          </p:nvPr>
        </p:nvSpPr>
        <p:spPr>
          <a:xfrm>
            <a:off x="4703992" y="2373363"/>
            <a:ext cx="3125652" cy="3026859"/>
          </a:xfrm>
        </p:spPr>
        <p:txBody>
          <a:bodyPr>
            <a:normAutofit fontScale="25000" lnSpcReduction="20000"/>
          </a:bodyPr>
          <a:lstStyle/>
          <a:p>
            <a:endParaRPr lang="es-MX" sz="3800" dirty="0"/>
          </a:p>
          <a:p>
            <a:r>
              <a:rPr lang="es-MX" sz="6400" dirty="0"/>
              <a:t>Promedios de evaluación de las jornadas de práctica y auto evaluación de las alumnas  35%</a:t>
            </a:r>
          </a:p>
          <a:p>
            <a:pPr marL="0" indent="0">
              <a:buNone/>
            </a:pPr>
            <a:r>
              <a:rPr lang="es-MX" sz="3800" dirty="0"/>
              <a:t>Evaluación de la educadora 15%</a:t>
            </a:r>
          </a:p>
          <a:p>
            <a:pPr marL="0" indent="0">
              <a:buNone/>
            </a:pPr>
            <a:r>
              <a:rPr lang="es-MX" sz="3800" dirty="0"/>
              <a:t>Evaluación de docente de práctica 15%</a:t>
            </a:r>
          </a:p>
          <a:p>
            <a:pPr marL="0" indent="0">
              <a:buNone/>
            </a:pPr>
            <a:r>
              <a:rPr lang="es-MX" sz="3800" dirty="0"/>
              <a:t>Auto evaluaciones práctica  5%</a:t>
            </a:r>
          </a:p>
          <a:p>
            <a:pPr marL="0" indent="0">
              <a:buNone/>
            </a:pPr>
            <a:r>
              <a:rPr lang="es-MX" sz="3800" dirty="0"/>
              <a:t> </a:t>
            </a:r>
          </a:p>
          <a:p>
            <a:r>
              <a:rPr lang="es-MX" sz="7200" dirty="0"/>
              <a:t>Portafolio 20% </a:t>
            </a:r>
          </a:p>
          <a:p>
            <a:pPr marL="0" indent="0">
              <a:buNone/>
            </a:pPr>
            <a:r>
              <a:rPr lang="es-MX" sz="3800" dirty="0"/>
              <a:t>_______________________</a:t>
            </a:r>
          </a:p>
          <a:p>
            <a:r>
              <a:rPr lang="es-MX" sz="7200" dirty="0"/>
              <a:t>Total 100%</a:t>
            </a:r>
          </a:p>
          <a:p>
            <a:endParaRPr lang="es-MX" dirty="0"/>
          </a:p>
        </p:txBody>
      </p:sp>
      <p:pic>
        <p:nvPicPr>
          <p:cNvPr id="10242" name="Imagen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0" y="6241916"/>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49"/>
          <p:cNvPicPr>
            <a:picLocks noChangeAspect="1" noChangeArrowheads="1"/>
          </p:cNvPicPr>
          <p:nvPr/>
        </p:nvPicPr>
        <p:blipFill>
          <a:blip r:embed="rId3">
            <a:extLst>
              <a:ext uri="{28A0092B-C50C-407E-A947-70E740481C1C}">
                <a14:useLocalDpi xmlns:a14="http://schemas.microsoft.com/office/drawing/2010/main" val="0"/>
              </a:ext>
            </a:extLst>
          </a:blip>
          <a:srcRect l="65639" t="87997" r="6058" b="3998"/>
          <a:stretch>
            <a:fillRect/>
          </a:stretch>
        </p:blipFill>
        <p:spPr bwMode="auto">
          <a:xfrm>
            <a:off x="7108371" y="6243087"/>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1"/>
          <p:cNvSpPr txBox="1">
            <a:spLocks/>
          </p:cNvSpPr>
          <p:nvPr/>
        </p:nvSpPr>
        <p:spPr bwMode="auto">
          <a:xfrm>
            <a:off x="845450" y="6363701"/>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V 19-20</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a:ln>
                  <a:noFill/>
                </a:ln>
                <a:solidFill>
                  <a:srgbClr val="000000"/>
                </a:solidFill>
                <a:effectLst/>
                <a:latin typeface="Arial" panose="020B0604020202020204" pitchFamily="34" charset="0"/>
                <a:ea typeface="MS Mincho" charset="-128"/>
                <a:cs typeface="Arial" panose="020B0604020202020204" pitchFamily="34" charset="0"/>
              </a:rPr>
              <a:t>CGENAD-F-SAA-43</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200" b="0" i="0" u="none" strike="noStrike" cap="none" normalizeH="0" baseline="0" dirty="0">
              <a:ln>
                <a:noFill/>
              </a:ln>
              <a:solidFill>
                <a:schemeClr val="tx1"/>
              </a:solidFill>
              <a:effectLst/>
              <a:latin typeface="Times New Roman" panose="02020603050405020304" pitchFamily="18"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80975" y="6227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3" name="Picture 5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48" l="4846" r="96476">
                        <a14:foregroundMark x1="94714" y1="12162" x2="95154" y2="1802"/>
                        <a14:foregroundMark x1="20705" y1="49099" x2="24670" y2="70270"/>
                        <a14:foregroundMark x1="36123" y1="44595" x2="46696" y2="66216"/>
                        <a14:foregroundMark x1="66520" y1="36036" x2="69604" y2="61261"/>
                      </a14:backgroundRemoval>
                    </a14:imgEffect>
                  </a14:imgLayer>
                </a14:imgProps>
              </a:ext>
              <a:ext uri="{28A0092B-C50C-407E-A947-70E740481C1C}">
                <a14:useLocalDpi xmlns:a14="http://schemas.microsoft.com/office/drawing/2010/main" val="0"/>
              </a:ext>
            </a:extLst>
          </a:blip>
          <a:srcRect/>
          <a:stretch>
            <a:fillRect/>
          </a:stretch>
        </p:blipFill>
        <p:spPr bwMode="auto">
          <a:xfrm>
            <a:off x="1162819" y="4245801"/>
            <a:ext cx="2165597" cy="21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36" b="96644" l="0" r="97041">
                        <a14:foregroundMark x1="33136" y1="32215" x2="33728" y2="75168"/>
                        <a14:foregroundMark x1="48521" y1="35570" x2="47337" y2="61074"/>
                        <a14:foregroundMark x1="54438" y1="41611" x2="54438" y2="41946"/>
                        <a14:foregroundMark x1="50888" y1="43624" x2="66272" y2="60067"/>
                        <a14:foregroundMark x1="93491" y1="56040" x2="97633" y2="59732"/>
                        <a14:foregroundMark x1="40237" y1="91275" x2="27811" y2="96644"/>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4387398"/>
            <a:ext cx="1051727" cy="185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adroTexto 7">
            <a:extLst>
              <a:ext uri="{FF2B5EF4-FFF2-40B4-BE49-F238E27FC236}">
                <a16:creationId xmlns:a16="http://schemas.microsoft.com/office/drawing/2014/main" id="{9B4EC5C5-B96B-487D-BCB4-7D03B3AA18BA}"/>
              </a:ext>
            </a:extLst>
          </p:cNvPr>
          <p:cNvSpPr txBox="1"/>
          <p:nvPr/>
        </p:nvSpPr>
        <p:spPr>
          <a:xfrm>
            <a:off x="6587194" y="4399708"/>
            <a:ext cx="2670090" cy="1231106"/>
          </a:xfrm>
          <a:prstGeom prst="rect">
            <a:avLst/>
          </a:prstGeom>
          <a:noFill/>
        </p:spPr>
        <p:txBody>
          <a:bodyPr wrap="none" rtlCol="0">
            <a:spAutoFit/>
          </a:bodyPr>
          <a:lstStyle/>
          <a:p>
            <a:pPr algn="ctr"/>
            <a:r>
              <a:rPr lang="es-MX" sz="1400" b="1" u="sng" dirty="0">
                <a:solidFill>
                  <a:srgbClr val="C00000"/>
                </a:solidFill>
              </a:rPr>
              <a:t>Evidencia de unidad</a:t>
            </a:r>
            <a:r>
              <a:rPr lang="es-MX" sz="1400" u="sng" dirty="0">
                <a:solidFill>
                  <a:srgbClr val="C00000"/>
                </a:solidFill>
              </a:rPr>
              <a:t>:</a:t>
            </a:r>
          </a:p>
          <a:p>
            <a:pPr algn="ctr"/>
            <a:r>
              <a:rPr lang="es-MX" sz="1400" dirty="0">
                <a:solidFill>
                  <a:srgbClr val="C00000"/>
                </a:solidFill>
              </a:rPr>
              <a:t> Reflexión de los instrumentos </a:t>
            </a:r>
          </a:p>
          <a:p>
            <a:pPr algn="ctr"/>
            <a:r>
              <a:rPr lang="es-MX" sz="1400" dirty="0">
                <a:solidFill>
                  <a:srgbClr val="C00000"/>
                </a:solidFill>
              </a:rPr>
              <a:t>empleados en la </a:t>
            </a:r>
          </a:p>
          <a:p>
            <a:pPr algn="ctr"/>
            <a:r>
              <a:rPr lang="es-MX" sz="1400" dirty="0">
                <a:solidFill>
                  <a:srgbClr val="C00000"/>
                </a:solidFill>
              </a:rPr>
              <a:t>jornada de práctica </a:t>
            </a:r>
          </a:p>
          <a:p>
            <a:endParaRPr lang="es-MX" dirty="0"/>
          </a:p>
        </p:txBody>
      </p:sp>
    </p:spTree>
    <p:extLst>
      <p:ext uri="{BB962C8B-B14F-4D97-AF65-F5344CB8AC3E}">
        <p14:creationId xmlns:p14="http://schemas.microsoft.com/office/powerpoint/2010/main" val="57872978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1292</Words>
  <Application>Microsoft Office PowerPoint</Application>
  <PresentationFormat>Presentación en pantalla (4:3)</PresentationFormat>
  <Paragraphs>169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Gill Sans MT</vt:lpstr>
      <vt:lpstr>MS Mincho</vt:lpstr>
      <vt:lpstr>Times New Roman</vt:lpstr>
      <vt:lpstr>Galería</vt:lpstr>
      <vt:lpstr>Práctica profesional </vt:lpstr>
      <vt:lpstr>7º semestre 6 hrs 6.75  8º semestre 20 hrs 6.4</vt:lpstr>
      <vt:lpstr>Propósito </vt:lpstr>
      <vt:lpstr>Descripción del curso</vt:lpstr>
      <vt:lpstr>Campos y rasgos/competencias del perfil de egreso  </vt:lpstr>
      <vt:lpstr>Unidad de aprendizaje: Formarse en la práctica: aprendizajes, competencias y perfiles profesionales     </vt:lpstr>
      <vt:lpstr>Estructura (contenido, carga temática, unidad / bloque) </vt:lpstr>
      <vt:lpstr>Evaluación (acuerdos de evaluación para la acreditación del curso) </vt:lpstr>
      <vt:lpstr>Criterios de evaluación  -práctica regular- </vt:lpstr>
      <vt:lpstr>Criterios de evaluación -CONAFE- </vt:lpstr>
      <vt:lpstr>Criterios de evaluación global </vt:lpstr>
      <vt:lpstr>Acuerdos establecidos por maestro y alumnos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 profesional</dc:title>
  <dc:creator>sonia</dc:creator>
  <cp:lastModifiedBy>aagtz99@gmail.com</cp:lastModifiedBy>
  <cp:revision>25</cp:revision>
  <dcterms:created xsi:type="dcterms:W3CDTF">2019-10-07T02:31:52Z</dcterms:created>
  <dcterms:modified xsi:type="dcterms:W3CDTF">2021-03-23T04:49:44Z</dcterms:modified>
</cp:coreProperties>
</file>