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62" r:id="rId4"/>
    <p:sldId id="260" r:id="rId5"/>
    <p:sldId id="261" r:id="rId6"/>
    <p:sldId id="263"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CD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3/22/2021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70B426-D94A-4620-A24E-34771D4CED92}"/>
              </a:ext>
            </a:extLst>
          </p:cNvPr>
          <p:cNvSpPr>
            <a:spLocks noGrp="1"/>
          </p:cNvSpPr>
          <p:nvPr>
            <p:ph type="title"/>
          </p:nvPr>
        </p:nvSpPr>
        <p:spPr>
          <a:xfrm>
            <a:off x="127591" y="5140890"/>
            <a:ext cx="8153400" cy="1463040"/>
          </a:xfrm>
        </p:spPr>
        <p:txBody>
          <a:bodyPr>
            <a:normAutofit fontScale="90000"/>
          </a:bodyPr>
          <a:lstStyle/>
          <a:p>
            <a:r>
              <a:rPr lang="es-MX" dirty="0" err="1"/>
              <a:t>DISEñO</a:t>
            </a:r>
            <a:r>
              <a:rPr lang="es-MX" dirty="0"/>
              <a:t> DE UNIDADES DIDÁCTICAS EN EL ÁREA DE CIENCIAS </a:t>
            </a:r>
            <a:br>
              <a:rPr lang="es-MX" dirty="0"/>
            </a:br>
            <a:r>
              <a:rPr lang="es-MX" dirty="0"/>
              <a:t>EXPERIMENTALES</a:t>
            </a:r>
            <a:br>
              <a:rPr lang="es-MX" dirty="0"/>
            </a:br>
            <a:endParaRPr lang="es-MX" dirty="0"/>
          </a:p>
        </p:txBody>
      </p:sp>
      <p:sp>
        <p:nvSpPr>
          <p:cNvPr id="3" name="Marcador de texto 2">
            <a:extLst>
              <a:ext uri="{FF2B5EF4-FFF2-40B4-BE49-F238E27FC236}">
                <a16:creationId xmlns:a16="http://schemas.microsoft.com/office/drawing/2014/main" id="{57DA80D7-59C2-4ACB-B6F1-2AA12347A9B3}"/>
              </a:ext>
            </a:extLst>
          </p:cNvPr>
          <p:cNvSpPr>
            <a:spLocks noGrp="1"/>
          </p:cNvSpPr>
          <p:nvPr>
            <p:ph type="body" idx="1"/>
          </p:nvPr>
        </p:nvSpPr>
        <p:spPr/>
        <p:txBody>
          <a:bodyPr/>
          <a:lstStyle/>
          <a:p>
            <a:r>
              <a:rPr lang="es-MX" dirty="0"/>
              <a:t>Equipo 1</a:t>
            </a:r>
          </a:p>
        </p:txBody>
      </p:sp>
    </p:spTree>
    <p:extLst>
      <p:ext uri="{BB962C8B-B14F-4D97-AF65-F5344CB8AC3E}">
        <p14:creationId xmlns:p14="http://schemas.microsoft.com/office/powerpoint/2010/main" val="2092316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AB34FE1C-6BF2-42EE-BE6A-54E6B1E0CEE9}"/>
              </a:ext>
            </a:extLst>
          </p:cNvPr>
          <p:cNvSpPr/>
          <p:nvPr/>
        </p:nvSpPr>
        <p:spPr>
          <a:xfrm>
            <a:off x="847059" y="354863"/>
            <a:ext cx="10955079" cy="3462486"/>
          </a:xfrm>
          <a:prstGeom prst="rect">
            <a:avLst/>
          </a:prstGeom>
        </p:spPr>
        <p:txBody>
          <a:bodyPr wrap="square">
            <a:spAutoFit/>
          </a:bodyPr>
          <a:lstStyle/>
          <a:p>
            <a:r>
              <a:rPr lang="es-MX" sz="1600" b="1" dirty="0">
                <a:solidFill>
                  <a:schemeClr val="accent3"/>
                </a:solidFill>
                <a:latin typeface="Calibri Light" panose="020F0302020204030204" pitchFamily="34" charset="0"/>
                <a:cs typeface="Calibri Light" panose="020F0302020204030204" pitchFamily="34" charset="0"/>
              </a:rPr>
              <a:t>Modelo para la planificación de la enseñanza: La planificación de una lección está condicionada por una serie de factores (-Tipo de contenidos  </a:t>
            </a:r>
          </a:p>
          <a:p>
            <a:br>
              <a:rPr lang="es-MX" sz="13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-Número de alumnos por aula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-Experiencias previas del profesor y los alumnos.)Sobre lo que no es fácil ponerse de acuerdo si intentáramos jerarquizarlos por lo decisivo de su incidencia.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•La didáctica de las ciencias experimentales se nutre por las ideas ejes que definen la naturaleza de las ciencias y la naturaleza del proceso de enseñanza/aprendizaje.</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•en la figura 1 se muestra la relación entre el tipo de competencias que requiere un profesor de Ciencias y las acciones que ha de acometer para planificar su enseñanza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•las acciones que se recogen(análisis científico, análisis didáctico, objetivos, estrategias didácticas y </a:t>
            </a:r>
            <a:r>
              <a:rPr lang="es-MX" sz="1400" dirty="0" err="1">
                <a:latin typeface="Calibri Light" panose="020F0302020204030204" pitchFamily="34" charset="0"/>
                <a:cs typeface="Calibri Light" panose="020F0302020204030204" pitchFamily="34" charset="0"/>
              </a:rPr>
              <a:t>evaluacion</a:t>
            </a:r>
            <a:r>
              <a:rPr lang="es-MX" sz="1400" dirty="0">
                <a:latin typeface="Calibri Light" panose="020F0302020204030204" pitchFamily="34" charset="0"/>
                <a:cs typeface="Calibri Light" panose="020F0302020204030204" pitchFamily="34" charset="0"/>
              </a:rPr>
              <a:t>) son las cinco tareas incluidas en el modelo que se propone y describe en la figura 2</a:t>
            </a:r>
          </a:p>
          <a:p>
            <a:br>
              <a:rPr lang="es-MX" sz="2400" dirty="0">
                <a:latin typeface="Calibri Light" panose="020F0302020204030204" pitchFamily="34" charset="0"/>
                <a:cs typeface="Calibri Light" panose="020F0302020204030204" pitchFamily="34" charset="0"/>
              </a:rPr>
            </a:br>
            <a:endParaRPr lang="es-MX" sz="2400" dirty="0">
              <a:latin typeface="Calibri Light" panose="020F0302020204030204" pitchFamily="34" charset="0"/>
              <a:cs typeface="Calibri Light" panose="020F0302020204030204" pitchFamily="34" charset="0"/>
            </a:endParaRPr>
          </a:p>
        </p:txBody>
      </p:sp>
      <p:sp>
        <p:nvSpPr>
          <p:cNvPr id="6" name="Rectángulo 5">
            <a:extLst>
              <a:ext uri="{FF2B5EF4-FFF2-40B4-BE49-F238E27FC236}">
                <a16:creationId xmlns:a16="http://schemas.microsoft.com/office/drawing/2014/main" id="{6DEA357A-A754-4C70-9E28-011C9EDF022D}"/>
              </a:ext>
            </a:extLst>
          </p:cNvPr>
          <p:cNvSpPr/>
          <p:nvPr/>
        </p:nvSpPr>
        <p:spPr>
          <a:xfrm>
            <a:off x="740735" y="4261110"/>
            <a:ext cx="10200168" cy="2062103"/>
          </a:xfrm>
          <a:prstGeom prst="rect">
            <a:avLst/>
          </a:prstGeom>
        </p:spPr>
        <p:txBody>
          <a:bodyPr wrap="square">
            <a:spAutoFit/>
          </a:bodyPr>
          <a:lstStyle/>
          <a:p>
            <a:r>
              <a:rPr lang="es-MX" sz="1600" b="1" dirty="0">
                <a:solidFill>
                  <a:schemeClr val="accent3"/>
                </a:solidFill>
                <a:latin typeface="Calibri Light" panose="020F0302020204030204" pitchFamily="34" charset="0"/>
                <a:cs typeface="Calibri Light" panose="020F0302020204030204" pitchFamily="34" charset="0"/>
              </a:rPr>
              <a:t>Investigación y experiencias didácticas: </a:t>
            </a:r>
          </a:p>
          <a:p>
            <a:endParaRPr lang="es-MX" sz="1600" b="1"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Modelo para el diseño de unidades didácticas como: </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Análisis científico (selección del contenido)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Análisis didáctico (adecuación al alumno)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Selección de objetivos (reflexión sobre los aprendizajes de los alumnos)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Selección de estrategias didácticas (tareas a realizar por el profesor y alumno)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Selección de estrategias de evaluación( la valoración de proceso de enseñanza y aprendizajes de los alumnos)</a:t>
            </a:r>
          </a:p>
        </p:txBody>
      </p:sp>
      <p:sp>
        <p:nvSpPr>
          <p:cNvPr id="9" name="Rectángulo 8">
            <a:extLst>
              <a:ext uri="{FF2B5EF4-FFF2-40B4-BE49-F238E27FC236}">
                <a16:creationId xmlns:a16="http://schemas.microsoft.com/office/drawing/2014/main" id="{8F6612E7-8DA8-4F5C-8A28-11A1335A09B5}"/>
              </a:ext>
            </a:extLst>
          </p:cNvPr>
          <p:cNvSpPr/>
          <p:nvPr/>
        </p:nvSpPr>
        <p:spPr>
          <a:xfrm>
            <a:off x="847059" y="2937671"/>
            <a:ext cx="10604206" cy="1323439"/>
          </a:xfrm>
          <a:prstGeom prst="rect">
            <a:avLst/>
          </a:prstGeom>
        </p:spPr>
        <p:txBody>
          <a:bodyPr wrap="square">
            <a:spAutoFit/>
          </a:bodyPr>
          <a:lstStyle/>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Preparar una lección es una tarea que desarrolla el docente en la que planifica actividades basadas en los contenidos tomando en cuenta los aprendizajes o metas que se quieren lograr.</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Salinas clasifica la planificación en 3 niveles: Burocrática, organizativa y progresiva.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modelo de unidades didácticas es de gran utilidad para el profesor ya que le indica el procedimiento que planeo para la enseñanza.</a:t>
            </a:r>
          </a:p>
        </p:txBody>
      </p:sp>
      <p:sp>
        <p:nvSpPr>
          <p:cNvPr id="10" name="Rectángulo 9">
            <a:extLst>
              <a:ext uri="{FF2B5EF4-FFF2-40B4-BE49-F238E27FC236}">
                <a16:creationId xmlns:a16="http://schemas.microsoft.com/office/drawing/2014/main" id="{D5651ADF-379A-48DE-9EAF-712C209556DB}"/>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542921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FAAB4B6-616C-4EAA-9014-EA9D6F4EC1C3}"/>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Rectángulo 2">
            <a:extLst>
              <a:ext uri="{FF2B5EF4-FFF2-40B4-BE49-F238E27FC236}">
                <a16:creationId xmlns:a16="http://schemas.microsoft.com/office/drawing/2014/main" id="{34294020-32D7-4291-BFDC-63F96560BF4D}"/>
              </a:ext>
            </a:extLst>
          </p:cNvPr>
          <p:cNvSpPr/>
          <p:nvPr/>
        </p:nvSpPr>
        <p:spPr>
          <a:xfrm>
            <a:off x="808073" y="612845"/>
            <a:ext cx="10845211" cy="3262432"/>
          </a:xfrm>
          <a:prstGeom prst="rect">
            <a:avLst/>
          </a:prstGeom>
        </p:spPr>
        <p:txBody>
          <a:bodyPr wrap="square">
            <a:spAutoFit/>
          </a:bodyPr>
          <a:lstStyle/>
          <a:p>
            <a:r>
              <a:rPr lang="es-MX" sz="1600" b="1" dirty="0">
                <a:solidFill>
                  <a:schemeClr val="accent3"/>
                </a:solidFill>
                <a:latin typeface="Calibri Light" panose="020F0302020204030204" pitchFamily="34" charset="0"/>
                <a:cs typeface="Calibri Light" panose="020F0302020204030204" pitchFamily="34" charset="0"/>
              </a:rPr>
              <a:t>Tareas para la planificación.</a:t>
            </a:r>
            <a:endParaRPr lang="es-MX" sz="1600" dirty="0">
              <a:solidFill>
                <a:schemeClr val="accent3"/>
              </a:solidFill>
              <a:latin typeface="Calibri Light" panose="020F0302020204030204" pitchFamily="34" charset="0"/>
              <a:cs typeface="Calibri Light" panose="020F0302020204030204" pitchFamily="34" charset="0"/>
            </a:endParaRPr>
          </a:p>
          <a:p>
            <a:r>
              <a:rPr lang="es-MX" sz="1600" dirty="0">
                <a:latin typeface="Calibri Light" panose="020F0302020204030204" pitchFamily="34" charset="0"/>
                <a:cs typeface="Calibri Light" panose="020F0302020204030204" pitchFamily="34" charset="0"/>
              </a:rPr>
              <a:t>El análisis científico tiene dos objetivos: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-Estructuración de los contenidos de enseñanza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-Actualización científica del docente, luego de un proceso de consulta y reflexión sobre su propio conocimiento.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La selección de los contenidos de enseñanza debe mantener coherencia con la naturaleza de la ciencia, debido a que la naturaleza de un conocimiento esta determinada por su epistemología.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Una investigación se concibe como un pro- ceso cíclico que comienza y termina con el planteamiento de problemas que originan los conocimientos existentes.</a:t>
            </a: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conocimiento inicial toma mayor importancia en el proceso de adquisición de un nuevo conocimiento. Y, por el contrario, la observación y experimentación pasan a ser relativos en procesos como la generación de hipótesis o el diseño experimental dentro de una investigación.</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conocimiento científico es estructurado y cambiante, construido por colectivos o comunidades de científicos que trabajan dentro de un mismo paradigma</a:t>
            </a:r>
            <a:endParaRPr lang="es-MX" sz="1600" dirty="0"/>
          </a:p>
        </p:txBody>
      </p:sp>
      <p:sp>
        <p:nvSpPr>
          <p:cNvPr id="4" name="Rectángulo 3">
            <a:extLst>
              <a:ext uri="{FF2B5EF4-FFF2-40B4-BE49-F238E27FC236}">
                <a16:creationId xmlns:a16="http://schemas.microsoft.com/office/drawing/2014/main" id="{869F6184-CC66-410A-A0EA-1568EB352464}"/>
              </a:ext>
            </a:extLst>
          </p:cNvPr>
          <p:cNvSpPr/>
          <p:nvPr/>
        </p:nvSpPr>
        <p:spPr>
          <a:xfrm>
            <a:off x="808073" y="4555761"/>
            <a:ext cx="10845210" cy="923330"/>
          </a:xfrm>
          <a:prstGeom prst="rect">
            <a:avLst/>
          </a:prstGeom>
        </p:spPr>
        <p:txBody>
          <a:bodyPr wrap="square">
            <a:spAutoFit/>
          </a:bodyPr>
          <a:lstStyle/>
          <a:p>
            <a:r>
              <a:rPr lang="es-MX" sz="1600" dirty="0">
                <a:latin typeface="Calibri Light" panose="020F0302020204030204" pitchFamily="34" charset="0"/>
                <a:cs typeface="Calibri Light" panose="020F0302020204030204" pitchFamily="34" charset="0"/>
              </a:rPr>
              <a:t>•</a:t>
            </a:r>
            <a:r>
              <a:rPr lang="es-MX" dirty="0">
                <a:latin typeface="Calibri Light" panose="020F0302020204030204" pitchFamily="34" charset="0"/>
                <a:cs typeface="Calibri Light" panose="020F0302020204030204" pitchFamily="34" charset="0"/>
              </a:rPr>
              <a:t>El conocimiento se desarrolla mediante objetos, actividades e ideas didácticas</a:t>
            </a:r>
            <a:br>
              <a:rPr lang="es-MX" dirty="0">
                <a:latin typeface="Calibri Light" panose="020F0302020204030204" pitchFamily="34" charset="0"/>
                <a:cs typeface="Calibri Light" panose="020F0302020204030204" pitchFamily="34" charset="0"/>
              </a:rPr>
            </a:br>
            <a:r>
              <a:rPr lang="es-MX" dirty="0">
                <a:latin typeface="Calibri Light" panose="020F0302020204030204" pitchFamily="34" charset="0"/>
                <a:cs typeface="Calibri Light" panose="020F0302020204030204" pitchFamily="34" charset="0"/>
              </a:rPr>
              <a:t>•Los docentes los utilizan para comprender la manera en que los alumnos comprenden y entienden un tema nuevo</a:t>
            </a:r>
            <a:br>
              <a:rPr lang="es-MX" dirty="0">
                <a:latin typeface="Calibri Light" panose="020F0302020204030204" pitchFamily="34" charset="0"/>
                <a:cs typeface="Calibri Light" panose="020F0302020204030204" pitchFamily="34" charset="0"/>
              </a:rPr>
            </a:br>
            <a:r>
              <a:rPr lang="es-MX" dirty="0">
                <a:latin typeface="Calibri Light" panose="020F0302020204030204" pitchFamily="34" charset="0"/>
                <a:cs typeface="Calibri Light" panose="020F0302020204030204" pitchFamily="34" charset="0"/>
              </a:rPr>
              <a:t>•La relación del alumno-maestro es la más importante ya que en ella se centra el proceso del aprendizaje</a:t>
            </a:r>
            <a:endParaRPr lang="es-MX" sz="16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59701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3AA9FBB-AE19-4BCC-89C0-BCC99B98C15B}"/>
              </a:ext>
            </a:extLst>
          </p:cNvPr>
          <p:cNvSpPr/>
          <p:nvPr/>
        </p:nvSpPr>
        <p:spPr>
          <a:xfrm>
            <a:off x="7825707" y="1354584"/>
            <a:ext cx="3795680" cy="4031873"/>
          </a:xfrm>
          <a:prstGeom prst="rect">
            <a:avLst/>
          </a:prstGeom>
        </p:spPr>
        <p:txBody>
          <a:bodyPr wrap="square">
            <a:spAutoFit/>
          </a:bodyPr>
          <a:lstStyle/>
          <a:p>
            <a:pPr marL="285750" indent="-285750"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No sólo se trata de identificar los condicionantes que el alumno tiene para aprender, sino que es necesario establecer conclusiones pertinentes para el proceso de planificación y, por tanto, dirigidas a la toma de decisiones sobre la enseñanza.</a:t>
            </a:r>
          </a:p>
          <a:p>
            <a:endParaRPr lang="es-MX" sz="1600" dirty="0">
              <a:latin typeface="Calibri Light" panose="020F0302020204030204" pitchFamily="34" charset="0"/>
              <a:cs typeface="Calibri Light" panose="020F0302020204030204" pitchFamily="34" charset="0"/>
            </a:endParaRPr>
          </a:p>
          <a:p>
            <a:pPr marL="285750" indent="-285750"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abordar la selección de objetivos tras los análisis científico y didáctico debe servir para que contemplemos no sólo los contenidos científicos que queremos trabajar en el aula, sino también las experiencias previas y posibles dificultades de aprendizaje de los alumnos</a:t>
            </a:r>
            <a:endParaRPr lang="es-MX" sz="1600" b="0" i="0" dirty="0">
              <a:effectLst/>
              <a:latin typeface="Calibri Light" panose="020F0302020204030204" pitchFamily="34" charset="0"/>
              <a:cs typeface="Calibri Light" panose="020F0302020204030204" pitchFamily="34" charset="0"/>
            </a:endParaRPr>
          </a:p>
        </p:txBody>
      </p:sp>
      <p:sp>
        <p:nvSpPr>
          <p:cNvPr id="6" name="Rectángulo 5">
            <a:extLst>
              <a:ext uri="{FF2B5EF4-FFF2-40B4-BE49-F238E27FC236}">
                <a16:creationId xmlns:a16="http://schemas.microsoft.com/office/drawing/2014/main" id="{E761EF46-F6B5-4B41-96B0-25DDB127AB9B}"/>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8">
            <a:extLst>
              <a:ext uri="{FF2B5EF4-FFF2-40B4-BE49-F238E27FC236}">
                <a16:creationId xmlns:a16="http://schemas.microsoft.com/office/drawing/2014/main" id="{156836BC-D6EA-4F28-86CD-E791BE676A56}"/>
              </a:ext>
            </a:extLst>
          </p:cNvPr>
          <p:cNvSpPr/>
          <p:nvPr/>
        </p:nvSpPr>
        <p:spPr>
          <a:xfrm>
            <a:off x="964163" y="340242"/>
            <a:ext cx="6861544" cy="6247864"/>
          </a:xfrm>
          <a:prstGeom prst="rect">
            <a:avLst/>
          </a:prstGeom>
        </p:spPr>
        <p:txBody>
          <a:bodyPr wrap="square">
            <a:spAutoFit/>
          </a:bodyPr>
          <a:lstStyle/>
          <a:p>
            <a:r>
              <a:rPr lang="es-MX" sz="1600" dirty="0">
                <a:latin typeface="Calibri Light" panose="020F0302020204030204" pitchFamily="34" charset="0"/>
                <a:cs typeface="Calibri Light" panose="020F0302020204030204" pitchFamily="34" charset="0"/>
              </a:rPr>
              <a:t>La delimitación de los contenidos debe basarse en el entramado conceptual al que queremos llegar para que se logre un aprendizaje significativo y de significado científico.</a:t>
            </a:r>
          </a:p>
          <a:p>
            <a:endParaRPr lang="es-MX" sz="1600"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La adaptación para seleccionar los contenidos procedimentales consiste en la siguiente secuencia: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Afirmaciones de conocimiento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Preguntas determinantes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Conceptos claves pertinentes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Métodos de investigación</a:t>
            </a: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Hay que centrar nuestra atención hacia la capacidad cognitiva del alumno por ser un factor determinante de lo que es capaz de hacer y aprender en cualquier situación.</a:t>
            </a: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Podemos toman en cuenta dos referencias como indicadores de la capacidad cognitiva de los alumnos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Sus conocimientos previos del tema</a:t>
            </a:r>
          </a:p>
          <a:p>
            <a:pPr>
              <a:buFont typeface="Wingdings" panose="05000000000000000000" pitchFamily="2" charset="2"/>
              <a:buChar char="§"/>
            </a:pPr>
            <a:endParaRPr lang="es-MX" sz="1600"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nivel del desarrollo operatorio donde se encuentran los alumnos según las habilidades intelectivas necesarias</a:t>
            </a:r>
          </a:p>
          <a:p>
            <a:pPr>
              <a:buFont typeface="Wingdings" panose="05000000000000000000" pitchFamily="2" charset="2"/>
              <a:buChar char="§"/>
            </a:pPr>
            <a:endParaRPr lang="es-MX" sz="1600" dirty="0">
              <a:latin typeface="Calibri Light" panose="020F0302020204030204" pitchFamily="34" charset="0"/>
              <a:cs typeface="Calibri Light" panose="020F0302020204030204" pitchFamily="34" charset="0"/>
            </a:endParaRP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Es importante conocer las ideas de los alumnos y no solo identificar los errores sino que reconocer sus aciertos ya que los conocimientos que tenga forman parte fundamental en su estructura cognitiva y funcionan como herramientas conceptuales para tener una mejor comprensión de la nueva información que va adquiriendo</a:t>
            </a:r>
          </a:p>
        </p:txBody>
      </p:sp>
    </p:spTree>
    <p:extLst>
      <p:ext uri="{BB962C8B-B14F-4D97-AF65-F5344CB8AC3E}">
        <p14:creationId xmlns:p14="http://schemas.microsoft.com/office/powerpoint/2010/main" val="2729926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9464F35A-5FFA-4ADB-9ED5-D3BB4EC5644A}"/>
              </a:ext>
            </a:extLst>
          </p:cNvPr>
          <p:cNvSpPr/>
          <p:nvPr/>
        </p:nvSpPr>
        <p:spPr>
          <a:xfrm>
            <a:off x="847059" y="478465"/>
            <a:ext cx="10561675" cy="3847207"/>
          </a:xfrm>
          <a:prstGeom prst="rect">
            <a:avLst/>
          </a:prstGeom>
        </p:spPr>
        <p:txBody>
          <a:bodyPr wrap="square">
            <a:spAutoFit/>
          </a:bodyPr>
          <a:lstStyle/>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carácter constructivo del aprendizaje supone la obtención de resultados particulares para cada alumno según sus peculiaridades y, por tanto, el desarrollo de capacidades en los alumnos no puede ser medido por determinadas conductas observables idénticas para todos.</a:t>
            </a:r>
            <a:br>
              <a:rPr lang="es-MX" sz="1600" dirty="0">
                <a:latin typeface="Calibri Light" panose="020F0302020204030204" pitchFamily="34" charset="0"/>
                <a:cs typeface="Calibri Light" panose="020F0302020204030204" pitchFamily="34" charset="0"/>
              </a:rPr>
            </a:br>
            <a:r>
              <a:rPr lang="es-MX" sz="1600" dirty="0">
                <a:latin typeface="Calibri Light" panose="020F0302020204030204" pitchFamily="34" charset="0"/>
                <a:cs typeface="Calibri Light" panose="020F0302020204030204" pitchFamily="34" charset="0"/>
              </a:rPr>
              <a:t>Para el desarrollo de una lección</a:t>
            </a:r>
            <a:br>
              <a:rPr lang="es-MX" sz="1600" dirty="0">
                <a:latin typeface="Calibri Light" panose="020F0302020204030204" pitchFamily="34" charset="0"/>
                <a:cs typeface="Calibri Light" panose="020F0302020204030204" pitchFamily="34" charset="0"/>
              </a:rPr>
            </a:br>
            <a:r>
              <a:rPr lang="es-MX" sz="1600" dirty="0">
                <a:latin typeface="Calibri Light" panose="020F0302020204030204" pitchFamily="34" charset="0"/>
                <a:cs typeface="Calibri Light" panose="020F0302020204030204" pitchFamily="34" charset="0"/>
              </a:rPr>
              <a:t>el profesor debe adoptar unas normas de actuación ante las que espera que los alumnos respondan de una determinada manera. La selección de estrategias didácticas tiene por objeto el que estas normas de actuación sean eficaces para el logro de los objetivos propuestos .</a:t>
            </a:r>
          </a:p>
          <a:p>
            <a:endParaRPr lang="es-MX" sz="16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 la hora de enseñar o la utilización de determinados recursos (explicación del profesor, laboratorio, vídeo...).Es necesario saber también que los planteamientos metodológicos bajo los que hemos sido instruidos, o cualquier otro, son consecuencia de una teoría de enseñanza y está a su vez es precedida por una teoría de aprendizaje.</a:t>
            </a:r>
          </a:p>
          <a:p>
            <a:pPr marL="285750" indent="-285750">
              <a:buFont typeface="Wingdings" panose="05000000000000000000" pitchFamily="2" charset="2"/>
              <a:buChar char="§"/>
            </a:pPr>
            <a:endParaRPr lang="es-MX" sz="16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Definir la secuencia de enseñanza es necesario para concretar cómo vamos a llevar al aula nuestros planteamientos metodológicos. Para ello debemos señalar las fases o etapas, incluidas en su desarrollo </a:t>
            </a:r>
            <a:r>
              <a:rPr lang="es-MX" dirty="0">
                <a:solidFill>
                  <a:srgbClr val="FFFFFF"/>
                </a:solidFill>
                <a:latin typeface="Segoe UI" panose="020B0502040204020203" pitchFamily="34" charset="0"/>
              </a:rPr>
              <a:t>resaltando el objetivo u objetivos que persiguen.</a:t>
            </a:r>
            <a:endParaRPr lang="es-MX" dirty="0"/>
          </a:p>
        </p:txBody>
      </p:sp>
      <p:sp>
        <p:nvSpPr>
          <p:cNvPr id="4" name="Rectángulo 3">
            <a:extLst>
              <a:ext uri="{FF2B5EF4-FFF2-40B4-BE49-F238E27FC236}">
                <a16:creationId xmlns:a16="http://schemas.microsoft.com/office/drawing/2014/main" id="{BC43472A-2B84-423D-8F25-5CE57D0BB031}"/>
              </a:ext>
            </a:extLst>
          </p:cNvPr>
          <p:cNvSpPr/>
          <p:nvPr/>
        </p:nvSpPr>
        <p:spPr>
          <a:xfrm>
            <a:off x="847059" y="4267553"/>
            <a:ext cx="10561674" cy="2308324"/>
          </a:xfrm>
          <a:prstGeom prst="rect">
            <a:avLst/>
          </a:prstGeom>
        </p:spPr>
        <p:txBody>
          <a:bodyPr wrap="square">
            <a:spAutoFit/>
          </a:bodyPr>
          <a:lstStyle/>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Para desarrollar una lección, el profesor debe adoptar unas normas de actuación ante las que espera que los alumnos respondan de una determinada manera. </a:t>
            </a: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 La selección de estrategias didácticas tiene por objeto el que estas normas de actuación sean eficaces para el logro de los objetivos propuestos.</a:t>
            </a: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Creemos necesario diferenciar, dentro de la estrategia didáctica de un profesor, sus planteamientos metodológicos, la secuencia de enseñanza, las actividades de enseñanza y los materiales de aprendizaje.</a:t>
            </a: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 Los planteamientos metodológicos nos informan sobre las funciones que profesor y alumnos desempeñan en el proceso de E/A y están determinados por las teorías y creencias personales que el profesor sustenta, fundamentalmente, sobre la naturaleza de la Ciencia.     </a:t>
            </a:r>
            <a:endParaRPr lang="es-MX" sz="1600" b="0" i="0" dirty="0">
              <a:effectLst/>
              <a:latin typeface="Calibri Light" panose="020F0302020204030204" pitchFamily="34" charset="0"/>
              <a:cs typeface="Calibri Light" panose="020F0302020204030204" pitchFamily="34" charset="0"/>
            </a:endParaRPr>
          </a:p>
        </p:txBody>
      </p:sp>
      <p:sp>
        <p:nvSpPr>
          <p:cNvPr id="7" name="Rectángulo 6">
            <a:extLst>
              <a:ext uri="{FF2B5EF4-FFF2-40B4-BE49-F238E27FC236}">
                <a16:creationId xmlns:a16="http://schemas.microsoft.com/office/drawing/2014/main" id="{D050D49A-DF60-4C34-94FE-3A6BC41BF75F}"/>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815171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B883C2C-49BB-4D08-A501-061B1C9C17F1}"/>
              </a:ext>
            </a:extLst>
          </p:cNvPr>
          <p:cNvSpPr/>
          <p:nvPr/>
        </p:nvSpPr>
        <p:spPr>
          <a:xfrm>
            <a:off x="1017182" y="537035"/>
            <a:ext cx="10263962" cy="3385542"/>
          </a:xfrm>
          <a:prstGeom prst="rect">
            <a:avLst/>
          </a:prstGeom>
        </p:spPr>
        <p:txBody>
          <a:bodyPr wrap="square">
            <a:spAutoFit/>
          </a:bodyPr>
          <a:lstStyle/>
          <a:p>
            <a:pPr marL="285750" indent="-285750">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El cuaderno del alumno es un material que se utiliza fundamentalmente con el objetivo de personalizar el proceso de E/A y describir cómo se construye el conocimiento.</a:t>
            </a:r>
          </a:p>
          <a:p>
            <a:pPr marL="285750" indent="-285750">
              <a:buFont typeface="Wingdings" panose="05000000000000000000" pitchFamily="2" charset="2"/>
              <a:buChar char="§"/>
            </a:pPr>
            <a:endParaRPr lang="es-MX" sz="14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La selección de estrategias de evaluación es la última tarea del modelo, tanto las valoraciones como las decisiones implícitas en la evaluación están condicionadas por la Concepción que el profesor tenga del proceso E/A</a:t>
            </a:r>
          </a:p>
          <a:p>
            <a:pPr marL="285750" indent="-285750">
              <a:buFont typeface="Wingdings" panose="05000000000000000000" pitchFamily="2" charset="2"/>
              <a:buChar char="§"/>
            </a:pPr>
            <a:endParaRPr lang="es-MX" sz="1400" dirty="0">
              <a:latin typeface="Calibri Light" panose="020F0302020204030204" pitchFamily="34" charset="0"/>
              <a:cs typeface="Calibri Light" panose="020F0302020204030204" pitchFamily="34" charset="0"/>
            </a:endParaRPr>
          </a:p>
          <a:p>
            <a:pPr marL="285750" indent="-285750" algn="just">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Para que la evaluación sea formativa debemos utilizarla como un medio que nos proporcione información, tanto para suministrar una retroalimentación adecuada a los alumnos como para mejorar la enseñanza del profesor. Se convierte por tanto en un instrumento para el seguimiento y mejora del desarrollo de la UD en él aula. Desde la planificación de la UD hemos de reflexionar y tomar decisiones sobre el que, como y cuando evaluar.</a:t>
            </a:r>
          </a:p>
          <a:p>
            <a:pPr marL="285750" indent="-285750" algn="just">
              <a:buFont typeface="Wingdings" panose="05000000000000000000" pitchFamily="2" charset="2"/>
              <a:buChar char="§"/>
            </a:pPr>
            <a:endParaRPr lang="es-MX" sz="14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En relación a los aprendizajes de los alumnos, la función formativa de la evaluación hace necesario como contenidos de la misma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A) la situación de partida: el conocimiento eh ideas previas de los alumnos</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B) los progresos en la construcción de conocimientos y cambios que llevan a cabo los alumnos</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C) los conocimientos científicos </a:t>
            </a:r>
            <a:r>
              <a:rPr lang="es-MX" dirty="0">
                <a:solidFill>
                  <a:srgbClr val="FFFFFF"/>
                </a:solidFill>
                <a:latin typeface="Segoe UI" panose="020B0502040204020203" pitchFamily="34" charset="0"/>
              </a:rPr>
              <a:t>adquiridos (conceptuales, procedimentales y actitudinales</a:t>
            </a:r>
            <a:endParaRPr lang="es-MX" dirty="0"/>
          </a:p>
        </p:txBody>
      </p:sp>
      <p:sp>
        <p:nvSpPr>
          <p:cNvPr id="3" name="Rectángulo 2">
            <a:extLst>
              <a:ext uri="{FF2B5EF4-FFF2-40B4-BE49-F238E27FC236}">
                <a16:creationId xmlns:a16="http://schemas.microsoft.com/office/drawing/2014/main" id="{5742883D-086F-4ED9-AAE5-5C95C664B216}"/>
              </a:ext>
            </a:extLst>
          </p:cNvPr>
          <p:cNvSpPr/>
          <p:nvPr/>
        </p:nvSpPr>
        <p:spPr>
          <a:xfrm>
            <a:off x="1017182" y="3922577"/>
            <a:ext cx="9891822" cy="2326021"/>
          </a:xfrm>
          <a:prstGeom prst="rect">
            <a:avLst/>
          </a:prstGeom>
        </p:spPr>
        <p:txBody>
          <a:bodyPr wrap="square">
            <a:spAutoFit/>
          </a:bodyPr>
          <a:lstStyle/>
          <a:p>
            <a:pPr>
              <a:lnSpc>
                <a:spcPct val="107000"/>
              </a:lnSpc>
              <a:spcAft>
                <a:spcPts val="800"/>
              </a:spcAft>
            </a:pPr>
            <a:r>
              <a:rPr lang="es-MX" sz="1600" b="1" dirty="0">
                <a:solidFill>
                  <a:schemeClr val="accent3"/>
                </a:solidFill>
                <a:latin typeface="Calibri Light" panose="020F0302020204030204" pitchFamily="34" charset="0"/>
                <a:ea typeface="Calibri" panose="020F0502020204030204" pitchFamily="34" charset="0"/>
                <a:cs typeface="Calibri Light" panose="020F0302020204030204" pitchFamily="34" charset="0"/>
              </a:rPr>
              <a:t>Investigación y experiencias didácticas </a:t>
            </a:r>
          </a:p>
          <a:p>
            <a:pPr marL="285750" indent="-285750" algn="just">
              <a:lnSpc>
                <a:spcPct val="107000"/>
              </a:lnSpc>
              <a:spcAft>
                <a:spcPts val="800"/>
              </a:spcAft>
              <a:buFont typeface="Wingdings" panose="05000000000000000000" pitchFamily="2" charset="2"/>
              <a:buChar char="§"/>
            </a:pPr>
            <a:r>
              <a:rPr lang="es-MX" dirty="0">
                <a:solidFill>
                  <a:srgbClr val="000000"/>
                </a:solidFill>
                <a:latin typeface="Calibri Light" panose="020F0302020204030204" pitchFamily="34" charset="0"/>
                <a:ea typeface="Calibri" panose="020F0502020204030204" pitchFamily="34" charset="0"/>
                <a:cs typeface="Calibri Light" panose="020F0302020204030204" pitchFamily="34" charset="0"/>
              </a:rPr>
              <a:t>Respecto a cómo evaluar,</a:t>
            </a:r>
            <a:r>
              <a:rPr lang="es-MX" sz="1600" dirty="0">
                <a:latin typeface="Calibri Light" panose="020F0302020204030204" pitchFamily="34" charset="0"/>
                <a:ea typeface="Calibri" panose="020F0502020204030204" pitchFamily="34" charset="0"/>
                <a:cs typeface="Calibri Light" panose="020F0302020204030204" pitchFamily="34" charset="0"/>
              </a:rPr>
              <a:t> </a:t>
            </a:r>
            <a:r>
              <a:rPr lang="es-MX"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es deseable y necesario, desde la función asignada a la evaluación, que las actividades de evaluación sean las propias actividades de enseñanza (trabajos prácticos, puestas en común, trabajos individuales ...) o que se incorporen cuando la  situación lo requiera, por ejemplo, en el caso de los exámenes.</a:t>
            </a:r>
            <a:endParaRPr lang="es-MX" sz="1600" dirty="0">
              <a:latin typeface="Calibri Light" panose="020F0302020204030204" pitchFamily="34" charset="0"/>
              <a:ea typeface="Calibri" panose="020F0502020204030204" pitchFamily="34" charset="0"/>
              <a:cs typeface="Calibri Light" panose="020F0302020204030204" pitchFamily="34" charset="0"/>
            </a:endParaRPr>
          </a:p>
          <a:p>
            <a:pPr marL="285750" indent="-285750" algn="just">
              <a:lnSpc>
                <a:spcPct val="107000"/>
              </a:lnSpc>
              <a:spcAft>
                <a:spcPts val="800"/>
              </a:spcAft>
              <a:buFont typeface="Wingdings" panose="05000000000000000000" pitchFamily="2" charset="2"/>
              <a:buChar char="§"/>
            </a:pPr>
            <a:r>
              <a:rPr lang="es-MX" dirty="0">
                <a:solidFill>
                  <a:srgbClr val="000000"/>
                </a:solidFill>
                <a:latin typeface="Calibri Light" panose="020F0302020204030204" pitchFamily="34" charset="0"/>
                <a:ea typeface="Calibri" panose="020F0502020204030204" pitchFamily="34" charset="0"/>
                <a:cs typeface="Calibri Light" panose="020F0302020204030204" pitchFamily="34" charset="0"/>
              </a:rPr>
              <a:t>Es necesario que la evaluación tenga carácter formativo es necesario que los alumnos tengan </a:t>
            </a:r>
            <a:r>
              <a:rPr lang="es-MX"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la posibilidad de discutir las respuestas, rehacer el examen, debatir las calificaciones. </a:t>
            </a:r>
            <a:endParaRPr lang="es-MX" sz="1600" dirty="0">
              <a:effectLst/>
              <a:latin typeface="Calibri Light" panose="020F0302020204030204" pitchFamily="34" charset="0"/>
              <a:ea typeface="Calibri" panose="020F0502020204030204" pitchFamily="34" charset="0"/>
              <a:cs typeface="Calibri Light" panose="020F0302020204030204" pitchFamily="34" charset="0"/>
            </a:endParaRPr>
          </a:p>
        </p:txBody>
      </p:sp>
      <p:sp>
        <p:nvSpPr>
          <p:cNvPr id="4" name="Rectángulo 3">
            <a:extLst>
              <a:ext uri="{FF2B5EF4-FFF2-40B4-BE49-F238E27FC236}">
                <a16:creationId xmlns:a16="http://schemas.microsoft.com/office/drawing/2014/main" id="{9B9417B2-A1AA-445C-8EAE-8328FA46D15D}"/>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1572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3" name="Straight Connector 72">
            <a:extLst>
              <a:ext uri="{FF2B5EF4-FFF2-40B4-BE49-F238E27FC236}">
                <a16:creationId xmlns:a16="http://schemas.microsoft.com/office/drawing/2014/main" id="{15F1CC53-719A-4763-BF30-5E25A63CEF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28" name="Picture 4" descr="laptop-animada-recreativos - Recreativos Marketing">
            <a:extLst>
              <a:ext uri="{FF2B5EF4-FFF2-40B4-BE49-F238E27FC236}">
                <a16:creationId xmlns:a16="http://schemas.microsoft.com/office/drawing/2014/main" id="{AF1426E3-51D0-4140-80D3-BCC9300FD83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572" r="9091" b="21018"/>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74">
            <a:extLst>
              <a:ext uri="{FF2B5EF4-FFF2-40B4-BE49-F238E27FC236}">
                <a16:creationId xmlns:a16="http://schemas.microsoft.com/office/drawing/2014/main" id="{57D175FC-84CC-4D12-A5E2-FA27D934E9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5" cy="6858000"/>
          </a:xfrm>
          <a:prstGeom prst="rect">
            <a:avLst/>
          </a:prstGeom>
          <a:solidFill>
            <a:srgbClr val="FFFFF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cxnSp>
        <p:nvCxnSpPr>
          <p:cNvPr id="77" name="Straight Connector 76">
            <a:extLst>
              <a:ext uri="{FF2B5EF4-FFF2-40B4-BE49-F238E27FC236}">
                <a16:creationId xmlns:a16="http://schemas.microsoft.com/office/drawing/2014/main" id="{8AC38328-2D50-4DDB-BD20-28DE12E499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D38741A1-4A51-4D0A-8009-F0C99643A010}"/>
              </a:ext>
            </a:extLst>
          </p:cNvPr>
          <p:cNvSpPr/>
          <p:nvPr/>
        </p:nvSpPr>
        <p:spPr>
          <a:xfrm>
            <a:off x="1024128" y="2286000"/>
            <a:ext cx="6066816" cy="2200940"/>
          </a:xfrm>
          <a:prstGeom prst="rect">
            <a:avLst/>
          </a:prstGeom>
        </p:spPr>
        <p:txBody>
          <a:bodyPr vert="horz" lIns="45720" tIns="45720" rIns="45720" bIns="45720" rtlCol="0">
            <a:normAutofit/>
          </a:bodyPr>
          <a:lstStyle/>
          <a:p>
            <a:pPr algn="just" defTabSz="914400">
              <a:lnSpc>
                <a:spcPct val="90000"/>
              </a:lnSpc>
              <a:spcAft>
                <a:spcPts val="600"/>
              </a:spcAft>
              <a:buClr>
                <a:schemeClr val="accent1"/>
              </a:buClr>
            </a:pPr>
            <a:r>
              <a:rPr lang="en-US" dirty="0">
                <a:solidFill>
                  <a:srgbClr val="000000"/>
                </a:solidFill>
                <a:latin typeface="Calibri Light" panose="020F0302020204030204" pitchFamily="34" charset="0"/>
                <a:cs typeface="Calibri Light" panose="020F0302020204030204" pitchFamily="34" charset="0"/>
              </a:rPr>
              <a:t>Queremos terminar planteando la utilidad que puede tener para el profesor el disponer de unas estrategias de NOTA planificación sistematizadas como las que aporta este modelo. Creemos, por tanto, que en primera medida el profesor debe asumir su doble labor docente e investigadora y que será la adquisición de conocimientos teóricos y metodológicos adecuados los que le permitan resolver los problemas que se plantee.</a:t>
            </a:r>
          </a:p>
        </p:txBody>
      </p:sp>
    </p:spTree>
    <p:extLst>
      <p:ext uri="{BB962C8B-B14F-4D97-AF65-F5344CB8AC3E}">
        <p14:creationId xmlns:p14="http://schemas.microsoft.com/office/powerpoint/2010/main" val="2991655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110</TotalTime>
  <Words>1470</Words>
  <Application>Microsoft Office PowerPoint</Application>
  <PresentationFormat>Panorámica</PresentationFormat>
  <Paragraphs>62</Paragraphs>
  <Slides>7</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7</vt:i4>
      </vt:variant>
    </vt:vector>
  </HeadingPairs>
  <TitlesOfParts>
    <vt:vector size="15" baseType="lpstr">
      <vt:lpstr>Arial</vt:lpstr>
      <vt:lpstr>Calibri Light</vt:lpstr>
      <vt:lpstr>Segoe UI</vt:lpstr>
      <vt:lpstr>Tw Cen MT</vt:lpstr>
      <vt:lpstr>Tw Cen MT Condensed</vt:lpstr>
      <vt:lpstr>Wingdings</vt:lpstr>
      <vt:lpstr>Wingdings 3</vt:lpstr>
      <vt:lpstr>Integral</vt:lpstr>
      <vt:lpstr>DISEñO DE UNIDADES DIDÁCTICAS EN EL ÁREA DE CIENCIAS  EXPERIMENTALES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SOFIA ABIGAIL MASCORRO ARELLANO</dc:creator>
  <cp:lastModifiedBy>SOFIA ABIGAIL MASCORRO ARELLANO</cp:lastModifiedBy>
  <cp:revision>9</cp:revision>
  <dcterms:created xsi:type="dcterms:W3CDTF">2021-03-22T17:12:54Z</dcterms:created>
  <dcterms:modified xsi:type="dcterms:W3CDTF">2021-03-22T19:03:00Z</dcterms:modified>
</cp:coreProperties>
</file>