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6858000" cy="9144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224" y="140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B99E-3B0C-4CE2-84C0-309E81C7DC1C}" type="datetimeFigureOut">
              <a:rPr lang="es-ES" smtClean="0"/>
              <a:t>26/03/2021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E61DB-F073-41E2-B11E-03A447D645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2705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B99E-3B0C-4CE2-84C0-309E81C7DC1C}" type="datetimeFigureOut">
              <a:rPr lang="es-ES" smtClean="0"/>
              <a:t>26/03/2021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E61DB-F073-41E2-B11E-03A447D645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3045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B99E-3B0C-4CE2-84C0-309E81C7DC1C}" type="datetimeFigureOut">
              <a:rPr lang="es-ES" smtClean="0"/>
              <a:t>26/03/2021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E61DB-F073-41E2-B11E-03A447D645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351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B99E-3B0C-4CE2-84C0-309E81C7DC1C}" type="datetimeFigureOut">
              <a:rPr lang="es-ES" smtClean="0"/>
              <a:t>26/03/2021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E61DB-F073-41E2-B11E-03A447D645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2306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B99E-3B0C-4CE2-84C0-309E81C7DC1C}" type="datetimeFigureOut">
              <a:rPr lang="es-ES" smtClean="0"/>
              <a:t>26/03/2021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E61DB-F073-41E2-B11E-03A447D645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345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B99E-3B0C-4CE2-84C0-309E81C7DC1C}" type="datetimeFigureOut">
              <a:rPr lang="es-ES" smtClean="0"/>
              <a:t>26/03/2021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E61DB-F073-41E2-B11E-03A447D645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0022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B99E-3B0C-4CE2-84C0-309E81C7DC1C}" type="datetimeFigureOut">
              <a:rPr lang="es-ES" smtClean="0"/>
              <a:t>26/03/2021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E61DB-F073-41E2-B11E-03A447D645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8485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B99E-3B0C-4CE2-84C0-309E81C7DC1C}" type="datetimeFigureOut">
              <a:rPr lang="es-ES" smtClean="0"/>
              <a:t>26/03/2021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E61DB-F073-41E2-B11E-03A447D645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82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B99E-3B0C-4CE2-84C0-309E81C7DC1C}" type="datetimeFigureOut">
              <a:rPr lang="es-ES" smtClean="0"/>
              <a:t>26/03/2021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E61DB-F073-41E2-B11E-03A447D645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6811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B99E-3B0C-4CE2-84C0-309E81C7DC1C}" type="datetimeFigureOut">
              <a:rPr lang="es-ES" smtClean="0"/>
              <a:t>26/03/2021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E61DB-F073-41E2-B11E-03A447D645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1387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B99E-3B0C-4CE2-84C0-309E81C7DC1C}" type="datetimeFigureOut">
              <a:rPr lang="es-ES" smtClean="0"/>
              <a:t>26/03/2021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E61DB-F073-41E2-B11E-03A447D645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51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3B99E-3B0C-4CE2-84C0-309E81C7DC1C}" type="datetimeFigureOut">
              <a:rPr lang="es-ES" smtClean="0"/>
              <a:t>26/03/2021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E61DB-F073-41E2-B11E-03A447D645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872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b.mx/salud/en/articulos/el-plato-del-bien-comer-una-guia-para-una-buena-alimentacion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58000" cy="8962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 7"/>
          <p:cNvSpPr/>
          <p:nvPr/>
        </p:nvSpPr>
        <p:spPr>
          <a:xfrm>
            <a:off x="620688" y="1428405"/>
            <a:ext cx="576064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Notas </a:t>
            </a:r>
          </a:p>
          <a:p>
            <a:pPr algn="ctr"/>
            <a:r>
              <a:rPr lang="es-ES" sz="88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Científicas</a:t>
            </a:r>
            <a:endParaRPr lang="es-ES" sz="88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844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/>
          <p:cNvCxnSpPr/>
          <p:nvPr/>
        </p:nvCxnSpPr>
        <p:spPr>
          <a:xfrm>
            <a:off x="0" y="987782"/>
            <a:ext cx="6858000" cy="1162"/>
          </a:xfrm>
          <a:prstGeom prst="line">
            <a:avLst/>
          </a:prstGeom>
          <a:ln w="762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0" y="-14097"/>
            <a:ext cx="1380744" cy="1003041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/>
          <p:cNvSpPr/>
          <p:nvPr/>
        </p:nvSpPr>
        <p:spPr>
          <a:xfrm>
            <a:off x="1380744" y="-14091"/>
            <a:ext cx="1024128" cy="1003041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2404872" y="-14090"/>
            <a:ext cx="1024128" cy="1003041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3429000" y="-14088"/>
            <a:ext cx="1024128" cy="1003041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4453128" y="-14092"/>
            <a:ext cx="1024128" cy="1003041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5477256" y="-14096"/>
            <a:ext cx="1380744" cy="100304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Rectángulo 18"/>
          <p:cNvSpPr/>
          <p:nvPr/>
        </p:nvSpPr>
        <p:spPr>
          <a:xfrm>
            <a:off x="432889" y="3923881"/>
            <a:ext cx="6280743" cy="307777"/>
          </a:xfrm>
          <a:prstGeom prst="rect">
            <a:avLst/>
          </a:prstGeom>
          <a:ln w="38100">
            <a:solidFill>
              <a:srgbClr val="92D05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https://www.significados.com/primavera/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62046" y="226546"/>
            <a:ext cx="6198416" cy="52322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Gill Sans Ultra Bold Condensed" panose="020B0A06020104020203" pitchFamily="34" charset="0"/>
              </a:rPr>
              <a:t>Semana del </a:t>
            </a:r>
            <a:r>
              <a:rPr lang="es-ES" sz="2800" b="1" dirty="0" smtClean="0">
                <a:latin typeface="Gill Sans Ultra Bold Condensed" panose="020B0A06020104020203" pitchFamily="34" charset="0"/>
              </a:rPr>
              <a:t>22 al 25 de </a:t>
            </a:r>
            <a:r>
              <a:rPr lang="es-ES" sz="2800" b="1" dirty="0" smtClean="0">
                <a:latin typeface="Gill Sans Ultra Bold Condensed" panose="020B0A06020104020203" pitchFamily="34" charset="0"/>
              </a:rPr>
              <a:t>marzo 2021</a:t>
            </a:r>
            <a:endParaRPr lang="es-MX" sz="2800" b="1" dirty="0">
              <a:latin typeface="Gill Sans Ultra Bold Condensed" panose="020B0A06020104020203" pitchFamily="34" charset="0"/>
            </a:endParaRPr>
          </a:p>
        </p:txBody>
      </p:sp>
      <p:sp>
        <p:nvSpPr>
          <p:cNvPr id="24" name="Rectángulo 18"/>
          <p:cNvSpPr/>
          <p:nvPr/>
        </p:nvSpPr>
        <p:spPr>
          <a:xfrm>
            <a:off x="362046" y="1226256"/>
            <a:ext cx="6280743" cy="24622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  <a:prstDash val="sysDash"/>
          </a:ln>
        </p:spPr>
        <p:txBody>
          <a:bodyPr wrap="square">
            <a:spAutoFit/>
          </a:bodyPr>
          <a:lstStyle/>
          <a:p>
            <a:r>
              <a:rPr lang="es-ES" sz="1400" dirty="0"/>
              <a:t>La palabra primavera es sinónimo de renacimiento, renovación, restitución, florecimiento, juventud, entre </a:t>
            </a:r>
            <a:r>
              <a:rPr lang="es-ES" sz="1400" dirty="0" smtClean="0"/>
              <a:t>otras Se </a:t>
            </a:r>
            <a:r>
              <a:rPr lang="es-ES" sz="1400" dirty="0"/>
              <a:t>conoce como primavera a la </a:t>
            </a:r>
            <a:r>
              <a:rPr lang="es-ES" sz="1400" b="1" dirty="0"/>
              <a:t>estación del año que antecede al verano y posterior al </a:t>
            </a:r>
            <a:r>
              <a:rPr lang="es-ES" sz="1400" b="1" dirty="0" smtClean="0"/>
              <a:t>invierno, </a:t>
            </a:r>
            <a:r>
              <a:rPr lang="es-ES" sz="1400" dirty="0"/>
              <a:t>Florecimiento de las flores en consecuencia de la polinización. Lo que es común el crecimiento de flores y plantas, reapareciendo el color después del invierno.</a:t>
            </a:r>
          </a:p>
          <a:p>
            <a:r>
              <a:rPr lang="es-ES" sz="1400" dirty="0"/>
              <a:t>La primavera posee un clima bastante agradable ya que su temperatura aumenta conformen avanzan las semanas. Sin embargo, puede existir días con temperaturas frías debido a la existencia de algunas masas de aire frías.</a:t>
            </a:r>
          </a:p>
          <a:p>
            <a:endParaRPr lang="es-ES" sz="1400" b="1" dirty="0" smtClean="0"/>
          </a:p>
          <a:p>
            <a:pPr algn="ctr"/>
            <a:endParaRPr lang="es-ES" sz="1400" dirty="0" smtClean="0"/>
          </a:p>
          <a:p>
            <a:pPr algn="ctr"/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32889" y="4499992"/>
            <a:ext cx="6127573" cy="1944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tx1"/>
                </a:solidFill>
              </a:rPr>
              <a:t>la primavera es una estación del año, en donde las flores, y los arboles comienzan a florecer, los animales comienzan a salir, como las mariposas, las abejas, los caracoles,  (se les cuestiona a los alumnos si conocen otros animales y plantas) </a:t>
            </a:r>
          </a:p>
          <a:p>
            <a:pPr algn="ctr"/>
            <a:r>
              <a:rPr lang="es-ES_tradnl" dirty="0" smtClean="0">
                <a:solidFill>
                  <a:schemeClr val="tx1"/>
                </a:solidFill>
              </a:rPr>
              <a:t>El clima de primavera es bonito, hace calor y podemos ir a albercas, parques (se les menciona que en esta ocasión es importante quedarnos en casa por el COVID-19)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2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/>
          <p:cNvCxnSpPr/>
          <p:nvPr/>
        </p:nvCxnSpPr>
        <p:spPr>
          <a:xfrm>
            <a:off x="0" y="987782"/>
            <a:ext cx="6858000" cy="1162"/>
          </a:xfrm>
          <a:prstGeom prst="line">
            <a:avLst/>
          </a:prstGeom>
          <a:ln w="762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0" y="-14097"/>
            <a:ext cx="1380744" cy="1003041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/>
          <p:cNvSpPr/>
          <p:nvPr/>
        </p:nvSpPr>
        <p:spPr>
          <a:xfrm>
            <a:off x="1380744" y="-14091"/>
            <a:ext cx="1024128" cy="1003041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2404872" y="-14090"/>
            <a:ext cx="1024128" cy="1003041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3429000" y="-14088"/>
            <a:ext cx="1024128" cy="1003041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4453128" y="-14092"/>
            <a:ext cx="1024128" cy="1003041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5477256" y="-14096"/>
            <a:ext cx="1380744" cy="100304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20"/>
          <p:cNvSpPr txBox="1"/>
          <p:nvPr/>
        </p:nvSpPr>
        <p:spPr>
          <a:xfrm>
            <a:off x="362046" y="226546"/>
            <a:ext cx="6198416" cy="52322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Gill Sans Ultra Bold Condensed" panose="020B0A06020104020203" pitchFamily="34" charset="0"/>
              </a:rPr>
              <a:t>Semana del </a:t>
            </a:r>
            <a:r>
              <a:rPr lang="es-ES" sz="2800" b="1" dirty="0" smtClean="0">
                <a:latin typeface="Gill Sans Ultra Bold Condensed" panose="020B0A06020104020203" pitchFamily="34" charset="0"/>
              </a:rPr>
              <a:t>22 al 25 de </a:t>
            </a:r>
            <a:r>
              <a:rPr lang="es-ES" sz="2800" b="1" dirty="0" smtClean="0">
                <a:latin typeface="Gill Sans Ultra Bold Condensed" panose="020B0A06020104020203" pitchFamily="34" charset="0"/>
              </a:rPr>
              <a:t>marzo 2021</a:t>
            </a:r>
            <a:endParaRPr lang="es-MX" sz="2800" b="1" dirty="0">
              <a:latin typeface="Gill Sans Ultra Bold Condensed" panose="020B0A06020104020203" pitchFamily="34" charset="0"/>
            </a:endParaRPr>
          </a:p>
        </p:txBody>
      </p:sp>
      <p:sp>
        <p:nvSpPr>
          <p:cNvPr id="10" name="Rectángulo 18"/>
          <p:cNvSpPr/>
          <p:nvPr/>
        </p:nvSpPr>
        <p:spPr>
          <a:xfrm>
            <a:off x="362046" y="1226256"/>
            <a:ext cx="6280743" cy="33239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  <a:prstDash val="sysDash"/>
          </a:ln>
        </p:spPr>
        <p:txBody>
          <a:bodyPr wrap="square">
            <a:spAutoFit/>
          </a:bodyPr>
          <a:lstStyle/>
          <a:p>
            <a:r>
              <a:rPr lang="es-ES" sz="1400" dirty="0"/>
              <a:t>Esta herramienta visual </a:t>
            </a:r>
            <a:r>
              <a:rPr lang="es-ES" sz="1400" b="1" dirty="0">
                <a:hlinkClick r:id="rId2"/>
              </a:rPr>
              <a:t>diseñada por la Secretaría de Salud</a:t>
            </a:r>
            <a:r>
              <a:rPr lang="es-ES" sz="1400" dirty="0"/>
              <a:t> es una manera de orientarnos hacia la alimentación balanceada. El plato muestra los grupos de alimentos según sus aportaciones nutrimentales y la forma en que se deben combinar de acuerdo a las necesidades y posibilidades de cada </a:t>
            </a:r>
            <a:r>
              <a:rPr lang="es-ES" sz="1400" dirty="0" smtClean="0"/>
              <a:t>persona</a:t>
            </a:r>
          </a:p>
          <a:p>
            <a:r>
              <a:rPr lang="es-ES" sz="1400" dirty="0"/>
              <a:t>El Plato del Bien Comer se ha convertido en una herramienta de orientación alimentaria útil, sencilla y práctica. Está integrado por tres grupos de alimentos:</a:t>
            </a:r>
          </a:p>
          <a:p>
            <a:r>
              <a:rPr lang="es-ES" sz="1400" b="1" dirty="0"/>
              <a:t>Verduras y frutas</a:t>
            </a:r>
            <a:endParaRPr lang="es-ES" sz="1400" dirty="0"/>
          </a:p>
          <a:p>
            <a:r>
              <a:rPr lang="es-ES" sz="1400" b="1" dirty="0"/>
              <a:t>Cereales y tubérculos</a:t>
            </a:r>
            <a:endParaRPr lang="es-ES" sz="1400" dirty="0"/>
          </a:p>
          <a:p>
            <a:r>
              <a:rPr lang="es-ES" sz="1400" b="1" dirty="0"/>
              <a:t>Leguminosas y productos de origen animal</a:t>
            </a:r>
            <a:endParaRPr lang="es-ES" sz="1400" dirty="0"/>
          </a:p>
          <a:p>
            <a:r>
              <a:rPr lang="es-ES" sz="1400" dirty="0"/>
              <a:t>Cada grupo tiene un color similar a los colores del semáforo, que indica la libertad o precaución que debemos de tener al momento de elegir la cantidad y tipo de alimentos.</a:t>
            </a:r>
          </a:p>
          <a:p>
            <a:endParaRPr lang="es-ES" sz="1400" b="1" dirty="0" smtClean="0"/>
          </a:p>
          <a:p>
            <a:pPr algn="ctr"/>
            <a:endParaRPr lang="es-ES" sz="1400" dirty="0" smtClean="0"/>
          </a:p>
          <a:p>
            <a:pPr algn="ctr"/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8"/>
          <p:cNvSpPr/>
          <p:nvPr/>
        </p:nvSpPr>
        <p:spPr>
          <a:xfrm>
            <a:off x="362046" y="4716016"/>
            <a:ext cx="6280743" cy="307777"/>
          </a:xfrm>
          <a:prstGeom prst="rect">
            <a:avLst/>
          </a:prstGeom>
          <a:ln w="38100">
            <a:solidFill>
              <a:srgbClr val="92D05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https://blogs.unitec.mx/salud-2/el-plato-del-bien-comer/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0" y="5207458"/>
            <a:ext cx="6858000" cy="36850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tx1"/>
                </a:solidFill>
              </a:rPr>
              <a:t>El plato del buen comer es una imagen diseñada la cual menciona  los alimentos que debemos ingerir,  en el plato del bien comer se encuentran las frutas y verduras, cereales y tubérculos, leguminosas y productos de origen animal. </a:t>
            </a:r>
          </a:p>
          <a:p>
            <a:pPr algn="ctr"/>
            <a:r>
              <a:rPr lang="es-ES_tradnl" dirty="0" smtClean="0">
                <a:solidFill>
                  <a:schemeClr val="tx1"/>
                </a:solidFill>
              </a:rPr>
              <a:t>En ellos </a:t>
            </a:r>
            <a:r>
              <a:rPr lang="es-ES_tradnl" dirty="0" err="1" smtClean="0">
                <a:solidFill>
                  <a:schemeClr val="tx1"/>
                </a:solidFill>
              </a:rPr>
              <a:t>estan</a:t>
            </a:r>
            <a:r>
              <a:rPr lang="es-ES_tradnl" dirty="0" smtClean="0">
                <a:solidFill>
                  <a:schemeClr val="tx1"/>
                </a:solidFill>
              </a:rPr>
              <a:t> plasmados imágenes para dar a </a:t>
            </a:r>
            <a:r>
              <a:rPr lang="es-ES_tradnl" dirty="0" err="1" smtClean="0">
                <a:solidFill>
                  <a:schemeClr val="tx1"/>
                </a:solidFill>
              </a:rPr>
              <a:t>a</a:t>
            </a:r>
            <a:r>
              <a:rPr lang="es-ES_tradnl" dirty="0" smtClean="0">
                <a:solidFill>
                  <a:schemeClr val="tx1"/>
                </a:solidFill>
              </a:rPr>
              <a:t> conocer los alimentos.</a:t>
            </a:r>
          </a:p>
          <a:p>
            <a:pPr algn="ctr"/>
            <a:r>
              <a:rPr lang="es-ES_tradnl" dirty="0" err="1" smtClean="0">
                <a:solidFill>
                  <a:schemeClr val="tx1"/>
                </a:solidFill>
              </a:rPr>
              <a:t>Estan</a:t>
            </a:r>
            <a:r>
              <a:rPr lang="es-ES_tradnl" dirty="0" smtClean="0">
                <a:solidFill>
                  <a:schemeClr val="tx1"/>
                </a:solidFill>
              </a:rPr>
              <a:t> divididos en colores, como los del </a:t>
            </a:r>
            <a:r>
              <a:rPr lang="es-ES_tradnl" dirty="0" err="1" smtClean="0">
                <a:solidFill>
                  <a:schemeClr val="tx1"/>
                </a:solidFill>
              </a:rPr>
              <a:t>semaforo</a:t>
            </a:r>
            <a:r>
              <a:rPr lang="es-ES_tradnl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s-ES_tradnl" dirty="0" smtClean="0">
                <a:solidFill>
                  <a:schemeClr val="tx1"/>
                </a:solidFill>
              </a:rPr>
              <a:t>Verde: alimentos que debes agregar a tus alimentos </a:t>
            </a:r>
            <a:r>
              <a:rPr lang="es-ES_tradnl" dirty="0" err="1" smtClean="0">
                <a:solidFill>
                  <a:schemeClr val="tx1"/>
                </a:solidFill>
              </a:rPr>
              <a:t>diaro</a:t>
            </a:r>
            <a:endParaRPr lang="es-ES_tradnl" dirty="0" smtClean="0">
              <a:solidFill>
                <a:schemeClr val="tx1"/>
              </a:solidFill>
            </a:endParaRPr>
          </a:p>
          <a:p>
            <a:pPr algn="ctr"/>
            <a:r>
              <a:rPr lang="es-ES_tradnl" dirty="0" smtClean="0">
                <a:solidFill>
                  <a:schemeClr val="tx1"/>
                </a:solidFill>
              </a:rPr>
              <a:t>Amarrillo: alimentos que debes comer moderadamente, no todos los </a:t>
            </a:r>
            <a:r>
              <a:rPr lang="es-ES_tradnl" dirty="0" err="1" smtClean="0">
                <a:solidFill>
                  <a:schemeClr val="tx1"/>
                </a:solidFill>
              </a:rPr>
              <a:t>dias</a:t>
            </a:r>
            <a:endParaRPr lang="es-ES_tradnl" dirty="0" smtClean="0">
              <a:solidFill>
                <a:schemeClr val="tx1"/>
              </a:solidFill>
            </a:endParaRPr>
          </a:p>
          <a:p>
            <a:pPr algn="ctr"/>
            <a:r>
              <a:rPr lang="es-ES_tradnl" dirty="0" smtClean="0">
                <a:solidFill>
                  <a:schemeClr val="tx1"/>
                </a:solidFill>
              </a:rPr>
              <a:t>Rojo: alimentos que debes consumir poco, puede ser una vez a la semana o una vez cada dos semanas </a:t>
            </a:r>
          </a:p>
          <a:p>
            <a:pPr algn="ctr"/>
            <a:r>
              <a:rPr lang="es-ES_tradnl" dirty="0" smtClean="0">
                <a:solidFill>
                  <a:schemeClr val="tx1"/>
                </a:solidFill>
              </a:rPr>
              <a:t>Para estar grandes y fuertes, evitando las enfermedades y no tener que ir al medico 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8754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260</Words>
  <Application>Microsoft Office PowerPoint</Application>
  <PresentationFormat>Presentación en pantalla (4:3)</PresentationFormat>
  <Paragraphs>25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MQ</dc:creator>
  <cp:lastModifiedBy>MQ</cp:lastModifiedBy>
  <cp:revision>3</cp:revision>
  <dcterms:created xsi:type="dcterms:W3CDTF">2021-03-27T03:06:39Z</dcterms:created>
  <dcterms:modified xsi:type="dcterms:W3CDTF">2021-03-27T03:37:27Z</dcterms:modified>
</cp:coreProperties>
</file>