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4" r:id="rId4"/>
    <p:sldId id="261" r:id="rId5"/>
  </p:sldIdLst>
  <p:sldSz cx="9144000" cy="6858000" type="letter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3FD8B"/>
    <a:srgbClr val="8AFEF8"/>
    <a:srgbClr val="FF66FF"/>
    <a:srgbClr val="CC99FF"/>
    <a:srgbClr val="CC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5620"/>
    <p:restoredTop sz="92100" autoAdjust="0"/>
  </p:normalViewPr>
  <p:slideViewPr>
    <p:cSldViewPr>
      <p:cViewPr>
        <p:scale>
          <a:sx n="60" d="100"/>
          <a:sy n="60" d="100"/>
        </p:scale>
        <p:origin x="-12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0A61A-C3F0-463D-9C72-714F1604FC01}" type="datetimeFigureOut">
              <a:rPr lang="es-MX" smtClean="0"/>
              <a:t>26/03/2021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DCD97-963B-4736-8C40-766492F863A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69679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0A61A-C3F0-463D-9C72-714F1604FC01}" type="datetimeFigureOut">
              <a:rPr lang="es-MX" smtClean="0"/>
              <a:t>26/03/2021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DCD97-963B-4736-8C40-766492F863A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91004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0A61A-C3F0-463D-9C72-714F1604FC01}" type="datetimeFigureOut">
              <a:rPr lang="es-MX" smtClean="0"/>
              <a:t>26/03/2021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DCD97-963B-4736-8C40-766492F863A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911658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0A61A-C3F0-463D-9C72-714F1604FC01}" type="datetimeFigureOut">
              <a:rPr lang="es-MX" smtClean="0"/>
              <a:t>26/03/2021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DCD97-963B-4736-8C40-766492F863A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96388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0A61A-C3F0-463D-9C72-714F1604FC01}" type="datetimeFigureOut">
              <a:rPr lang="es-MX" smtClean="0"/>
              <a:t>26/03/2021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DCD97-963B-4736-8C40-766492F863A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81198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0A61A-C3F0-463D-9C72-714F1604FC01}" type="datetimeFigureOut">
              <a:rPr lang="es-MX" smtClean="0"/>
              <a:t>26/03/2021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DCD97-963B-4736-8C40-766492F863A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598809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0A61A-C3F0-463D-9C72-714F1604FC01}" type="datetimeFigureOut">
              <a:rPr lang="es-MX" smtClean="0"/>
              <a:t>26/03/2021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DCD97-963B-4736-8C40-766492F863A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04014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0A61A-C3F0-463D-9C72-714F1604FC01}" type="datetimeFigureOut">
              <a:rPr lang="es-MX" smtClean="0"/>
              <a:t>26/03/2021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DCD97-963B-4736-8C40-766492F863A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06432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0A61A-C3F0-463D-9C72-714F1604FC01}" type="datetimeFigureOut">
              <a:rPr lang="es-MX" smtClean="0"/>
              <a:t>26/03/2021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DCD97-963B-4736-8C40-766492F863A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48614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0A61A-C3F0-463D-9C72-714F1604FC01}" type="datetimeFigureOut">
              <a:rPr lang="es-MX" smtClean="0"/>
              <a:t>26/03/2021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DCD97-963B-4736-8C40-766492F863A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09577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0A61A-C3F0-463D-9C72-714F1604FC01}" type="datetimeFigureOut">
              <a:rPr lang="es-MX" smtClean="0"/>
              <a:t>26/03/2021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DCD97-963B-4736-8C40-766492F863A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51138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90A61A-C3F0-463D-9C72-714F1604FC01}" type="datetimeFigureOut">
              <a:rPr lang="es-MX" smtClean="0"/>
              <a:t>26/03/2021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8DCD97-963B-4736-8C40-766492F863A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0662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5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25" b="97973" l="178" r="99645">
                        <a14:foregroundMark x1="7638" y1="87387" x2="7638" y2="87387"/>
                        <a14:foregroundMark x1="5861" y1="89414" x2="5861" y2="89414"/>
                        <a14:foregroundMark x1="13854" y1="93468" x2="13854" y2="93468"/>
                        <a14:foregroundMark x1="88277" y1="94595" x2="88277" y2="94595"/>
                        <a14:foregroundMark x1="84369" y1="95946" x2="84369" y2="959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-77009"/>
            <a:ext cx="6729268" cy="3360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1585137" y="756068"/>
            <a:ext cx="591257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600" dirty="0" smtClean="0">
                <a:latin typeface="Harlow Solid Italic" pitchFamily="82" charset="0"/>
              </a:rPr>
              <a:t>Cuadernillo de </a:t>
            </a:r>
            <a:endParaRPr lang="es-MX" sz="6600" dirty="0">
              <a:latin typeface="Harlow Solid Italic" pitchFamily="82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187624" y="1638421"/>
            <a:ext cx="587744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600" dirty="0" smtClean="0">
                <a:latin typeface="Harlow Solid Italic" pitchFamily="82" charset="0"/>
              </a:rPr>
              <a:t>	Evaluación </a:t>
            </a:r>
            <a:endParaRPr lang="es-MX" sz="6600" dirty="0">
              <a:latin typeface="Harlow Solid Italic" pitchFamily="82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424" r="99294">
                        <a14:foregroundMark x1="42655" y1="10417" x2="42655" y2="104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3933056"/>
            <a:ext cx="2236570" cy="3032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973" b="82580" l="2660" r="97163">
                        <a14:foregroundMark x1="10461" y1="51729" x2="10461" y2="51729"/>
                        <a14:foregroundMark x1="9752" y1="40027" x2="9752" y2="40027"/>
                        <a14:foregroundMark x1="9752" y1="40027" x2="9752" y2="40027"/>
                        <a14:foregroundMark x1="18262" y1="47473" x2="18262" y2="47473"/>
                        <a14:foregroundMark x1="20745" y1="48537" x2="20745" y2="48537"/>
                        <a14:foregroundMark x1="76418" y1="54388" x2="76418" y2="54388"/>
                        <a14:foregroundMark x1="63298" y1="59441" x2="63298" y2="59441"/>
                        <a14:foregroundMark x1="66844" y1="64229" x2="70035" y2="50399"/>
                        <a14:foregroundMark x1="33511" y1="20878" x2="68972" y2="20346"/>
                        <a14:foregroundMark x1="71099" y1="25665" x2="34220" y2="25133"/>
                        <a14:foregroundMark x1="11525" y1="39495" x2="17553" y2="559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393" r="3258" b="17631"/>
          <a:stretch/>
        </p:blipFill>
        <p:spPr bwMode="auto">
          <a:xfrm>
            <a:off x="2406174" y="2412752"/>
            <a:ext cx="4386964" cy="4472798"/>
          </a:xfrm>
          <a:prstGeom prst="rect">
            <a:avLst/>
          </a:prstGeom>
          <a:noFill/>
          <a:ln>
            <a:noFill/>
          </a:ln>
          <a:effectLst>
            <a:glow rad="355600">
              <a:srgbClr val="FFFF00">
                <a:alpha val="73000"/>
              </a:srgb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2" descr="Pin by paola bevilacqua on Melonheadz | Cartoon clip art, School murals,  Kids clipart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30" b="100000" l="0" r="100000">
                        <a14:foregroundMark x1="47100" y1="59987" x2="47100" y2="599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01320"/>
            <a:ext cx="1982283" cy="3056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25746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7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1115616" y="127622"/>
            <a:ext cx="7200800" cy="830997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es-MX" sz="1600" dirty="0">
                <a:latin typeface="Aharoni" pitchFamily="2" charset="-79"/>
                <a:cs typeface="Aharoni" pitchFamily="2" charset="-79"/>
              </a:rPr>
              <a:t>EVALUACIÓN CONTINUA</a:t>
            </a:r>
          </a:p>
          <a:p>
            <a:pPr algn="ctr"/>
            <a:r>
              <a:rPr lang="es-MX" sz="1600" dirty="0">
                <a:latin typeface="Aharoni" pitchFamily="2" charset="-79"/>
                <a:cs typeface="Aharoni" pitchFamily="2" charset="-79"/>
              </a:rPr>
              <a:t> </a:t>
            </a:r>
          </a:p>
          <a:p>
            <a:r>
              <a:rPr lang="es-MX" sz="1600" dirty="0">
                <a:latin typeface="Aharoni" pitchFamily="2" charset="-79"/>
                <a:cs typeface="Aharoni" pitchFamily="2" charset="-79"/>
              </a:rPr>
              <a:t>Alumno: </a:t>
            </a:r>
            <a:r>
              <a:rPr lang="es-MX" sz="1600" dirty="0" smtClean="0">
                <a:latin typeface="Aharoni" pitchFamily="2" charset="-79"/>
                <a:cs typeface="Aharoni" pitchFamily="2" charset="-79"/>
              </a:rPr>
              <a:t>A. </a:t>
            </a:r>
            <a:r>
              <a:rPr lang="es-MX" sz="1600" dirty="0" err="1" smtClean="0">
                <a:latin typeface="Aharoni" pitchFamily="2" charset="-79"/>
                <a:cs typeface="Aharoni" pitchFamily="2" charset="-79"/>
              </a:rPr>
              <a:t>Monse</a:t>
            </a:r>
            <a:r>
              <a:rPr lang="es-MX" sz="1600" dirty="0" smtClean="0">
                <a:latin typeface="Aharoni" pitchFamily="2" charset="-79"/>
                <a:cs typeface="Aharoni" pitchFamily="2" charset="-79"/>
              </a:rPr>
              <a:t>    Fecha</a:t>
            </a:r>
            <a:r>
              <a:rPr lang="es-MX" sz="1600" dirty="0">
                <a:latin typeface="Aharoni" pitchFamily="2" charset="-79"/>
                <a:cs typeface="Aharoni" pitchFamily="2" charset="-79"/>
              </a:rPr>
              <a:t>: </a:t>
            </a:r>
            <a:r>
              <a:rPr lang="es-MX" sz="1600" dirty="0" smtClean="0">
                <a:latin typeface="Aharoni" pitchFamily="2" charset="-79"/>
                <a:cs typeface="Aharoni" pitchFamily="2" charset="-79"/>
              </a:rPr>
              <a:t>Viernes </a:t>
            </a:r>
            <a:r>
              <a:rPr lang="es-MX" sz="1600" dirty="0" smtClean="0">
                <a:latin typeface="Aharoni" pitchFamily="2" charset="-79"/>
                <a:cs typeface="Aharoni" pitchFamily="2" charset="-79"/>
              </a:rPr>
              <a:t>26</a:t>
            </a:r>
            <a:r>
              <a:rPr lang="es-MX" sz="16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s-MX" sz="1600" dirty="0" smtClean="0">
                <a:latin typeface="Aharoni" pitchFamily="2" charset="-79"/>
                <a:cs typeface="Aharoni" pitchFamily="2" charset="-79"/>
              </a:rPr>
              <a:t>de Marzo</a:t>
            </a:r>
            <a:endParaRPr lang="es-MX" sz="1600" dirty="0">
              <a:latin typeface="Aharoni" pitchFamily="2" charset="-79"/>
              <a:cs typeface="Aharoni" pitchFamily="2" charset="-79"/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2375748"/>
              </p:ext>
            </p:extLst>
          </p:nvPr>
        </p:nvGraphicFramePr>
        <p:xfrm>
          <a:off x="179512" y="1196752"/>
          <a:ext cx="8784976" cy="31523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1451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8189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60251"/>
                <a:gridCol w="103910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889215"/>
              </a:tblGrid>
              <a:tr h="40114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1" i="1" u="none" strike="noStrike" kern="1200" dirty="0" smtClean="0">
                          <a:effectLst/>
                          <a:latin typeface="Arial Black" pitchFamily="34" charset="0"/>
                        </a:rPr>
                        <a:t>Campo de Formación Académica</a:t>
                      </a:r>
                      <a:endParaRPr lang="es-MX" sz="1200" b="1" i="1" dirty="0">
                        <a:effectLst/>
                        <a:latin typeface="Arial Black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/>
                      <a:r>
                        <a:rPr lang="es-MX" sz="1200" b="0" i="1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Organizador</a:t>
                      </a:r>
                      <a:r>
                        <a:rPr lang="es-MX" sz="1200" b="0" i="1" baseline="0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 Curricular 1: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dirty="0" smtClean="0"/>
                        <a:t>oralidad</a:t>
                      </a:r>
                      <a:endParaRPr lang="es-MX" sz="1200" b="0" i="1" baseline="0" dirty="0" smtClean="0">
                        <a:latin typeface="Arial Black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200" b="1" i="1" u="none" strike="noStrike" kern="1200" dirty="0">
                          <a:effectLst/>
                          <a:latin typeface="Arial Black" pitchFamily="34" charset="0"/>
                        </a:rPr>
                        <a:t>Aprendizaje esperado</a:t>
                      </a:r>
                      <a:endParaRPr lang="es-MX" sz="1200" b="1" i="1" dirty="0">
                        <a:latin typeface="Arial Black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16998">
                <a:tc rowSpan="2">
                  <a:txBody>
                    <a:bodyPr/>
                    <a:lstStyle/>
                    <a:p>
                      <a:pPr marL="285750" indent="-285750" algn="ctr" rtl="0" fontAlgn="base">
                        <a:buFont typeface="Courier New" pitchFamily="49" charset="0"/>
                        <a:buChar char="o"/>
                      </a:pPr>
                      <a:r>
                        <a:rPr lang="es-MX" sz="1200" b="1" i="1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</a:rPr>
                        <a:t>Lenguaje y Comunicación</a:t>
                      </a:r>
                    </a:p>
                    <a:p>
                      <a:pPr marL="171450" indent="-171450" algn="ctr" rtl="0" fontAlgn="base">
                        <a:buFont typeface="Courier New" pitchFamily="49" charset="0"/>
                        <a:buChar char="o"/>
                      </a:pPr>
                      <a:r>
                        <a:rPr lang="es-MX" sz="1200" b="1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Pensamiento Matemático</a:t>
                      </a:r>
                    </a:p>
                    <a:p>
                      <a:pPr marL="285750" indent="-285750" algn="ctr" rtl="0" fontAlgn="base">
                        <a:buFont typeface="Courier New" pitchFamily="49" charset="0"/>
                        <a:buChar char="o"/>
                      </a:pPr>
                      <a:r>
                        <a:rPr lang="es-MX" sz="1200" b="1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Exploración y Comprensión del Mundo Natural y Social</a:t>
                      </a:r>
                      <a:endParaRPr lang="es-MX" sz="1200" b="1" i="1" u="none" strike="noStrike" kern="1200" dirty="0"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 smtClean="0"/>
                        <a:t>Da instrucciones para organizar y realizar diversas actividades en juegos y para armar objetos</a:t>
                      </a:r>
                      <a:endParaRPr lang="es-MX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MX" sz="1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9A4E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71823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1" i="1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Organizador</a:t>
                      </a:r>
                      <a:r>
                        <a:rPr lang="es-MX" sz="1200" b="1" i="1" baseline="0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 Curricular 2: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dirty="0" smtClean="0"/>
                        <a:t>Explicación</a:t>
                      </a:r>
                      <a:endParaRPr lang="es-MX" sz="1200" b="0" i="1" dirty="0">
                        <a:latin typeface="Arial Black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82243">
                <a:tc>
                  <a:txBody>
                    <a:bodyPr/>
                    <a:lstStyle/>
                    <a:p>
                      <a:pPr marL="0" indent="0" algn="ctr" rtl="0" fontAlgn="base">
                        <a:buFont typeface="Courier New" panose="02070309020205020404" pitchFamily="49" charset="0"/>
                        <a:buNone/>
                      </a:pPr>
                      <a:r>
                        <a:rPr lang="es-MX" sz="1200" b="1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Indicador</a:t>
                      </a:r>
                      <a:endParaRPr lang="es-MX" sz="1200" b="1" i="1" u="none" strike="noStrike" kern="1200" dirty="0"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0" i="1" dirty="0" smtClean="0">
                          <a:latin typeface="Arial Black" pitchFamily="34" charset="0"/>
                        </a:rPr>
                        <a:t>Siempre</a:t>
                      </a:r>
                      <a:endParaRPr lang="es-MX" sz="1200" b="0" i="1" dirty="0">
                        <a:latin typeface="Arial Black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0" i="1" dirty="0" smtClean="0">
                          <a:latin typeface="Arial Black" pitchFamily="34" charset="0"/>
                        </a:rPr>
                        <a:t>Generalmente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0" dirty="0" smtClean="0">
                          <a:latin typeface="Arial Black" pitchFamily="34" charset="0"/>
                        </a:rPr>
                        <a:t>Nunca</a:t>
                      </a:r>
                      <a:endParaRPr lang="es-MX" sz="1200" b="0" dirty="0">
                        <a:latin typeface="Arial Black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0" dirty="0" smtClean="0">
                          <a:latin typeface="Arial Black" pitchFamily="34" charset="0"/>
                        </a:rPr>
                        <a:t>no observados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s-MX" sz="1200" dirty="0" smtClean="0">
                          <a:latin typeface="Aharoni" pitchFamily="2" charset="-79"/>
                          <a:cs typeface="Aharoni" pitchFamily="2" charset="-79"/>
                        </a:rPr>
                        <a:t>Menciona</a:t>
                      </a:r>
                      <a:r>
                        <a:rPr lang="es-MX" sz="1200" baseline="0" dirty="0" smtClean="0">
                          <a:latin typeface="Aharoni" pitchFamily="2" charset="-79"/>
                          <a:cs typeface="Aharoni" pitchFamily="2" charset="-79"/>
                        </a:rPr>
                        <a:t> intrusiones para realizar la actividad</a:t>
                      </a:r>
                      <a:endParaRPr lang="es-MX" sz="1200" dirty="0"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200" b="0" i="1" dirty="0">
                        <a:latin typeface="Arial Black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200" b="0" i="1" dirty="0"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200" b="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0">
                <a:tc gridSpan="5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kern="1200" dirty="0" smtClean="0">
                          <a:solidFill>
                            <a:schemeClr val="tx1"/>
                          </a:solidFill>
                          <a:effectLst/>
                          <a:latin typeface="Aharoni" pitchFamily="2" charset="-79"/>
                          <a:ea typeface="+mn-ea"/>
                          <a:cs typeface="Aharoni" pitchFamily="2" charset="-79"/>
                        </a:rPr>
                        <a:t>Describe el proceso del alumno: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kern="1200" dirty="0" smtClean="0">
                          <a:solidFill>
                            <a:schemeClr val="tx1"/>
                          </a:solidFill>
                          <a:effectLst/>
                          <a:latin typeface="Aharoni" pitchFamily="2" charset="-79"/>
                          <a:ea typeface="+mn-ea"/>
                          <a:cs typeface="Aharoni" pitchFamily="2" charset="-79"/>
                        </a:rPr>
                        <a:t>La niña mención los pasos que realizo el taller de la mariposa reciclada  , pero con ayuda de sus mama a mencionarlos , ya que se le dificulta en la pronunciación de</a:t>
                      </a:r>
                      <a:r>
                        <a:rPr lang="es-MX" sz="1200" kern="1200" baseline="0" dirty="0" smtClean="0">
                          <a:solidFill>
                            <a:schemeClr val="tx1"/>
                          </a:solidFill>
                          <a:effectLst/>
                          <a:latin typeface="Aharoni" pitchFamily="2" charset="-79"/>
                          <a:ea typeface="+mn-ea"/>
                          <a:cs typeface="Aharoni" pitchFamily="2" charset="-79"/>
                        </a:rPr>
                        <a:t> algunas palabras .</a:t>
                      </a:r>
                      <a:endParaRPr lang="es-MX" sz="1200" kern="1200" dirty="0" smtClean="0">
                        <a:solidFill>
                          <a:schemeClr val="tx1"/>
                        </a:solidFill>
                        <a:effectLst/>
                        <a:latin typeface="Aharoni" pitchFamily="2" charset="-79"/>
                        <a:ea typeface="+mn-ea"/>
                        <a:cs typeface="Aharoni" pitchFamily="2" charset="-79"/>
                      </a:endParaRPr>
                    </a:p>
                    <a:p>
                      <a:endParaRPr lang="es-MX" sz="1200" dirty="0"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1200" b="0" i="1" dirty="0">
                        <a:latin typeface="Arial Black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1200" b="0" i="1" dirty="0"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sz="1200" b="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sz="1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82801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7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1115616" y="127622"/>
            <a:ext cx="7200800" cy="830997"/>
          </a:xfrm>
          <a:prstGeom prst="rect">
            <a:avLst/>
          </a:prstGeom>
          <a:solidFill>
            <a:srgbClr val="A3FD8B"/>
          </a:solidFill>
        </p:spPr>
        <p:txBody>
          <a:bodyPr wrap="square">
            <a:spAutoFit/>
          </a:bodyPr>
          <a:lstStyle/>
          <a:p>
            <a:pPr algn="ctr"/>
            <a:r>
              <a:rPr lang="es-MX" sz="1600" dirty="0">
                <a:latin typeface="Aharoni" pitchFamily="2" charset="-79"/>
                <a:cs typeface="Aharoni" pitchFamily="2" charset="-79"/>
              </a:rPr>
              <a:t>EVALUACIÓN CONTINUA</a:t>
            </a:r>
          </a:p>
          <a:p>
            <a:pPr algn="ctr"/>
            <a:r>
              <a:rPr lang="es-MX" sz="1600" dirty="0">
                <a:latin typeface="Aharoni" pitchFamily="2" charset="-79"/>
                <a:cs typeface="Aharoni" pitchFamily="2" charset="-79"/>
              </a:rPr>
              <a:t> </a:t>
            </a:r>
          </a:p>
          <a:p>
            <a:pPr algn="ctr"/>
            <a:r>
              <a:rPr lang="es-MX" sz="1600" dirty="0" err="1" smtClean="0">
                <a:latin typeface="Aharoni" pitchFamily="2" charset="-79"/>
                <a:cs typeface="Aharoni" pitchFamily="2" charset="-79"/>
              </a:rPr>
              <a:t>Alumno:Jacob</a:t>
            </a:r>
            <a:r>
              <a:rPr lang="es-MX" sz="1600" dirty="0" smtClean="0">
                <a:latin typeface="Aharoni" pitchFamily="2" charset="-79"/>
                <a:cs typeface="Aharoni" pitchFamily="2" charset="-79"/>
              </a:rPr>
              <a:t>  Fecha</a:t>
            </a:r>
            <a:r>
              <a:rPr lang="es-MX" sz="1600" dirty="0">
                <a:latin typeface="Aharoni" pitchFamily="2" charset="-79"/>
                <a:cs typeface="Aharoni" pitchFamily="2" charset="-79"/>
              </a:rPr>
              <a:t>: </a:t>
            </a:r>
            <a:r>
              <a:rPr lang="es-MX" sz="1600" dirty="0" smtClean="0">
                <a:latin typeface="Aharoni" pitchFamily="2" charset="-79"/>
                <a:cs typeface="Aharoni" pitchFamily="2" charset="-79"/>
              </a:rPr>
              <a:t>Viernes 19 de Marzo</a:t>
            </a:r>
            <a:endParaRPr lang="es-MX" sz="1600" dirty="0">
              <a:latin typeface="Aharoni" pitchFamily="2" charset="-79"/>
              <a:cs typeface="Aharoni" pitchFamily="2" charset="-79"/>
            </a:endParaRPr>
          </a:p>
        </p:txBody>
      </p:sp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756069"/>
              </p:ext>
            </p:extLst>
          </p:nvPr>
        </p:nvGraphicFramePr>
        <p:xfrm>
          <a:off x="179512" y="1124744"/>
          <a:ext cx="8784976" cy="33352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1451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8189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60251"/>
                <a:gridCol w="103910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889215"/>
              </a:tblGrid>
              <a:tr h="40114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1" i="1" u="none" strike="noStrike" kern="1200" dirty="0" smtClean="0">
                          <a:effectLst/>
                          <a:latin typeface="Arial Black" pitchFamily="34" charset="0"/>
                        </a:rPr>
                        <a:t>Campo de Formación Académica</a:t>
                      </a:r>
                      <a:endParaRPr lang="es-MX" sz="1200" b="1" i="1" dirty="0">
                        <a:effectLst/>
                        <a:latin typeface="Arial Black" pitchFamily="34" charset="0"/>
                      </a:endParaRPr>
                    </a:p>
                  </a:txBody>
                  <a:tcPr>
                    <a:solidFill>
                      <a:srgbClr val="A3FD8B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/>
                      <a:r>
                        <a:rPr lang="es-MX" sz="1200" b="0" i="1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Organizador</a:t>
                      </a:r>
                      <a:r>
                        <a:rPr lang="es-MX" sz="1200" b="0" i="1" baseline="0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 Curricular 1:</a:t>
                      </a:r>
                    </a:p>
                    <a:p>
                      <a:pPr algn="ctr"/>
                      <a:r>
                        <a:rPr lang="es-MX" sz="1200" dirty="0" smtClean="0"/>
                        <a:t>oralidad</a:t>
                      </a:r>
                      <a:endParaRPr lang="es-MX" sz="1200" b="0" i="1" baseline="0" dirty="0" smtClean="0">
                        <a:latin typeface="Arial Black" pitchFamily="34" charset="0"/>
                      </a:endParaRPr>
                    </a:p>
                  </a:txBody>
                  <a:tcPr>
                    <a:solidFill>
                      <a:srgbClr val="A3FD8B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200" b="1" i="1" u="none" strike="noStrike" kern="1200" dirty="0">
                          <a:effectLst/>
                          <a:latin typeface="Arial Black" pitchFamily="34" charset="0"/>
                        </a:rPr>
                        <a:t>Aprendizaje esperado</a:t>
                      </a:r>
                      <a:endParaRPr lang="es-MX" sz="1200" b="1" i="1" dirty="0">
                        <a:latin typeface="Arial Black" pitchFamily="34" charset="0"/>
                      </a:endParaRPr>
                    </a:p>
                  </a:txBody>
                  <a:tcPr>
                    <a:solidFill>
                      <a:srgbClr val="A3FD8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16998">
                <a:tc rowSpan="2">
                  <a:txBody>
                    <a:bodyPr/>
                    <a:lstStyle/>
                    <a:p>
                      <a:pPr marL="285750" indent="-285750" algn="ctr" rtl="0" fontAlgn="base">
                        <a:buFont typeface="Courier New" pitchFamily="49" charset="0"/>
                        <a:buChar char="o"/>
                      </a:pPr>
                      <a:r>
                        <a:rPr lang="es-MX" sz="1200" b="1" i="1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</a:rPr>
                        <a:t>Lenguaje y Comunicación</a:t>
                      </a:r>
                    </a:p>
                    <a:p>
                      <a:pPr marL="171450" indent="-171450" algn="ctr" rtl="0" fontAlgn="base">
                        <a:buFont typeface="Courier New" pitchFamily="49" charset="0"/>
                        <a:buChar char="o"/>
                      </a:pPr>
                      <a:r>
                        <a:rPr lang="es-MX" sz="1200" b="1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Pensamiento Matemático</a:t>
                      </a:r>
                    </a:p>
                    <a:p>
                      <a:pPr marL="285750" indent="-285750" algn="ctr" rtl="0" fontAlgn="base">
                        <a:buFont typeface="Courier New" pitchFamily="49" charset="0"/>
                        <a:buChar char="o"/>
                      </a:pPr>
                      <a:r>
                        <a:rPr lang="es-MX" sz="1200" b="1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Exploración y Comprensión del Mundo Natural y Social</a:t>
                      </a:r>
                      <a:endParaRPr lang="es-MX" sz="1200" b="1" i="1" u="none" strike="noStrike" kern="1200" dirty="0"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anchor="ctr">
                    <a:solidFill>
                      <a:srgbClr val="A3FD8B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 smtClean="0"/>
                        <a:t>Explica cómo es, cómo ocurrió o cómo funciona algo, ordenando las ideas para que los demás comprendan</a:t>
                      </a:r>
                      <a:endParaRPr lang="es-MX" sz="12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>
                    <a:solidFill>
                      <a:srgbClr val="A3FD8B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MX" sz="1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9A4E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71823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1" i="1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Organizador</a:t>
                      </a:r>
                      <a:r>
                        <a:rPr lang="es-MX" sz="1200" b="1" i="1" baseline="0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 Curricular 2: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dirty="0" smtClean="0"/>
                        <a:t>Explicación</a:t>
                      </a:r>
                      <a:endParaRPr lang="es-MX" sz="1200" b="0" i="1" dirty="0">
                        <a:latin typeface="Arial Black" pitchFamily="34" charset="0"/>
                      </a:endParaRPr>
                    </a:p>
                  </a:txBody>
                  <a:tcPr>
                    <a:solidFill>
                      <a:srgbClr val="A3FD8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82243">
                <a:tc>
                  <a:txBody>
                    <a:bodyPr/>
                    <a:lstStyle/>
                    <a:p>
                      <a:pPr marL="0" indent="0" algn="ctr" rtl="0" fontAlgn="base">
                        <a:buFont typeface="Courier New" panose="02070309020205020404" pitchFamily="49" charset="0"/>
                        <a:buNone/>
                      </a:pPr>
                      <a:r>
                        <a:rPr lang="es-MX" sz="1200" b="1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Indicador</a:t>
                      </a:r>
                      <a:endParaRPr lang="es-MX" sz="1200" b="1" i="1" u="none" strike="noStrike" kern="1200" dirty="0"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anchor="ctr">
                    <a:solidFill>
                      <a:srgbClr val="A3FD8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0" i="1" dirty="0" smtClean="0">
                          <a:latin typeface="Arial Black" pitchFamily="34" charset="0"/>
                        </a:rPr>
                        <a:t>Siempre</a:t>
                      </a:r>
                      <a:endParaRPr lang="es-MX" sz="1200" b="0" i="1" dirty="0">
                        <a:latin typeface="Arial Black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A3FD8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0" i="1" dirty="0" smtClean="0">
                          <a:latin typeface="Arial Black" pitchFamily="34" charset="0"/>
                        </a:rPr>
                        <a:t>Generalmente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A3FD8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0" dirty="0" smtClean="0">
                          <a:latin typeface="Arial Black" pitchFamily="34" charset="0"/>
                        </a:rPr>
                        <a:t>Nunca</a:t>
                      </a:r>
                      <a:endParaRPr lang="es-MX" sz="1200" b="0" dirty="0">
                        <a:latin typeface="Arial Black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A3FD8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0" dirty="0" smtClean="0">
                          <a:latin typeface="Arial Black" pitchFamily="34" charset="0"/>
                        </a:rPr>
                        <a:t>no observados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A3FD8B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s-MX" sz="1200" dirty="0" smtClean="0">
                          <a:latin typeface="Aharoni" pitchFamily="2" charset="-79"/>
                          <a:cs typeface="Aharoni" pitchFamily="2" charset="-79"/>
                        </a:rPr>
                        <a:t>Explica</a:t>
                      </a:r>
                      <a:r>
                        <a:rPr lang="es-MX" sz="1200" baseline="0" dirty="0" smtClean="0">
                          <a:latin typeface="Aharoni" pitchFamily="2" charset="-79"/>
                          <a:cs typeface="Aharoni" pitchFamily="2" charset="-79"/>
                        </a:rPr>
                        <a:t> quien era </a:t>
                      </a:r>
                      <a:endParaRPr lang="es-MX" sz="1200" dirty="0"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anchor="ctr">
                    <a:solidFill>
                      <a:srgbClr val="A3FD8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200" b="0" i="1" dirty="0">
                        <a:latin typeface="Arial Black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200" b="0" i="1" dirty="0"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A3FD8B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200" b="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A3FD8B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A3FD8B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s-MX" sz="1200" dirty="0" smtClean="0">
                          <a:latin typeface="Aharoni" pitchFamily="2" charset="-79"/>
                          <a:cs typeface="Aharoni" pitchFamily="2" charset="-79"/>
                        </a:rPr>
                        <a:t>Menciona</a:t>
                      </a:r>
                      <a:r>
                        <a:rPr lang="es-MX" sz="1200" baseline="0" dirty="0" smtClean="0">
                          <a:latin typeface="Aharoni" pitchFamily="2" charset="-79"/>
                          <a:cs typeface="Aharoni" pitchFamily="2" charset="-79"/>
                        </a:rPr>
                        <a:t> </a:t>
                      </a:r>
                      <a:r>
                        <a:rPr lang="es-MX" sz="1200" dirty="0" smtClean="0">
                          <a:latin typeface="Aharoni" pitchFamily="2" charset="-79"/>
                          <a:cs typeface="Aharoni" pitchFamily="2" charset="-79"/>
                        </a:rPr>
                        <a:t>Que</a:t>
                      </a:r>
                      <a:r>
                        <a:rPr lang="es-MX" sz="1200" baseline="0" dirty="0" smtClean="0">
                          <a:latin typeface="Aharoni" pitchFamily="2" charset="-79"/>
                          <a:cs typeface="Aharoni" pitchFamily="2" charset="-79"/>
                        </a:rPr>
                        <a:t> hacia el personaje </a:t>
                      </a:r>
                      <a:endParaRPr lang="es-MX" sz="1200" dirty="0"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anchor="ctr">
                    <a:solidFill>
                      <a:srgbClr val="A3FD8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200" b="0" i="1" dirty="0">
                        <a:latin typeface="Arial Black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200" b="0" i="1" dirty="0"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A3FD8B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200" b="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A3FD8B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A3FD8B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s-MX" sz="1200" dirty="0" smtClean="0">
                          <a:latin typeface="Aharoni" pitchFamily="2" charset="-79"/>
                          <a:cs typeface="Aharoni" pitchFamily="2" charset="-79"/>
                        </a:rPr>
                        <a:t>Ordena sus</a:t>
                      </a:r>
                      <a:r>
                        <a:rPr lang="es-MX" sz="1200" baseline="0" dirty="0" smtClean="0">
                          <a:latin typeface="Aharoni" pitchFamily="2" charset="-79"/>
                          <a:cs typeface="Aharoni" pitchFamily="2" charset="-79"/>
                        </a:rPr>
                        <a:t> ideas</a:t>
                      </a:r>
                      <a:endParaRPr lang="es-MX" sz="1200" dirty="0"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anchor="ctr">
                    <a:solidFill>
                      <a:srgbClr val="A3FD8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200" b="0" i="1" dirty="0">
                        <a:latin typeface="Arial Black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A3FD8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200" b="0" i="1" dirty="0"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200" b="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A3FD8B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A3FD8B"/>
                    </a:solidFill>
                  </a:tcPr>
                </a:tc>
              </a:tr>
              <a:tr h="0">
                <a:tc gridSpan="5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kern="1200" dirty="0" smtClean="0">
                          <a:solidFill>
                            <a:schemeClr val="tx1"/>
                          </a:solidFill>
                          <a:effectLst/>
                          <a:latin typeface="Aharoni" pitchFamily="2" charset="-79"/>
                          <a:ea typeface="+mn-ea"/>
                          <a:cs typeface="Aharoni" pitchFamily="2" charset="-79"/>
                        </a:rPr>
                        <a:t>Describe el proceso del alumno:</a:t>
                      </a:r>
                    </a:p>
                    <a:p>
                      <a:r>
                        <a:rPr lang="es-MX" sz="1200" dirty="0" smtClean="0">
                          <a:latin typeface="Aharoni" pitchFamily="2" charset="-79"/>
                          <a:cs typeface="Aharoni" pitchFamily="2" charset="-79"/>
                        </a:rPr>
                        <a:t>El niño en esta actividad</a:t>
                      </a:r>
                      <a:r>
                        <a:rPr lang="es-MX" sz="1200" baseline="0" dirty="0" smtClean="0">
                          <a:latin typeface="Aharoni" pitchFamily="2" charset="-79"/>
                          <a:cs typeface="Aharoni" pitchFamily="2" charset="-79"/>
                        </a:rPr>
                        <a:t> el niño contesta algunas de las preguntas sobre el video de </a:t>
                      </a:r>
                      <a:r>
                        <a:rPr lang="es-MX" sz="1200" baseline="0" smtClean="0">
                          <a:latin typeface="Aharoni" pitchFamily="2" charset="-79"/>
                          <a:cs typeface="Aharoni" pitchFamily="2" charset="-79"/>
                        </a:rPr>
                        <a:t>Benito Juárez </a:t>
                      </a:r>
                      <a:r>
                        <a:rPr lang="es-MX" sz="1200" baseline="0" dirty="0" smtClean="0">
                          <a:latin typeface="Aharoni" pitchFamily="2" charset="-79"/>
                          <a:cs typeface="Aharoni" pitchFamily="2" charset="-79"/>
                        </a:rPr>
                        <a:t>, con ayuda de su mama organiza las respuesta , ya que le pregunta y el responde lo que corresponde a la pregunta sobre el personaje .</a:t>
                      </a:r>
                      <a:endParaRPr lang="es-MX" sz="1200" dirty="0"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anchor="ctr">
                    <a:solidFill>
                      <a:srgbClr val="A3FD8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1200" b="0" i="1" dirty="0">
                        <a:latin typeface="Arial Black" pitchFamily="34" charset="0"/>
                      </a:endParaRPr>
                    </a:p>
                  </a:txBody>
                  <a:tcPr>
                    <a:solidFill>
                      <a:srgbClr val="A3FD8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1200" b="0" i="1" dirty="0"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sz="1200" b="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A3FD8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sz="1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A3FD8B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09736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8000" b="-6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Pergamino horizontal"/>
          <p:cNvSpPr/>
          <p:nvPr/>
        </p:nvSpPr>
        <p:spPr>
          <a:xfrm>
            <a:off x="1403648" y="198217"/>
            <a:ext cx="5976664" cy="2056304"/>
          </a:xfrm>
          <a:prstGeom prst="horizontalScroll">
            <a:avLst>
              <a:gd name="adj" fmla="val 25000"/>
            </a:avLst>
          </a:prstGeom>
          <a:solidFill>
            <a:srgbClr val="8AFEF8"/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1 Rectángulo"/>
          <p:cNvSpPr/>
          <p:nvPr/>
        </p:nvSpPr>
        <p:spPr>
          <a:xfrm>
            <a:off x="76200" y="2420888"/>
            <a:ext cx="8964488" cy="1200329"/>
          </a:xfrm>
          <a:prstGeom prst="rect">
            <a:avLst/>
          </a:prstGeom>
          <a:solidFill>
            <a:srgbClr val="FF66FF"/>
          </a:solidFill>
        </p:spPr>
        <p:txBody>
          <a:bodyPr wrap="square">
            <a:spAutoFit/>
          </a:bodyPr>
          <a:lstStyle/>
          <a:p>
            <a:r>
              <a:rPr lang="es-MX" sz="3600" dirty="0"/>
              <a:t>https://drive.google.com/file/d/16MRcYoHx1KwIbI2wZvJM2S7FtdOH0c5j/view?usp=sharing</a:t>
            </a:r>
            <a:endParaRPr lang="es-MX" sz="3600" dirty="0"/>
          </a:p>
        </p:txBody>
      </p:sp>
      <p:sp>
        <p:nvSpPr>
          <p:cNvPr id="3" name="2 CuadroTexto"/>
          <p:cNvSpPr txBox="1"/>
          <p:nvPr/>
        </p:nvSpPr>
        <p:spPr>
          <a:xfrm>
            <a:off x="1403648" y="764704"/>
            <a:ext cx="59766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5400" dirty="0" smtClean="0">
                <a:latin typeface="Arial Narrow" pitchFamily="34" charset="0"/>
              </a:rPr>
              <a:t>Lista de asistencia </a:t>
            </a:r>
            <a:endParaRPr lang="es-MX" sz="54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97442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477</TotalTime>
  <Words>224</Words>
  <Application>Microsoft Office PowerPoint</Application>
  <PresentationFormat>Carta (216 x 279 mm)</PresentationFormat>
  <Paragraphs>48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5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Daniela Martinez</dc:creator>
  <cp:lastModifiedBy>PRODUCCIONES RH</cp:lastModifiedBy>
  <cp:revision>78</cp:revision>
  <dcterms:created xsi:type="dcterms:W3CDTF">2021-01-24T15:23:15Z</dcterms:created>
  <dcterms:modified xsi:type="dcterms:W3CDTF">2021-03-27T02:27:23Z</dcterms:modified>
</cp:coreProperties>
</file>