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03"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99CCFF"/>
    <a:srgbClr val="FFCCFF"/>
    <a:srgbClr val="66FFFF"/>
    <a:srgbClr val="CC66FF"/>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showGuides="1">
      <p:cViewPr varScale="1">
        <p:scale>
          <a:sx n="54" d="100"/>
          <a:sy n="54" d="100"/>
        </p:scale>
        <p:origin x="2226" y="36"/>
      </p:cViewPr>
      <p:guideLst>
        <p:guide orient="horz" pos="2903"/>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9F035B9-84FB-43E8-AA37-788F8648F93A}" type="datetimeFigureOut">
              <a:rPr lang="es-ES" smtClean="0"/>
              <a:t>23/03/2021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2755615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9F035B9-84FB-43E8-AA37-788F8648F93A}" type="datetimeFigureOut">
              <a:rPr lang="es-ES" smtClean="0"/>
              <a:t>23/03/2021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3850746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9F035B9-84FB-43E8-AA37-788F8648F93A}" type="datetimeFigureOut">
              <a:rPr lang="es-ES" smtClean="0"/>
              <a:t>23/03/2021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2694452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9F035B9-84FB-43E8-AA37-788F8648F93A}" type="datetimeFigureOut">
              <a:rPr lang="es-ES" smtClean="0"/>
              <a:t>23/03/2021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3768058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9F035B9-84FB-43E8-AA37-788F8648F93A}" type="datetimeFigureOut">
              <a:rPr lang="es-ES" smtClean="0"/>
              <a:t>23/03/2021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3248147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9F035B9-84FB-43E8-AA37-788F8648F93A}" type="datetimeFigureOut">
              <a:rPr lang="es-ES" smtClean="0"/>
              <a:t>23/03/2021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1269632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9F035B9-84FB-43E8-AA37-788F8648F93A}" type="datetimeFigureOut">
              <a:rPr lang="es-ES" smtClean="0"/>
              <a:t>23/03/2021</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991123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9F035B9-84FB-43E8-AA37-788F8648F93A}" type="datetimeFigureOut">
              <a:rPr lang="es-ES" smtClean="0"/>
              <a:t>23/03/2021</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788398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F035B9-84FB-43E8-AA37-788F8648F93A}" type="datetimeFigureOut">
              <a:rPr lang="es-ES" smtClean="0"/>
              <a:t>23/03/2021</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3407490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9F035B9-84FB-43E8-AA37-788F8648F93A}" type="datetimeFigureOut">
              <a:rPr lang="es-ES" smtClean="0"/>
              <a:t>23/03/2021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3193013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9F035B9-84FB-43E8-AA37-788F8648F93A}" type="datetimeFigureOut">
              <a:rPr lang="es-ES" smtClean="0"/>
              <a:t>23/03/2021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979239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9F035B9-84FB-43E8-AA37-788F8648F93A}" type="datetimeFigureOut">
              <a:rPr lang="es-ES" smtClean="0"/>
              <a:t>23/03/2021</a:t>
            </a:fld>
            <a:endParaRPr lang="es-E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F5C2DF79-6FD9-4AC7-83BC-3735E25C783A}" type="slidenum">
              <a:rPr lang="es-ES" smtClean="0"/>
              <a:t>‹Nº›</a:t>
            </a:fld>
            <a:endParaRPr lang="es-ES"/>
          </a:p>
        </p:txBody>
      </p:sp>
    </p:spTree>
    <p:extLst>
      <p:ext uri="{BB962C8B-B14F-4D97-AF65-F5344CB8AC3E}">
        <p14:creationId xmlns:p14="http://schemas.microsoft.com/office/powerpoint/2010/main" val="80206669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0.png"/><Relationship Id="rId3" Type="http://schemas.openxmlformats.org/officeDocument/2006/relationships/image" Target="../media/image2.png"/><Relationship Id="rId7" Type="http://schemas.microsoft.com/office/2007/relationships/hdphoto" Target="../media/hdphoto1.wdp"/><Relationship Id="rId12"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microsoft.com/office/2007/relationships/hdphoto" Target="../media/hdphoto2.wdp"/><Relationship Id="rId5" Type="http://schemas.openxmlformats.org/officeDocument/2006/relationships/image" Target="../media/image4.png"/><Relationship Id="rId10" Type="http://schemas.openxmlformats.org/officeDocument/2006/relationships/image" Target="../media/image8.png"/><Relationship Id="rId4" Type="http://schemas.openxmlformats.org/officeDocument/2006/relationships/image" Target="../media/image3.png"/><Relationship Id="rId9" Type="http://schemas.openxmlformats.org/officeDocument/2006/relationships/image" Target="../media/image7.png"/><Relationship Id="rId14" Type="http://schemas.microsoft.com/office/2007/relationships/hdphoto" Target="../media/hdphoto3.wdp"/></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jpg"/><Relationship Id="rId5" Type="http://schemas.openxmlformats.org/officeDocument/2006/relationships/image" Target="../media/image14.jpg"/><Relationship Id="rId4"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 name="Picture 10" descr="Libreta rayada ilustración del vector. Ilustración de rayada - 13848753">
            <a:extLst>
              <a:ext uri="{FF2B5EF4-FFF2-40B4-BE49-F238E27FC236}">
                <a16:creationId xmlns:a16="http://schemas.microsoft.com/office/drawing/2014/main" id="{BE6B8336-695F-42DD-9310-6D349115277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313" b="2443"/>
          <a:stretch/>
        </p:blipFill>
        <p:spPr bwMode="auto">
          <a:xfrm>
            <a:off x="322289" y="1712661"/>
            <a:ext cx="6535711" cy="7253255"/>
          </a:xfrm>
          <a:prstGeom prst="rect">
            <a:avLst/>
          </a:prstGeom>
          <a:noFill/>
          <a:extLst>
            <a:ext uri="{909E8E84-426E-40DD-AFC4-6F175D3DCCD1}">
              <a14:hiddenFill xmlns:a14="http://schemas.microsoft.com/office/drawing/2010/main">
                <a:solidFill>
                  <a:srgbClr val="FFFFFF"/>
                </a:solidFill>
              </a14:hiddenFill>
            </a:ext>
          </a:extLst>
        </p:spPr>
      </p:pic>
      <p:sp>
        <p:nvSpPr>
          <p:cNvPr id="13" name="Rectángulo: esquinas redondeadas 12">
            <a:extLst>
              <a:ext uri="{FF2B5EF4-FFF2-40B4-BE49-F238E27FC236}">
                <a16:creationId xmlns:a16="http://schemas.microsoft.com/office/drawing/2014/main" id="{BEE8CCAF-E051-450C-B7CB-6E6DB1D6D7E9}"/>
              </a:ext>
            </a:extLst>
          </p:cNvPr>
          <p:cNvSpPr/>
          <p:nvPr/>
        </p:nvSpPr>
        <p:spPr>
          <a:xfrm>
            <a:off x="360515" y="691842"/>
            <a:ext cx="6190937" cy="734517"/>
          </a:xfrm>
          <a:prstGeom prst="roundRect">
            <a:avLst/>
          </a:prstGeom>
          <a:solidFill>
            <a:srgbClr val="66FFFF"/>
          </a:solidFill>
          <a:ln>
            <a:solidFill>
              <a:srgbClr val="66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a:solidFill>
                  <a:schemeClr val="tx1"/>
                </a:solidFill>
                <a:latin typeface="Century Gothic" panose="020B0502020202020204" pitchFamily="34" charset="0"/>
              </a:rPr>
              <a:t>Jardín de Niños ¨María L. Pérez de Arreola</a:t>
            </a:r>
          </a:p>
          <a:p>
            <a:pPr algn="ctr"/>
            <a:r>
              <a:rPr lang="es-ES" sz="1600" b="1" dirty="0">
                <a:solidFill>
                  <a:schemeClr val="tx1"/>
                </a:solidFill>
                <a:latin typeface="Century Gothic" panose="020B0502020202020204" pitchFamily="34" charset="0"/>
              </a:rPr>
              <a:t>Maestra practicante: Dennise Arizpe Mesquitic</a:t>
            </a:r>
          </a:p>
          <a:p>
            <a:pPr algn="ctr"/>
            <a:r>
              <a:rPr lang="es-ES" sz="1600" b="1" dirty="0">
                <a:solidFill>
                  <a:schemeClr val="tx1"/>
                </a:solidFill>
                <a:latin typeface="Century Gothic" panose="020B0502020202020204" pitchFamily="34" charset="0"/>
              </a:rPr>
              <a:t>3° A</a:t>
            </a:r>
          </a:p>
        </p:txBody>
      </p:sp>
      <p:sp>
        <p:nvSpPr>
          <p:cNvPr id="14" name="CuadroTexto 13">
            <a:extLst>
              <a:ext uri="{FF2B5EF4-FFF2-40B4-BE49-F238E27FC236}">
                <a16:creationId xmlns:a16="http://schemas.microsoft.com/office/drawing/2014/main" id="{A0C839B8-5F68-4F29-AE60-0D8160DA2C16}"/>
              </a:ext>
            </a:extLst>
          </p:cNvPr>
          <p:cNvSpPr txBox="1"/>
          <p:nvPr/>
        </p:nvSpPr>
        <p:spPr>
          <a:xfrm flipH="1">
            <a:off x="3357493" y="1374107"/>
            <a:ext cx="3985886" cy="338554"/>
          </a:xfrm>
          <a:prstGeom prst="rect">
            <a:avLst/>
          </a:prstGeom>
          <a:noFill/>
        </p:spPr>
        <p:txBody>
          <a:bodyPr wrap="square" rtlCol="0">
            <a:spAutoFit/>
          </a:bodyPr>
          <a:lstStyle/>
          <a:p>
            <a:r>
              <a:rPr lang="es-ES" sz="1600" b="1" dirty="0">
                <a:latin typeface="Century Gothic" panose="020B0502020202020204" pitchFamily="34" charset="0"/>
              </a:rPr>
              <a:t>Martes 23 de marzo del 2021</a:t>
            </a:r>
          </a:p>
        </p:txBody>
      </p:sp>
      <p:pic>
        <p:nvPicPr>
          <p:cNvPr id="18" name="Imagen 17" descr="Imagen que contiene Texto&#10;&#10;Descripción generada automáticamente">
            <a:extLst>
              <a:ext uri="{FF2B5EF4-FFF2-40B4-BE49-F238E27FC236}">
                <a16:creationId xmlns:a16="http://schemas.microsoft.com/office/drawing/2014/main" id="{FD905182-9CC0-4473-A604-DD5702AA85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53778" y="1847731"/>
            <a:ext cx="2127688" cy="1347333"/>
          </a:xfrm>
          <a:prstGeom prst="rect">
            <a:avLst/>
          </a:prstGeom>
        </p:spPr>
      </p:pic>
      <p:sp>
        <p:nvSpPr>
          <p:cNvPr id="19" name="Estrella: 4 puntas 18">
            <a:extLst>
              <a:ext uri="{FF2B5EF4-FFF2-40B4-BE49-F238E27FC236}">
                <a16:creationId xmlns:a16="http://schemas.microsoft.com/office/drawing/2014/main" id="{70B8DA2E-2CDD-4A09-B8DA-14FF89C6C0CC}"/>
              </a:ext>
            </a:extLst>
          </p:cNvPr>
          <p:cNvSpPr/>
          <p:nvPr/>
        </p:nvSpPr>
        <p:spPr>
          <a:xfrm>
            <a:off x="1322272" y="2174845"/>
            <a:ext cx="389743" cy="404734"/>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6" name="Estrella: 4 puntas 25">
            <a:extLst>
              <a:ext uri="{FF2B5EF4-FFF2-40B4-BE49-F238E27FC236}">
                <a16:creationId xmlns:a16="http://schemas.microsoft.com/office/drawing/2014/main" id="{8D0E5BF0-D6AF-4F51-AD9C-7E1149BDBE19}"/>
              </a:ext>
            </a:extLst>
          </p:cNvPr>
          <p:cNvSpPr/>
          <p:nvPr/>
        </p:nvSpPr>
        <p:spPr>
          <a:xfrm>
            <a:off x="2873168" y="2153651"/>
            <a:ext cx="389743" cy="404734"/>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0" name="Rectángulo: esquinas redondeadas 19">
            <a:extLst>
              <a:ext uri="{FF2B5EF4-FFF2-40B4-BE49-F238E27FC236}">
                <a16:creationId xmlns:a16="http://schemas.microsoft.com/office/drawing/2014/main" id="{453A847E-F4B5-4D02-8C9C-8ABFB182FA9F}"/>
              </a:ext>
            </a:extLst>
          </p:cNvPr>
          <p:cNvSpPr/>
          <p:nvPr/>
        </p:nvSpPr>
        <p:spPr>
          <a:xfrm>
            <a:off x="3507017" y="2000554"/>
            <a:ext cx="2907342" cy="734517"/>
          </a:xfrm>
          <a:prstGeom prst="roundRect">
            <a:avLst/>
          </a:prstGeom>
          <a:solidFill>
            <a:schemeClr val="bg1"/>
          </a:solidFill>
          <a:ln w="38100">
            <a:solidFill>
              <a:srgbClr val="99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1400" dirty="0">
                <a:solidFill>
                  <a:schemeClr val="tx1"/>
                </a:solidFill>
                <a:latin typeface="Century Gothic" panose="020B0502020202020204" pitchFamily="34" charset="0"/>
              </a:rPr>
              <a:t>Lenguaje y comunicación:</a:t>
            </a:r>
          </a:p>
          <a:p>
            <a:r>
              <a:rPr lang="es-ES" sz="1400" dirty="0">
                <a:solidFill>
                  <a:schemeClr val="tx1"/>
                </a:solidFill>
                <a:latin typeface="Century Gothic" panose="020B0502020202020204" pitchFamily="34" charset="0"/>
              </a:rPr>
              <a:t>Pensamiento matemático:</a:t>
            </a:r>
          </a:p>
          <a:p>
            <a:r>
              <a:rPr lang="es-ES" sz="1400" dirty="0">
                <a:solidFill>
                  <a:schemeClr val="tx1"/>
                </a:solidFill>
                <a:latin typeface="Century Gothic" panose="020B0502020202020204" pitchFamily="34" charset="0"/>
              </a:rPr>
              <a:t>Exploración del mundo:</a:t>
            </a:r>
          </a:p>
        </p:txBody>
      </p:sp>
      <p:sp>
        <p:nvSpPr>
          <p:cNvPr id="24" name="Elipse 23">
            <a:extLst>
              <a:ext uri="{FF2B5EF4-FFF2-40B4-BE49-F238E27FC236}">
                <a16:creationId xmlns:a16="http://schemas.microsoft.com/office/drawing/2014/main" id="{FD75BA4A-E174-4396-9F44-955739D5B4E4}"/>
              </a:ext>
            </a:extLst>
          </p:cNvPr>
          <p:cNvSpPr/>
          <p:nvPr/>
        </p:nvSpPr>
        <p:spPr>
          <a:xfrm>
            <a:off x="6006626" y="2042860"/>
            <a:ext cx="254833" cy="203761"/>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1" name="Elipse 30">
            <a:extLst>
              <a:ext uri="{FF2B5EF4-FFF2-40B4-BE49-F238E27FC236}">
                <a16:creationId xmlns:a16="http://schemas.microsoft.com/office/drawing/2014/main" id="{E0EE746F-7E7A-41F2-AD61-115B3020EA85}"/>
              </a:ext>
            </a:extLst>
          </p:cNvPr>
          <p:cNvSpPr/>
          <p:nvPr/>
        </p:nvSpPr>
        <p:spPr>
          <a:xfrm>
            <a:off x="6028114" y="2272856"/>
            <a:ext cx="254833" cy="203761"/>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32" name="Elipse 31">
            <a:extLst>
              <a:ext uri="{FF2B5EF4-FFF2-40B4-BE49-F238E27FC236}">
                <a16:creationId xmlns:a16="http://schemas.microsoft.com/office/drawing/2014/main" id="{C3536673-76A7-4C31-A715-9D631FBCD0C4}"/>
              </a:ext>
            </a:extLst>
          </p:cNvPr>
          <p:cNvSpPr/>
          <p:nvPr/>
        </p:nvSpPr>
        <p:spPr>
          <a:xfrm>
            <a:off x="6031111" y="2505630"/>
            <a:ext cx="254833" cy="203761"/>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34" name="Imagen 33" descr="Texto&#10;&#10;Descripción generada automáticamente">
            <a:extLst>
              <a:ext uri="{FF2B5EF4-FFF2-40B4-BE49-F238E27FC236}">
                <a16:creationId xmlns:a16="http://schemas.microsoft.com/office/drawing/2014/main" id="{330DD0CC-EDDA-4341-92B6-AFF1B4F58E2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49420" y="2944256"/>
            <a:ext cx="2402032" cy="1255885"/>
          </a:xfrm>
          <a:prstGeom prst="rect">
            <a:avLst/>
          </a:prstGeom>
        </p:spPr>
      </p:pic>
      <p:sp>
        <p:nvSpPr>
          <p:cNvPr id="36" name="Rectángulo: esquinas redondeadas 35">
            <a:extLst>
              <a:ext uri="{FF2B5EF4-FFF2-40B4-BE49-F238E27FC236}">
                <a16:creationId xmlns:a16="http://schemas.microsoft.com/office/drawing/2014/main" id="{71DA96B5-90DE-496F-946F-BC00E8D96321}"/>
              </a:ext>
            </a:extLst>
          </p:cNvPr>
          <p:cNvSpPr/>
          <p:nvPr/>
        </p:nvSpPr>
        <p:spPr>
          <a:xfrm>
            <a:off x="1297195" y="3195064"/>
            <a:ext cx="2852225" cy="909227"/>
          </a:xfrm>
          <a:prstGeom prst="roundRect">
            <a:avLst/>
          </a:prstGeom>
          <a:solidFill>
            <a:schemeClr val="bg1"/>
          </a:solid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1400" dirty="0">
                <a:solidFill>
                  <a:schemeClr val="tx1"/>
                </a:solidFill>
                <a:latin typeface="Century Gothic" panose="020B0502020202020204" pitchFamily="34" charset="0"/>
              </a:rPr>
              <a:t>Artes:</a:t>
            </a:r>
          </a:p>
          <a:p>
            <a:r>
              <a:rPr lang="es-ES" sz="1400" dirty="0">
                <a:solidFill>
                  <a:schemeClr val="tx1"/>
                </a:solidFill>
                <a:latin typeface="Century Gothic" panose="020B0502020202020204" pitchFamily="34" charset="0"/>
              </a:rPr>
              <a:t>Educación Socioemocional:</a:t>
            </a:r>
          </a:p>
          <a:p>
            <a:r>
              <a:rPr lang="es-ES" sz="1400" dirty="0">
                <a:solidFill>
                  <a:schemeClr val="tx1"/>
                </a:solidFill>
                <a:latin typeface="Century Gothic" panose="020B0502020202020204" pitchFamily="34" charset="0"/>
              </a:rPr>
              <a:t>Educación física:</a:t>
            </a:r>
          </a:p>
        </p:txBody>
      </p:sp>
      <p:sp>
        <p:nvSpPr>
          <p:cNvPr id="42" name="Elipse 41">
            <a:extLst>
              <a:ext uri="{FF2B5EF4-FFF2-40B4-BE49-F238E27FC236}">
                <a16:creationId xmlns:a16="http://schemas.microsoft.com/office/drawing/2014/main" id="{C7402E83-B899-4A3E-914D-3B3184DEFF2A}"/>
              </a:ext>
            </a:extLst>
          </p:cNvPr>
          <p:cNvSpPr/>
          <p:nvPr/>
        </p:nvSpPr>
        <p:spPr>
          <a:xfrm>
            <a:off x="3893018" y="3312241"/>
            <a:ext cx="254833" cy="203761"/>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43" name="Elipse 42">
            <a:extLst>
              <a:ext uri="{FF2B5EF4-FFF2-40B4-BE49-F238E27FC236}">
                <a16:creationId xmlns:a16="http://schemas.microsoft.com/office/drawing/2014/main" id="{9DC3EA09-2617-49E3-A7CD-FF801BD056F1}"/>
              </a:ext>
            </a:extLst>
          </p:cNvPr>
          <p:cNvSpPr/>
          <p:nvPr/>
        </p:nvSpPr>
        <p:spPr>
          <a:xfrm>
            <a:off x="3863591" y="3851509"/>
            <a:ext cx="254833" cy="203761"/>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4" name="Elipse 43">
            <a:extLst>
              <a:ext uri="{FF2B5EF4-FFF2-40B4-BE49-F238E27FC236}">
                <a16:creationId xmlns:a16="http://schemas.microsoft.com/office/drawing/2014/main" id="{AB3DEA3C-27BD-4375-84E1-091A14E5B121}"/>
              </a:ext>
            </a:extLst>
          </p:cNvPr>
          <p:cNvSpPr/>
          <p:nvPr/>
        </p:nvSpPr>
        <p:spPr>
          <a:xfrm>
            <a:off x="3894587" y="3584105"/>
            <a:ext cx="254833" cy="203761"/>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39" name="Imagen 38" descr="Imagen que contiene Texto&#10;&#10;Descripción generada automáticamente">
            <a:extLst>
              <a:ext uri="{FF2B5EF4-FFF2-40B4-BE49-F238E27FC236}">
                <a16:creationId xmlns:a16="http://schemas.microsoft.com/office/drawing/2014/main" id="{83D09377-57EB-403B-9946-7FA8069F771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22272" y="4309263"/>
            <a:ext cx="1940639" cy="1124894"/>
          </a:xfrm>
          <a:prstGeom prst="rect">
            <a:avLst/>
          </a:prstGeom>
        </p:spPr>
      </p:pic>
      <p:sp>
        <p:nvSpPr>
          <p:cNvPr id="40" name="Rectángulo: esquinas redondeadas 39">
            <a:extLst>
              <a:ext uri="{FF2B5EF4-FFF2-40B4-BE49-F238E27FC236}">
                <a16:creationId xmlns:a16="http://schemas.microsoft.com/office/drawing/2014/main" id="{78FA1BB0-6842-40D4-AB4C-596CF424F991}"/>
              </a:ext>
            </a:extLst>
          </p:cNvPr>
          <p:cNvSpPr/>
          <p:nvPr/>
        </p:nvSpPr>
        <p:spPr>
          <a:xfrm>
            <a:off x="3309869" y="4309263"/>
            <a:ext cx="2718245" cy="1122473"/>
          </a:xfrm>
          <a:prstGeom prst="roundRect">
            <a:avLst/>
          </a:prstGeom>
          <a:solidFill>
            <a:schemeClr val="bg1"/>
          </a:solidFill>
          <a:ln w="57150">
            <a:solidFill>
              <a:srgbClr val="99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s-ES" dirty="0">
                <a:solidFill>
                  <a:schemeClr val="tx1"/>
                </a:solidFill>
                <a:latin typeface="Century Gothic" panose="020B0502020202020204" pitchFamily="34" charset="0"/>
              </a:rPr>
              <a:t>      WhatsApp</a:t>
            </a:r>
          </a:p>
          <a:p>
            <a:pPr algn="ctr">
              <a:lnSpc>
                <a:spcPct val="150000"/>
              </a:lnSpc>
            </a:pPr>
            <a:r>
              <a:rPr lang="es-ES" dirty="0">
                <a:solidFill>
                  <a:schemeClr val="tx1"/>
                </a:solidFill>
                <a:latin typeface="Century Gothic" panose="020B0502020202020204" pitchFamily="34" charset="0"/>
              </a:rPr>
              <a:t>    Facebook</a:t>
            </a:r>
          </a:p>
        </p:txBody>
      </p:sp>
      <p:pic>
        <p:nvPicPr>
          <p:cNvPr id="1036" name="Picture 12" descr="WhatsApp - Wikipedia">
            <a:extLst>
              <a:ext uri="{FF2B5EF4-FFF2-40B4-BE49-F238E27FC236}">
                <a16:creationId xmlns:a16="http://schemas.microsoft.com/office/drawing/2014/main" id="{4B3FC63B-7687-4623-BD56-68005C1913A5}"/>
              </a:ext>
            </a:extLst>
          </p:cNvPr>
          <p:cNvPicPr>
            <a:picLocks noChangeAspect="1" noChangeArrowheads="1"/>
          </p:cNvPicPr>
          <p:nvPr/>
        </p:nvPicPr>
        <p:blipFill>
          <a:blip r:embed="rId6">
            <a:extLst>
              <a:ext uri="{BEBA8EAE-BF5A-486C-A8C5-ECC9F3942E4B}">
                <a14:imgProps xmlns:a14="http://schemas.microsoft.com/office/drawing/2010/main">
                  <a14:imgLayer r:embed="rId7">
                    <a14:imgEffect>
                      <a14:backgroundRemoval t="3556" b="92889" l="893" r="89286">
                        <a14:foregroundMark x1="16964" y1="80444" x2="71429" y2="28889"/>
                        <a14:foregroundMark x1="71429" y1="73778" x2="20089" y2="32444"/>
                        <a14:foregroundMark x1="20089" y1="32444" x2="68304" y2="48444"/>
                        <a14:foregroundMark x1="68304" y1="57778" x2="62054" y2="41778"/>
                        <a14:foregroundMark x1="84375" y1="57778" x2="33036" y2="83556"/>
                        <a14:foregroundMark x1="71429" y1="80444" x2="84375" y2="44889"/>
                        <a14:foregroundMark x1="84375" y1="80444" x2="893" y2="67556"/>
                        <a14:foregroundMark x1="71429" y1="92889" x2="45982" y2="16444"/>
                        <a14:foregroundMark x1="68304" y1="73778" x2="16964" y2="19556"/>
                        <a14:foregroundMark x1="16964" y1="19556" x2="75000" y2="12889"/>
                        <a14:foregroundMark x1="78125" y1="70667" x2="58929" y2="70667"/>
                        <a14:foregroundMark x1="52232" y1="3556" x2="36161" y2="12889"/>
                      </a14:backgroundRemoval>
                    </a14:imgEffect>
                  </a14:imgLayer>
                </a14:imgProps>
              </a:ext>
              <a:ext uri="{28A0092B-C50C-407E-A947-70E740481C1C}">
                <a14:useLocalDpi xmlns:a14="http://schemas.microsoft.com/office/drawing/2010/main" val="0"/>
              </a:ext>
            </a:extLst>
          </a:blip>
          <a:srcRect/>
          <a:stretch>
            <a:fillRect/>
          </a:stretch>
        </p:blipFill>
        <p:spPr bwMode="auto">
          <a:xfrm>
            <a:off x="3755333" y="4433258"/>
            <a:ext cx="486245" cy="488417"/>
          </a:xfrm>
          <a:prstGeom prst="rect">
            <a:avLst/>
          </a:prstGeom>
          <a:noFill/>
          <a:extLst>
            <a:ext uri="{909E8E84-426E-40DD-AFC4-6F175D3DCCD1}">
              <a14:hiddenFill xmlns:a14="http://schemas.microsoft.com/office/drawing/2010/main">
                <a:solidFill>
                  <a:srgbClr val="FFFFFF"/>
                </a:solidFill>
              </a14:hiddenFill>
            </a:ext>
          </a:extLst>
        </p:spPr>
      </p:pic>
      <p:pic>
        <p:nvPicPr>
          <p:cNvPr id="48" name="Imagen 47" descr="Imagen que contiene Forma&#10;&#10;Descripción generada automáticamente">
            <a:extLst>
              <a:ext uri="{FF2B5EF4-FFF2-40B4-BE49-F238E27FC236}">
                <a16:creationId xmlns:a16="http://schemas.microsoft.com/office/drawing/2014/main" id="{54BFB060-5302-4598-A346-2B40ABCC0756}"/>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262330" y="5451624"/>
            <a:ext cx="2219136" cy="1361552"/>
          </a:xfrm>
          <a:prstGeom prst="rect">
            <a:avLst/>
          </a:prstGeom>
        </p:spPr>
      </p:pic>
      <p:sp>
        <p:nvSpPr>
          <p:cNvPr id="49" name="Rectángulo: esquinas redondeadas 48">
            <a:extLst>
              <a:ext uri="{FF2B5EF4-FFF2-40B4-BE49-F238E27FC236}">
                <a16:creationId xmlns:a16="http://schemas.microsoft.com/office/drawing/2014/main" id="{881AC90D-48D4-4FBD-BF6B-7F1DB57C3963}"/>
              </a:ext>
            </a:extLst>
          </p:cNvPr>
          <p:cNvSpPr/>
          <p:nvPr/>
        </p:nvSpPr>
        <p:spPr>
          <a:xfrm>
            <a:off x="3484482" y="5540858"/>
            <a:ext cx="2907342" cy="1122473"/>
          </a:xfrm>
          <a:prstGeom prst="roundRect">
            <a:avLst/>
          </a:prstGeom>
          <a:solidFill>
            <a:schemeClr val="bg1"/>
          </a:solidFill>
          <a:ln w="38100">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a:solidFill>
                  <a:schemeClr val="tx1">
                    <a:lumMod val="95000"/>
                    <a:lumOff val="5000"/>
                  </a:schemeClr>
                </a:solidFill>
                <a:latin typeface="Century Gothic" panose="020B0502020202020204" pitchFamily="34" charset="0"/>
              </a:rPr>
              <a:t>19 alumnos que asistieron a clase virtual.</a:t>
            </a:r>
          </a:p>
          <a:p>
            <a:pPr algn="ctr"/>
            <a:r>
              <a:rPr lang="es-ES" sz="1400" dirty="0">
                <a:solidFill>
                  <a:schemeClr val="tx1">
                    <a:lumMod val="95000"/>
                    <a:lumOff val="5000"/>
                  </a:schemeClr>
                </a:solidFill>
                <a:latin typeface="Century Gothic" panose="020B0502020202020204" pitchFamily="34" charset="0"/>
              </a:rPr>
              <a:t>23 alumnos entregaron evidencias</a:t>
            </a:r>
          </a:p>
          <a:p>
            <a:pPr algn="ctr"/>
            <a:r>
              <a:rPr lang="es-ES" sz="1400" dirty="0">
                <a:solidFill>
                  <a:schemeClr val="tx1">
                    <a:lumMod val="95000"/>
                    <a:lumOff val="5000"/>
                  </a:schemeClr>
                </a:solidFill>
                <a:latin typeface="Century Gothic" panose="020B0502020202020204" pitchFamily="34" charset="0"/>
              </a:rPr>
              <a:t>8 no se reportaron</a:t>
            </a:r>
          </a:p>
        </p:txBody>
      </p:sp>
      <p:pic>
        <p:nvPicPr>
          <p:cNvPr id="52" name="Imagen 51" descr="Texto&#10;&#10;Descripción generada automáticamente">
            <a:extLst>
              <a:ext uri="{FF2B5EF4-FFF2-40B4-BE49-F238E27FC236}">
                <a16:creationId xmlns:a16="http://schemas.microsoft.com/office/drawing/2014/main" id="{8493E572-5FBC-414E-B5BC-28699F8450C9}"/>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028538" y="6803326"/>
            <a:ext cx="4426080" cy="2127688"/>
          </a:xfrm>
          <a:prstGeom prst="rect">
            <a:avLst/>
          </a:prstGeom>
        </p:spPr>
      </p:pic>
      <p:sp>
        <p:nvSpPr>
          <p:cNvPr id="53" name="CuadroTexto 52">
            <a:extLst>
              <a:ext uri="{FF2B5EF4-FFF2-40B4-BE49-F238E27FC236}">
                <a16:creationId xmlns:a16="http://schemas.microsoft.com/office/drawing/2014/main" id="{5BF85908-8DF8-4728-9386-EB68B5F5A831}"/>
              </a:ext>
            </a:extLst>
          </p:cNvPr>
          <p:cNvSpPr txBox="1"/>
          <p:nvPr/>
        </p:nvSpPr>
        <p:spPr>
          <a:xfrm>
            <a:off x="2114642" y="7380496"/>
            <a:ext cx="4299717" cy="1384995"/>
          </a:xfrm>
          <a:prstGeom prst="rect">
            <a:avLst/>
          </a:prstGeom>
          <a:noFill/>
        </p:spPr>
        <p:txBody>
          <a:bodyPr wrap="square" rtlCol="0">
            <a:spAutoFit/>
          </a:bodyPr>
          <a:lstStyle/>
          <a:p>
            <a:r>
              <a:rPr lang="es-ES" sz="1400" dirty="0">
                <a:latin typeface="Century Gothic" panose="020B0502020202020204" pitchFamily="34" charset="0"/>
              </a:rPr>
              <a:t>Se tomo la asistencia por la plataforma de Facebook en el programa de aprende en casa a la cual asistieron 19 niños y 23 mandaron sus evidencias, 8 alumnos no se reportaron durante el día.</a:t>
            </a:r>
          </a:p>
          <a:p>
            <a:endParaRPr lang="es-ES" sz="1400" dirty="0">
              <a:latin typeface="Century Gothic" panose="020B0502020202020204" pitchFamily="34" charset="0"/>
            </a:endParaRPr>
          </a:p>
        </p:txBody>
      </p:sp>
      <p:pic>
        <p:nvPicPr>
          <p:cNvPr id="1040" name="Picture 16" descr="Melonheadz">
            <a:extLst>
              <a:ext uri="{FF2B5EF4-FFF2-40B4-BE49-F238E27FC236}">
                <a16:creationId xmlns:a16="http://schemas.microsoft.com/office/drawing/2014/main" id="{469DFCE8-E35F-4B40-9661-A3CA7D822AB5}"/>
              </a:ext>
            </a:extLst>
          </p:cNvPr>
          <p:cNvPicPr>
            <a:picLocks noChangeAspect="1" noChangeArrowheads="1"/>
          </p:cNvPicPr>
          <p:nvPr/>
        </p:nvPicPr>
        <p:blipFill>
          <a:blip r:embed="rId10">
            <a:extLst>
              <a:ext uri="{BEBA8EAE-BF5A-486C-A8C5-ECC9F3942E4B}">
                <a14:imgProps xmlns:a14="http://schemas.microsoft.com/office/drawing/2010/main">
                  <a14:imgLayer r:embed="rId11">
                    <a14:imgEffect>
                      <a14:backgroundRemoval t="0" b="95342" l="5508" r="92797">
                        <a14:foregroundMark x1="52119" y1="14795" x2="38559" y2="6575"/>
                        <a14:foregroundMark x1="39407" y1="2466" x2="47458" y2="0"/>
                        <a14:foregroundMark x1="27542" y1="95890" x2="43220" y2="85479"/>
                        <a14:foregroundMark x1="5932" y1="92329" x2="16949" y2="84932"/>
                        <a14:foregroundMark x1="22881" y1="86575" x2="9746" y2="83014"/>
                        <a14:foregroundMark x1="21186" y1="84932" x2="28390" y2="87123"/>
                        <a14:foregroundMark x1="37712" y1="55616" x2="39407" y2="36164"/>
                        <a14:foregroundMark x1="45763" y1="50411" x2="45763" y2="10685"/>
                        <a14:foregroundMark x1="42797" y1="22192" x2="41102" y2="36712"/>
                        <a14:foregroundMark x1="92797" y1="32329" x2="88983" y2="27397"/>
                      </a14:backgroundRemoval>
                    </a14:imgEffect>
                  </a14:imgLayer>
                </a14:imgProps>
              </a:ext>
              <a:ext uri="{28A0092B-C50C-407E-A947-70E740481C1C}">
                <a14:useLocalDpi xmlns:a14="http://schemas.microsoft.com/office/drawing/2010/main" val="0"/>
              </a:ext>
            </a:extLst>
          </a:blip>
          <a:srcRect/>
          <a:stretch>
            <a:fillRect/>
          </a:stretch>
        </p:blipFill>
        <p:spPr bwMode="auto">
          <a:xfrm>
            <a:off x="0" y="5578999"/>
            <a:ext cx="2225400" cy="3441827"/>
          </a:xfrm>
          <a:prstGeom prst="rect">
            <a:avLst/>
          </a:prstGeom>
          <a:noFill/>
          <a:extLst>
            <a:ext uri="{909E8E84-426E-40DD-AFC4-6F175D3DCCD1}">
              <a14:hiddenFill xmlns:a14="http://schemas.microsoft.com/office/drawing/2010/main">
                <a:solidFill>
                  <a:srgbClr val="FFFFFF"/>
                </a:solidFill>
              </a14:hiddenFill>
            </a:ext>
          </a:extLst>
        </p:spPr>
      </p:pic>
      <p:pic>
        <p:nvPicPr>
          <p:cNvPr id="56" name="Imagen 55" descr="Imagen que contiene Logotipo&#10;&#10;Descripción generada automáticamente">
            <a:extLst>
              <a:ext uri="{FF2B5EF4-FFF2-40B4-BE49-F238E27FC236}">
                <a16:creationId xmlns:a16="http://schemas.microsoft.com/office/drawing/2014/main" id="{52FFFC79-0F77-4035-BE83-88B6AE54BD00}"/>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799989" y="-836673"/>
            <a:ext cx="3414056" cy="2139881"/>
          </a:xfrm>
          <a:prstGeom prst="rect">
            <a:avLst/>
          </a:prstGeom>
        </p:spPr>
      </p:pic>
      <p:pic>
        <p:nvPicPr>
          <p:cNvPr id="1026" name="Picture 2" descr="Facebook - Home | Facebook">
            <a:extLst>
              <a:ext uri="{FF2B5EF4-FFF2-40B4-BE49-F238E27FC236}">
                <a16:creationId xmlns:a16="http://schemas.microsoft.com/office/drawing/2014/main" id="{4F6F8B0B-643E-4573-924E-924C0EB53B63}"/>
              </a:ext>
            </a:extLst>
          </p:cNvPr>
          <p:cNvPicPr>
            <a:picLocks noChangeAspect="1" noChangeArrowheads="1"/>
          </p:cNvPicPr>
          <p:nvPr/>
        </p:nvPicPr>
        <p:blipFill>
          <a:blip r:embed="rId13">
            <a:extLst>
              <a:ext uri="{BEBA8EAE-BF5A-486C-A8C5-ECC9F3942E4B}">
                <a14:imgProps xmlns:a14="http://schemas.microsoft.com/office/drawing/2010/main">
                  <a14:imgLayer r:embed="rId14">
                    <a14:imgEffect>
                      <a14:backgroundRemoval t="2667" b="96889" l="4000" r="98667">
                        <a14:foregroundMark x1="17778" y1="65778" x2="48000" y2="51556"/>
                        <a14:foregroundMark x1="81778" y1="74667" x2="65778" y2="35556"/>
                        <a14:foregroundMark x1="29333" y1="87111" x2="50222" y2="96000"/>
                        <a14:foregroundMark x1="50222" y1="96000" x2="72444" y2="90222"/>
                        <a14:foregroundMark x1="72444" y1="90222" x2="92889" y2="71111"/>
                        <a14:foregroundMark x1="92889" y1="71111" x2="94222" y2="45333"/>
                        <a14:foregroundMark x1="94222" y1="45333" x2="79556" y2="20000"/>
                        <a14:foregroundMark x1="79556" y1="20000" x2="53333" y2="10667"/>
                        <a14:foregroundMark x1="53333" y1="10667" x2="29333" y2="12000"/>
                        <a14:foregroundMark x1="29333" y1="12000" x2="16444" y2="31556"/>
                        <a14:foregroundMark x1="16444" y1="31556" x2="16889" y2="56000"/>
                        <a14:foregroundMark x1="16889" y1="56000" x2="24000" y2="79111"/>
                        <a14:foregroundMark x1="24000" y1="79111" x2="31111" y2="88000"/>
                        <a14:foregroundMark x1="64889" y1="96889" x2="32889" y2="96889"/>
                        <a14:foregroundMark x1="52444" y1="96889" x2="50667" y2="64000"/>
                        <a14:foregroundMark x1="4444" y1="57778" x2="7111" y2="42667"/>
                        <a14:foregroundMark x1="34667" y1="8000" x2="56889" y2="6222"/>
                        <a14:foregroundMark x1="98667" y1="51556" x2="97778" y2="46222"/>
                        <a14:foregroundMark x1="53333" y1="87111" x2="59556" y2="32889"/>
                        <a14:foregroundMark x1="46222" y1="68444" x2="58667" y2="13333"/>
                        <a14:foregroundMark x1="44444" y1="41778" x2="60444" y2="24889"/>
                        <a14:foregroundMark x1="60444" y1="24889" x2="60444" y2="24889"/>
                        <a14:foregroundMark x1="47111" y1="33778" x2="68444" y2="25778"/>
                        <a14:foregroundMark x1="65778" y1="65778" x2="64889" y2="47111"/>
                        <a14:foregroundMark x1="52444" y1="8889" x2="49778" y2="2667"/>
                      </a14:backgroundRemoval>
                    </a14:imgEffect>
                  </a14:imgLayer>
                </a14:imgProps>
              </a:ext>
              <a:ext uri="{28A0092B-C50C-407E-A947-70E740481C1C}">
                <a14:useLocalDpi xmlns:a14="http://schemas.microsoft.com/office/drawing/2010/main" val="0"/>
              </a:ext>
            </a:extLst>
          </a:blip>
          <a:srcRect/>
          <a:stretch>
            <a:fillRect/>
          </a:stretch>
        </p:blipFill>
        <p:spPr bwMode="auto">
          <a:xfrm>
            <a:off x="3755333" y="4852654"/>
            <a:ext cx="441328" cy="4413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81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0D5D37CA-F098-4D0E-B9D6-AD549BD0571C}"/>
              </a:ext>
            </a:extLst>
          </p:cNvPr>
          <p:cNvSpPr txBox="1"/>
          <p:nvPr/>
        </p:nvSpPr>
        <p:spPr>
          <a:xfrm flipH="1">
            <a:off x="475937" y="989351"/>
            <a:ext cx="5906125" cy="5632311"/>
          </a:xfrm>
          <a:prstGeom prst="rect">
            <a:avLst/>
          </a:prstGeom>
          <a:solidFill>
            <a:schemeClr val="accent4">
              <a:lumMod val="20000"/>
              <a:lumOff val="80000"/>
            </a:schemeClr>
          </a:solidFill>
          <a:ln w="38100">
            <a:solidFill>
              <a:srgbClr val="7030A0"/>
            </a:solidFill>
          </a:ln>
        </p:spPr>
        <p:txBody>
          <a:bodyPr wrap="square" rtlCol="0">
            <a:spAutoFit/>
          </a:bodyPr>
          <a:lstStyle/>
          <a:p>
            <a:pPr algn="ctr"/>
            <a:r>
              <a:rPr lang="es-ES" b="1" dirty="0">
                <a:latin typeface="Century Gothic" panose="020B0502020202020204" pitchFamily="34" charset="0"/>
              </a:rPr>
              <a:t>Descripción de la clase y evidencias:</a:t>
            </a:r>
          </a:p>
          <a:p>
            <a:r>
              <a:rPr lang="es-ES" dirty="0">
                <a:latin typeface="Century Gothic" panose="020B0502020202020204" pitchFamily="34" charset="0"/>
              </a:rPr>
              <a:t>El día de hoy, martes 23 de marzo del 2021 se registro la asistencia por la plataforma de Facebook a la cual asistieron 19 alumnos.</a:t>
            </a:r>
          </a:p>
          <a:p>
            <a:r>
              <a:rPr lang="es-ES" dirty="0">
                <a:latin typeface="Century Gothic" panose="020B0502020202020204" pitchFamily="34" charset="0"/>
              </a:rPr>
              <a:t>Para reforzar el aprendizaje esperado de exploración y comprensión del mundo natural y social se solicito a los alumnos que realizaran un cartelón con un collage en el que reflejen todo lo que han aprendido acerca de la primavera a lo largo de la semana.</a:t>
            </a:r>
          </a:p>
          <a:p>
            <a:r>
              <a:rPr lang="es-ES" dirty="0">
                <a:latin typeface="Century Gothic" panose="020B0502020202020204" pitchFamily="34" charset="0"/>
              </a:rPr>
              <a:t>Por otra parte, en el campo formativo de pensamiento matemático se realizo un cuadro en el cual se registraban la cantidad que se encontraba en cada uno d ellos animales de la primavera.</a:t>
            </a:r>
          </a:p>
          <a:p>
            <a:r>
              <a:rPr lang="es-ES" dirty="0">
                <a:latin typeface="Century Gothic" panose="020B0502020202020204" pitchFamily="34" charset="0"/>
              </a:rPr>
              <a:t>Considero que el hablar sobre un tema por semana es algo más interesante para los alumnos, ya que han reflejado que en el programa aprende en casa son clases muy repetitivas.</a:t>
            </a:r>
          </a:p>
          <a:p>
            <a:endParaRPr lang="es-ES" dirty="0">
              <a:latin typeface="Century Gothic" panose="020B0502020202020204" pitchFamily="34" charset="0"/>
            </a:endParaRPr>
          </a:p>
        </p:txBody>
      </p:sp>
    </p:spTree>
    <p:extLst>
      <p:ext uri="{BB962C8B-B14F-4D97-AF65-F5344CB8AC3E}">
        <p14:creationId xmlns:p14="http://schemas.microsoft.com/office/powerpoint/2010/main" val="274158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agen 10" descr="Imagen que contiene Texto&#10;&#10;Descripción generada automáticamente">
            <a:extLst>
              <a:ext uri="{FF2B5EF4-FFF2-40B4-BE49-F238E27FC236}">
                <a16:creationId xmlns:a16="http://schemas.microsoft.com/office/drawing/2014/main" id="{5B25F234-A406-4588-923A-4F083AE369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382" y="8385417"/>
            <a:ext cx="5011346" cy="1072989"/>
          </a:xfrm>
          <a:prstGeom prst="rect">
            <a:avLst/>
          </a:prstGeom>
        </p:spPr>
      </p:pic>
      <p:pic>
        <p:nvPicPr>
          <p:cNvPr id="3" name="Imagen 2" descr="Texto, Pizarra&#10;&#10;Descripción generada automáticamente">
            <a:extLst>
              <a:ext uri="{FF2B5EF4-FFF2-40B4-BE49-F238E27FC236}">
                <a16:creationId xmlns:a16="http://schemas.microsoft.com/office/drawing/2014/main" id="{84DD5D45-213F-49C3-B793-2F479230F39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7892" y="376518"/>
            <a:ext cx="2398165" cy="3597247"/>
          </a:xfrm>
          <a:prstGeom prst="rect">
            <a:avLst/>
          </a:prstGeom>
        </p:spPr>
      </p:pic>
      <p:pic>
        <p:nvPicPr>
          <p:cNvPr id="6" name="Imagen 5">
            <a:extLst>
              <a:ext uri="{FF2B5EF4-FFF2-40B4-BE49-F238E27FC236}">
                <a16:creationId xmlns:a16="http://schemas.microsoft.com/office/drawing/2014/main" id="{47DA648B-EE1C-4CAC-AA83-AAD95B41793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05809" y="4638170"/>
            <a:ext cx="2697935" cy="3597247"/>
          </a:xfrm>
          <a:prstGeom prst="rect">
            <a:avLst/>
          </a:prstGeom>
        </p:spPr>
      </p:pic>
      <p:pic>
        <p:nvPicPr>
          <p:cNvPr id="9" name="Imagen 8" descr="Imagen que contiene Interfaz de usuario gráfica&#10;&#10;Descripción generada automáticamente">
            <a:extLst>
              <a:ext uri="{FF2B5EF4-FFF2-40B4-BE49-F238E27FC236}">
                <a16:creationId xmlns:a16="http://schemas.microsoft.com/office/drawing/2014/main" id="{DF49CB60-F4E4-4C58-B2B6-4101B6532D1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4256" y="4638170"/>
            <a:ext cx="2401912" cy="3597247"/>
          </a:xfrm>
          <a:prstGeom prst="rect">
            <a:avLst/>
          </a:prstGeom>
        </p:spPr>
      </p:pic>
      <p:pic>
        <p:nvPicPr>
          <p:cNvPr id="14" name="Imagen 13" descr="Interfaz de usuario gráfica, Aplicación&#10;&#10;Descripción generada automáticamente">
            <a:extLst>
              <a:ext uri="{FF2B5EF4-FFF2-40B4-BE49-F238E27FC236}">
                <a16:creationId xmlns:a16="http://schemas.microsoft.com/office/drawing/2014/main" id="{25141D5F-644C-4F7D-AF4C-63E997972BA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099670" y="503788"/>
            <a:ext cx="1660268" cy="3597247"/>
          </a:xfrm>
          <a:prstGeom prst="rect">
            <a:avLst/>
          </a:prstGeom>
        </p:spPr>
      </p:pic>
    </p:spTree>
    <p:extLst>
      <p:ext uri="{BB962C8B-B14F-4D97-AF65-F5344CB8AC3E}">
        <p14:creationId xmlns:p14="http://schemas.microsoft.com/office/powerpoint/2010/main" val="301858754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689</TotalTime>
  <Words>249</Words>
  <Application>Microsoft Office PowerPoint</Application>
  <PresentationFormat>Carta (216 x 279 mm)</PresentationFormat>
  <Paragraphs>21</Paragraphs>
  <Slides>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vt:i4>
      </vt:variant>
    </vt:vector>
  </HeadingPairs>
  <TitlesOfParts>
    <vt:vector size="8" baseType="lpstr">
      <vt:lpstr>Arial</vt:lpstr>
      <vt:lpstr>Calibri</vt:lpstr>
      <vt:lpstr>Calibri Light</vt:lpstr>
      <vt:lpstr>Century Gothic</vt:lpstr>
      <vt:lpstr>Tema de Office</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mesquitic.arizpe@gmail.com</dc:creator>
  <cp:lastModifiedBy>mesquitic.arizpe@gmail.com</cp:lastModifiedBy>
  <cp:revision>52</cp:revision>
  <dcterms:created xsi:type="dcterms:W3CDTF">2020-10-05T22:46:43Z</dcterms:created>
  <dcterms:modified xsi:type="dcterms:W3CDTF">2021-03-23T16:37:23Z</dcterms:modified>
</cp:coreProperties>
</file>