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6858000" cy="9144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840" y="242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4D56EC-B6CC-488B-9BC3-22ADACA4D49D}" type="datetimeFigureOut">
              <a:rPr lang="es-ES" smtClean="0"/>
              <a:t>25/03/2021</a:t>
            </a:fld>
            <a:endParaRPr lang="es-ES"/>
          </a:p>
        </p:txBody>
      </p:sp>
      <p:sp>
        <p:nvSpPr>
          <p:cNvPr id="4" name="3 Marcador de imagen de diapositiva"/>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D3AF75-7A85-402C-8D44-C5C48D3C4FF0}" type="slidenum">
              <a:rPr lang="es-ES" smtClean="0"/>
              <a:t>‹Nº›</a:t>
            </a:fld>
            <a:endParaRPr lang="es-ES"/>
          </a:p>
        </p:txBody>
      </p:sp>
    </p:spTree>
    <p:extLst>
      <p:ext uri="{BB962C8B-B14F-4D97-AF65-F5344CB8AC3E}">
        <p14:creationId xmlns:p14="http://schemas.microsoft.com/office/powerpoint/2010/main" val="421001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7321DD5-2D22-4CE9-8E10-08F84766DF01}" type="slidenum">
              <a:rPr lang="es-ES" smtClean="0"/>
              <a:t>1</a:t>
            </a:fld>
            <a:endParaRPr lang="es-ES"/>
          </a:p>
        </p:txBody>
      </p:sp>
    </p:spTree>
    <p:extLst>
      <p:ext uri="{BB962C8B-B14F-4D97-AF65-F5344CB8AC3E}">
        <p14:creationId xmlns:p14="http://schemas.microsoft.com/office/powerpoint/2010/main" val="3133280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3B5E679-078C-4C4B-A4F6-9114900A0CF9}" type="datetimeFigureOut">
              <a:rPr lang="es-ES" smtClean="0"/>
              <a:t>25/03/2021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DE4359-CAAA-4A52-9E6F-A279EE53978E}" type="slidenum">
              <a:rPr lang="es-ES" smtClean="0"/>
              <a:t>‹Nº›</a:t>
            </a:fld>
            <a:endParaRPr lang="es-ES"/>
          </a:p>
        </p:txBody>
      </p:sp>
    </p:spTree>
    <p:extLst>
      <p:ext uri="{BB962C8B-B14F-4D97-AF65-F5344CB8AC3E}">
        <p14:creationId xmlns:p14="http://schemas.microsoft.com/office/powerpoint/2010/main" val="1018482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3B5E679-078C-4C4B-A4F6-9114900A0CF9}" type="datetimeFigureOut">
              <a:rPr lang="es-ES" smtClean="0"/>
              <a:t>25/03/2021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DE4359-CAAA-4A52-9E6F-A279EE53978E}" type="slidenum">
              <a:rPr lang="es-ES" smtClean="0"/>
              <a:t>‹Nº›</a:t>
            </a:fld>
            <a:endParaRPr lang="es-ES"/>
          </a:p>
        </p:txBody>
      </p:sp>
    </p:spTree>
    <p:extLst>
      <p:ext uri="{BB962C8B-B14F-4D97-AF65-F5344CB8AC3E}">
        <p14:creationId xmlns:p14="http://schemas.microsoft.com/office/powerpoint/2010/main" val="201909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3B5E679-078C-4C4B-A4F6-9114900A0CF9}" type="datetimeFigureOut">
              <a:rPr lang="es-ES" smtClean="0"/>
              <a:t>25/03/2021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DE4359-CAAA-4A52-9E6F-A279EE53978E}" type="slidenum">
              <a:rPr lang="es-ES" smtClean="0"/>
              <a:t>‹Nº›</a:t>
            </a:fld>
            <a:endParaRPr lang="es-ES"/>
          </a:p>
        </p:txBody>
      </p:sp>
    </p:spTree>
    <p:extLst>
      <p:ext uri="{BB962C8B-B14F-4D97-AF65-F5344CB8AC3E}">
        <p14:creationId xmlns:p14="http://schemas.microsoft.com/office/powerpoint/2010/main" val="369499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3B5E679-078C-4C4B-A4F6-9114900A0CF9}" type="datetimeFigureOut">
              <a:rPr lang="es-ES" smtClean="0"/>
              <a:t>25/03/2021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DE4359-CAAA-4A52-9E6F-A279EE53978E}" type="slidenum">
              <a:rPr lang="es-ES" smtClean="0"/>
              <a:t>‹Nº›</a:t>
            </a:fld>
            <a:endParaRPr lang="es-ES"/>
          </a:p>
        </p:txBody>
      </p:sp>
    </p:spTree>
    <p:extLst>
      <p:ext uri="{BB962C8B-B14F-4D97-AF65-F5344CB8AC3E}">
        <p14:creationId xmlns:p14="http://schemas.microsoft.com/office/powerpoint/2010/main" val="3084993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3B5E679-078C-4C4B-A4F6-9114900A0CF9}" type="datetimeFigureOut">
              <a:rPr lang="es-ES" smtClean="0"/>
              <a:t>25/03/2021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DE4359-CAAA-4A52-9E6F-A279EE53978E}" type="slidenum">
              <a:rPr lang="es-ES" smtClean="0"/>
              <a:t>‹Nº›</a:t>
            </a:fld>
            <a:endParaRPr lang="es-ES"/>
          </a:p>
        </p:txBody>
      </p:sp>
    </p:spTree>
    <p:extLst>
      <p:ext uri="{BB962C8B-B14F-4D97-AF65-F5344CB8AC3E}">
        <p14:creationId xmlns:p14="http://schemas.microsoft.com/office/powerpoint/2010/main" val="697594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3B5E679-078C-4C4B-A4F6-9114900A0CF9}" type="datetimeFigureOut">
              <a:rPr lang="es-ES" smtClean="0"/>
              <a:t>25/03/2021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7DE4359-CAAA-4A52-9E6F-A279EE53978E}" type="slidenum">
              <a:rPr lang="es-ES" smtClean="0"/>
              <a:t>‹Nº›</a:t>
            </a:fld>
            <a:endParaRPr lang="es-ES"/>
          </a:p>
        </p:txBody>
      </p:sp>
    </p:spTree>
    <p:extLst>
      <p:ext uri="{BB962C8B-B14F-4D97-AF65-F5344CB8AC3E}">
        <p14:creationId xmlns:p14="http://schemas.microsoft.com/office/powerpoint/2010/main" val="562686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3B5E679-078C-4C4B-A4F6-9114900A0CF9}" type="datetimeFigureOut">
              <a:rPr lang="es-ES" smtClean="0"/>
              <a:t>25/03/2021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7DE4359-CAAA-4A52-9E6F-A279EE53978E}" type="slidenum">
              <a:rPr lang="es-ES" smtClean="0"/>
              <a:t>‹Nº›</a:t>
            </a:fld>
            <a:endParaRPr lang="es-ES"/>
          </a:p>
        </p:txBody>
      </p:sp>
    </p:spTree>
    <p:extLst>
      <p:ext uri="{BB962C8B-B14F-4D97-AF65-F5344CB8AC3E}">
        <p14:creationId xmlns:p14="http://schemas.microsoft.com/office/powerpoint/2010/main" val="1368347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3B5E679-078C-4C4B-A4F6-9114900A0CF9}" type="datetimeFigureOut">
              <a:rPr lang="es-ES" smtClean="0"/>
              <a:t>25/03/2021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7DE4359-CAAA-4A52-9E6F-A279EE53978E}" type="slidenum">
              <a:rPr lang="es-ES" smtClean="0"/>
              <a:t>‹Nº›</a:t>
            </a:fld>
            <a:endParaRPr lang="es-ES"/>
          </a:p>
        </p:txBody>
      </p:sp>
    </p:spTree>
    <p:extLst>
      <p:ext uri="{BB962C8B-B14F-4D97-AF65-F5344CB8AC3E}">
        <p14:creationId xmlns:p14="http://schemas.microsoft.com/office/powerpoint/2010/main" val="4143449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3B5E679-078C-4C4B-A4F6-9114900A0CF9}" type="datetimeFigureOut">
              <a:rPr lang="es-ES" smtClean="0"/>
              <a:t>25/03/2021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7DE4359-CAAA-4A52-9E6F-A279EE53978E}" type="slidenum">
              <a:rPr lang="es-ES" smtClean="0"/>
              <a:t>‹Nº›</a:t>
            </a:fld>
            <a:endParaRPr lang="es-ES"/>
          </a:p>
        </p:txBody>
      </p:sp>
    </p:spTree>
    <p:extLst>
      <p:ext uri="{BB962C8B-B14F-4D97-AF65-F5344CB8AC3E}">
        <p14:creationId xmlns:p14="http://schemas.microsoft.com/office/powerpoint/2010/main" val="3102708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3B5E679-078C-4C4B-A4F6-9114900A0CF9}" type="datetimeFigureOut">
              <a:rPr lang="es-ES" smtClean="0"/>
              <a:t>25/03/2021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7DE4359-CAAA-4A52-9E6F-A279EE53978E}" type="slidenum">
              <a:rPr lang="es-ES" smtClean="0"/>
              <a:t>‹Nº›</a:t>
            </a:fld>
            <a:endParaRPr lang="es-ES"/>
          </a:p>
        </p:txBody>
      </p:sp>
    </p:spTree>
    <p:extLst>
      <p:ext uri="{BB962C8B-B14F-4D97-AF65-F5344CB8AC3E}">
        <p14:creationId xmlns:p14="http://schemas.microsoft.com/office/powerpoint/2010/main" val="1002657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3B5E679-078C-4C4B-A4F6-9114900A0CF9}" type="datetimeFigureOut">
              <a:rPr lang="es-ES" smtClean="0"/>
              <a:t>25/03/2021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7DE4359-CAAA-4A52-9E6F-A279EE53978E}" type="slidenum">
              <a:rPr lang="es-ES" smtClean="0"/>
              <a:t>‹Nº›</a:t>
            </a:fld>
            <a:endParaRPr lang="es-ES"/>
          </a:p>
        </p:txBody>
      </p:sp>
    </p:spTree>
    <p:extLst>
      <p:ext uri="{BB962C8B-B14F-4D97-AF65-F5344CB8AC3E}">
        <p14:creationId xmlns:p14="http://schemas.microsoft.com/office/powerpoint/2010/main" val="3700287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3B5E679-078C-4C4B-A4F6-9114900A0CF9}" type="datetimeFigureOut">
              <a:rPr lang="es-ES" smtClean="0"/>
              <a:t>25/03/2021</a:t>
            </a:fld>
            <a:endParaRPr lang="es-ES"/>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7DE4359-CAAA-4A52-9E6F-A279EE53978E}" type="slidenum">
              <a:rPr lang="es-ES" smtClean="0"/>
              <a:t>‹Nº›</a:t>
            </a:fld>
            <a:endParaRPr lang="es-ES"/>
          </a:p>
        </p:txBody>
      </p:sp>
    </p:spTree>
    <p:extLst>
      <p:ext uri="{BB962C8B-B14F-4D97-AF65-F5344CB8AC3E}">
        <p14:creationId xmlns:p14="http://schemas.microsoft.com/office/powerpoint/2010/main" val="693882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3"/>
          <a:stretch>
            <a:fillRect/>
          </a:stretch>
        </p:blipFill>
        <p:spPr>
          <a:xfrm>
            <a:off x="0" y="0"/>
            <a:ext cx="6858000" cy="9144000"/>
          </a:xfrm>
          <a:prstGeom prst="rect">
            <a:avLst/>
          </a:prstGeom>
        </p:spPr>
      </p:pic>
      <p:sp>
        <p:nvSpPr>
          <p:cNvPr id="3" name="CuadroTexto 2"/>
          <p:cNvSpPr txBox="1"/>
          <p:nvPr/>
        </p:nvSpPr>
        <p:spPr>
          <a:xfrm>
            <a:off x="1399309" y="4433455"/>
            <a:ext cx="3380510" cy="707886"/>
          </a:xfrm>
          <a:prstGeom prst="rect">
            <a:avLst/>
          </a:prstGeom>
          <a:noFill/>
        </p:spPr>
        <p:txBody>
          <a:bodyPr wrap="square" rtlCol="0">
            <a:spAutoFit/>
          </a:bodyPr>
          <a:lstStyle/>
          <a:p>
            <a:pPr algn="ctr"/>
            <a:r>
              <a:rPr lang="es-MX" sz="4000" b="1" dirty="0" smtClean="0">
                <a:latin typeface="Century Gothic" panose="020B0502020202020204" pitchFamily="34" charset="0"/>
              </a:rPr>
              <a:t>Practicante</a:t>
            </a:r>
            <a:endParaRPr lang="es-MX" sz="4000" b="1" dirty="0">
              <a:latin typeface="Century Gothic" panose="020B0502020202020204" pitchFamily="34" charset="0"/>
            </a:endParaRPr>
          </a:p>
        </p:txBody>
      </p:sp>
      <p:sp>
        <p:nvSpPr>
          <p:cNvPr id="4" name="3 CuadroTexto"/>
          <p:cNvSpPr txBox="1"/>
          <p:nvPr/>
        </p:nvSpPr>
        <p:spPr>
          <a:xfrm>
            <a:off x="1736812" y="1976100"/>
            <a:ext cx="3384376" cy="400110"/>
          </a:xfrm>
          <a:prstGeom prst="rect">
            <a:avLst/>
          </a:prstGeom>
          <a:noFill/>
        </p:spPr>
        <p:txBody>
          <a:bodyPr wrap="square" rtlCol="0">
            <a:spAutoFit/>
          </a:bodyPr>
          <a:lstStyle/>
          <a:p>
            <a:pPr algn="ctr"/>
            <a:r>
              <a:rPr lang="es-ES_tradnl" sz="2000" b="1" spc="300" dirty="0" smtClean="0">
                <a:solidFill>
                  <a:schemeClr val="accent4"/>
                </a:solidFill>
                <a:latin typeface="Lucida Handwriting" pitchFamily="66" charset="0"/>
              </a:rPr>
              <a:t>Octavo Semestre </a:t>
            </a:r>
            <a:endParaRPr lang="es-ES" sz="2000" b="1" spc="300" dirty="0">
              <a:solidFill>
                <a:schemeClr val="accent4"/>
              </a:solidFill>
              <a:latin typeface="Lucida Handwriting" pitchFamily="66" charset="0"/>
            </a:endParaRPr>
          </a:p>
        </p:txBody>
      </p:sp>
    </p:spTree>
    <p:extLst>
      <p:ext uri="{BB962C8B-B14F-4D97-AF65-F5344CB8AC3E}">
        <p14:creationId xmlns:p14="http://schemas.microsoft.com/office/powerpoint/2010/main" val="751852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94703" y="21528"/>
            <a:ext cx="5440913" cy="584775"/>
          </a:xfrm>
          <a:prstGeom prst="rect">
            <a:avLst/>
          </a:prstGeom>
        </p:spPr>
        <p:txBody>
          <a:bodyPr wrap="none">
            <a:spAutoFit/>
          </a:bodyPr>
          <a:lstStyle/>
          <a:p>
            <a:pPr marL="285750" indent="-285750">
              <a:buFont typeface="Wingdings" panose="05000000000000000000" pitchFamily="2" charset="2"/>
              <a:buChar char="Ø"/>
            </a:pPr>
            <a:r>
              <a:rPr lang="es-MX" sz="3200" b="1" dirty="0" smtClean="0">
                <a:solidFill>
                  <a:schemeClr val="accent2"/>
                </a:solidFill>
                <a:latin typeface="Lucida Handwriting" pitchFamily="66" charset="0"/>
              </a:rPr>
              <a:t>D</a:t>
            </a:r>
            <a:r>
              <a:rPr lang="es-MX" sz="3200" b="1" dirty="0" smtClean="0">
                <a:solidFill>
                  <a:srgbClr val="00B0F0"/>
                </a:solidFill>
                <a:latin typeface="Lucida Handwriting" pitchFamily="66" charset="0"/>
              </a:rPr>
              <a:t>i</a:t>
            </a:r>
            <a:r>
              <a:rPr lang="es-MX" sz="3200" b="1" dirty="0" smtClean="0">
                <a:solidFill>
                  <a:schemeClr val="accent6"/>
                </a:solidFill>
                <a:latin typeface="Lucida Handwriting" pitchFamily="66" charset="0"/>
              </a:rPr>
              <a:t>a</a:t>
            </a:r>
            <a:r>
              <a:rPr lang="es-MX" sz="3200" b="1" dirty="0" smtClean="0">
                <a:solidFill>
                  <a:srgbClr val="7030A0"/>
                </a:solidFill>
                <a:latin typeface="Lucida Handwriting" pitchFamily="66" charset="0"/>
              </a:rPr>
              <a:t>r</a:t>
            </a:r>
            <a:r>
              <a:rPr lang="es-MX" sz="3200" b="1" dirty="0" smtClean="0">
                <a:solidFill>
                  <a:schemeClr val="accent4"/>
                </a:solidFill>
                <a:latin typeface="Lucida Handwriting" pitchFamily="66" charset="0"/>
              </a:rPr>
              <a:t>i</a:t>
            </a:r>
            <a:r>
              <a:rPr lang="es-MX" sz="3200" b="1" dirty="0" smtClean="0">
                <a:solidFill>
                  <a:srgbClr val="FF6699"/>
                </a:solidFill>
                <a:latin typeface="Lucida Handwriting" pitchFamily="66" charset="0"/>
              </a:rPr>
              <a:t>o</a:t>
            </a:r>
            <a:r>
              <a:rPr lang="es-MX" sz="3200" b="1" dirty="0" smtClean="0">
                <a:solidFill>
                  <a:schemeClr val="accent2"/>
                </a:solidFill>
                <a:latin typeface="Lucida Handwriting" pitchFamily="66" charset="0"/>
              </a:rPr>
              <a:t> </a:t>
            </a:r>
            <a:r>
              <a:rPr lang="es-MX" sz="3200" b="1" dirty="0" smtClean="0">
                <a:solidFill>
                  <a:srgbClr val="00B0F0"/>
                </a:solidFill>
                <a:latin typeface="Lucida Handwriting" pitchFamily="66" charset="0"/>
              </a:rPr>
              <a:t>d</a:t>
            </a:r>
            <a:r>
              <a:rPr lang="es-MX" sz="3200" b="1" dirty="0" smtClean="0">
                <a:solidFill>
                  <a:srgbClr val="FFC000"/>
                </a:solidFill>
                <a:latin typeface="Lucida Handwriting" pitchFamily="66" charset="0"/>
              </a:rPr>
              <a:t>e</a:t>
            </a:r>
            <a:r>
              <a:rPr lang="es-MX" sz="3200" b="1" dirty="0" smtClean="0">
                <a:solidFill>
                  <a:schemeClr val="accent2"/>
                </a:solidFill>
                <a:latin typeface="Lucida Handwriting" pitchFamily="66" charset="0"/>
              </a:rPr>
              <a:t> </a:t>
            </a:r>
            <a:r>
              <a:rPr lang="es-MX" sz="3200" b="1" dirty="0" smtClean="0">
                <a:solidFill>
                  <a:schemeClr val="accent6">
                    <a:lumMod val="75000"/>
                  </a:schemeClr>
                </a:solidFill>
                <a:latin typeface="Lucida Handwriting" pitchFamily="66" charset="0"/>
              </a:rPr>
              <a:t>l</a:t>
            </a:r>
            <a:r>
              <a:rPr lang="es-MX" sz="3200" b="1" dirty="0" smtClean="0">
                <a:solidFill>
                  <a:srgbClr val="7030A0"/>
                </a:solidFill>
                <a:latin typeface="Lucida Handwriting" pitchFamily="66" charset="0"/>
              </a:rPr>
              <a:t>a</a:t>
            </a:r>
            <a:r>
              <a:rPr lang="es-MX" sz="3200" b="1" dirty="0" smtClean="0">
                <a:solidFill>
                  <a:schemeClr val="accent2"/>
                </a:solidFill>
                <a:latin typeface="Lucida Handwriting" pitchFamily="66" charset="0"/>
              </a:rPr>
              <a:t> </a:t>
            </a:r>
            <a:r>
              <a:rPr lang="es-MX" sz="3200" b="1" dirty="0" smtClean="0">
                <a:solidFill>
                  <a:srgbClr val="66CCFF"/>
                </a:solidFill>
                <a:latin typeface="Lucida Handwriting" pitchFamily="66" charset="0"/>
              </a:rPr>
              <a:t>a</a:t>
            </a:r>
            <a:r>
              <a:rPr lang="es-MX" sz="3200" b="1" dirty="0" smtClean="0">
                <a:solidFill>
                  <a:srgbClr val="996633"/>
                </a:solidFill>
                <a:latin typeface="Lucida Handwriting" pitchFamily="66" charset="0"/>
              </a:rPr>
              <a:t>l</a:t>
            </a:r>
            <a:r>
              <a:rPr lang="es-MX" sz="3200" b="1" dirty="0" smtClean="0">
                <a:solidFill>
                  <a:schemeClr val="accent6">
                    <a:lumMod val="60000"/>
                    <a:lumOff val="40000"/>
                  </a:schemeClr>
                </a:solidFill>
                <a:latin typeface="Lucida Handwriting" pitchFamily="66" charset="0"/>
              </a:rPr>
              <a:t>u</a:t>
            </a:r>
            <a:r>
              <a:rPr lang="es-MX" sz="3200" b="1" dirty="0" smtClean="0">
                <a:solidFill>
                  <a:srgbClr val="FF6699"/>
                </a:solidFill>
                <a:latin typeface="Lucida Handwriting" pitchFamily="66" charset="0"/>
              </a:rPr>
              <a:t>m</a:t>
            </a:r>
            <a:r>
              <a:rPr lang="es-MX" sz="3200" b="1" dirty="0" smtClean="0">
                <a:solidFill>
                  <a:schemeClr val="bg2">
                    <a:lumMod val="50000"/>
                  </a:schemeClr>
                </a:solidFill>
                <a:latin typeface="Lucida Handwriting" pitchFamily="66" charset="0"/>
              </a:rPr>
              <a:t>n</a:t>
            </a:r>
            <a:r>
              <a:rPr lang="es-MX" sz="3200" b="1" dirty="0" smtClean="0">
                <a:solidFill>
                  <a:schemeClr val="accent2"/>
                </a:solidFill>
                <a:latin typeface="Lucida Handwriting" pitchFamily="66" charset="0"/>
              </a:rPr>
              <a:t>a</a:t>
            </a:r>
            <a:endParaRPr lang="es-MX" sz="3200" b="1" dirty="0">
              <a:solidFill>
                <a:schemeClr val="accent2"/>
              </a:solidFill>
              <a:latin typeface="Lucida Handwriting" pitchFamily="66" charset="0"/>
            </a:endParaRPr>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 y="584775"/>
            <a:ext cx="6857999" cy="8480924"/>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0" y="584775"/>
            <a:ext cx="4156365" cy="1077218"/>
          </a:xfrm>
          <a:prstGeom prst="rect">
            <a:avLst/>
          </a:prstGeom>
          <a:solidFill>
            <a:schemeClr val="accent4">
              <a:lumMod val="20000"/>
              <a:lumOff val="80000"/>
            </a:schemeClr>
          </a:solidFill>
        </p:spPr>
        <p:txBody>
          <a:bodyPr wrap="square" rtlCol="0">
            <a:spAutoFit/>
          </a:bodyPr>
          <a:lstStyle/>
          <a:p>
            <a:pPr algn="ctr"/>
            <a:r>
              <a:rPr lang="es-MX" sz="1600" b="1" dirty="0" smtClean="0">
                <a:solidFill>
                  <a:srgbClr val="996633"/>
                </a:solidFill>
                <a:latin typeface="Century Gothic" panose="020B0502020202020204" pitchFamily="34" charset="0"/>
              </a:rPr>
              <a:t>J.N. María L. Pérez de Arreola</a:t>
            </a:r>
          </a:p>
          <a:p>
            <a:pPr algn="ctr"/>
            <a:r>
              <a:rPr lang="es-MX" sz="1600" b="1" dirty="0" smtClean="0">
                <a:solidFill>
                  <a:srgbClr val="FF6699"/>
                </a:solidFill>
                <a:latin typeface="Century Gothic" panose="020B0502020202020204" pitchFamily="34" charset="0"/>
              </a:rPr>
              <a:t>2° C y 3° Sección B</a:t>
            </a:r>
          </a:p>
          <a:p>
            <a:pPr algn="ctr"/>
            <a:r>
              <a:rPr lang="es-MX" sz="1600" b="1" dirty="0" smtClean="0">
                <a:solidFill>
                  <a:srgbClr val="00B0F0"/>
                </a:solidFill>
                <a:latin typeface="Century Gothic" panose="020B0502020202020204" pitchFamily="34" charset="0"/>
              </a:rPr>
              <a:t>Educadora practicante</a:t>
            </a:r>
            <a:r>
              <a:rPr lang="es-MX" sz="1600" b="1" dirty="0" smtClean="0">
                <a:solidFill>
                  <a:srgbClr val="0070C0"/>
                </a:solidFill>
                <a:latin typeface="Century Gothic" panose="020B0502020202020204" pitchFamily="34" charset="0"/>
              </a:rPr>
              <a:t>: </a:t>
            </a:r>
            <a:r>
              <a:rPr lang="es-MX" sz="1600" b="1" dirty="0" smtClean="0">
                <a:solidFill>
                  <a:srgbClr val="7030A0"/>
                </a:solidFill>
                <a:latin typeface="Century Gothic" panose="020B0502020202020204" pitchFamily="34" charset="0"/>
              </a:rPr>
              <a:t>Jimena Guadalupe Charles H.</a:t>
            </a:r>
          </a:p>
        </p:txBody>
      </p:sp>
      <p:sp>
        <p:nvSpPr>
          <p:cNvPr id="8" name="CuadroTexto 7"/>
          <p:cNvSpPr txBox="1"/>
          <p:nvPr/>
        </p:nvSpPr>
        <p:spPr>
          <a:xfrm>
            <a:off x="4006359" y="1166265"/>
            <a:ext cx="2701635" cy="369332"/>
          </a:xfrm>
          <a:prstGeom prst="rect">
            <a:avLst/>
          </a:prstGeom>
          <a:noFill/>
        </p:spPr>
        <p:txBody>
          <a:bodyPr wrap="square" rtlCol="0">
            <a:spAutoFit/>
          </a:bodyPr>
          <a:lstStyle/>
          <a:p>
            <a:pPr algn="ctr"/>
            <a:r>
              <a:rPr lang="es-MX" b="1" dirty="0" smtClean="0">
                <a:latin typeface="Century Gothic" panose="020B0502020202020204" pitchFamily="34" charset="0"/>
              </a:rPr>
              <a:t>25 </a:t>
            </a:r>
            <a:r>
              <a:rPr lang="es-MX" b="1" dirty="0" smtClean="0">
                <a:latin typeface="Century Gothic" panose="020B0502020202020204" pitchFamily="34" charset="0"/>
              </a:rPr>
              <a:t>de Marzo de 2021</a:t>
            </a:r>
            <a:endParaRPr lang="es-MX" b="1" dirty="0">
              <a:latin typeface="Century Gothic" panose="020B0502020202020204" pitchFamily="34" charset="0"/>
            </a:endParaRPr>
          </a:p>
        </p:txBody>
      </p:sp>
      <p:sp>
        <p:nvSpPr>
          <p:cNvPr id="12" name="Estrella de 5 puntas 11"/>
          <p:cNvSpPr/>
          <p:nvPr/>
        </p:nvSpPr>
        <p:spPr>
          <a:xfrm>
            <a:off x="4410174" y="3177306"/>
            <a:ext cx="318652" cy="290944"/>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p:cNvSpPr txBox="1"/>
          <p:nvPr/>
        </p:nvSpPr>
        <p:spPr>
          <a:xfrm>
            <a:off x="208372" y="6372200"/>
            <a:ext cx="6414188" cy="2585323"/>
          </a:xfrm>
          <a:prstGeom prst="rect">
            <a:avLst/>
          </a:prstGeom>
          <a:noFill/>
        </p:spPr>
        <p:txBody>
          <a:bodyPr wrap="square" rtlCol="0">
            <a:spAutoFit/>
          </a:bodyPr>
          <a:lstStyle/>
          <a:p>
            <a:pPr algn="ctr">
              <a:lnSpc>
                <a:spcPct val="150000"/>
              </a:lnSpc>
            </a:pPr>
            <a:r>
              <a:rPr lang="es-MX" sz="1200" b="1" dirty="0" smtClean="0">
                <a:latin typeface="Century Gothic" panose="020B0502020202020204" pitchFamily="34" charset="0"/>
              </a:rPr>
              <a:t>Vídeo explicativo a través de WhatsApp </a:t>
            </a:r>
          </a:p>
          <a:p>
            <a:pPr algn="just">
              <a:lnSpc>
                <a:spcPct val="150000"/>
              </a:lnSpc>
            </a:pPr>
            <a:r>
              <a:rPr lang="es-MX" sz="1200" dirty="0" smtClean="0">
                <a:latin typeface="Century Gothic" panose="020B0502020202020204" pitchFamily="34" charset="0"/>
              </a:rPr>
              <a:t>El </a:t>
            </a:r>
            <a:r>
              <a:rPr lang="es-MX" sz="1200" dirty="0" smtClean="0">
                <a:latin typeface="Century Gothic" panose="020B0502020202020204" pitchFamily="34" charset="0"/>
              </a:rPr>
              <a:t>día de hoy </a:t>
            </a:r>
            <a:r>
              <a:rPr lang="es-MX" sz="1200" dirty="0" smtClean="0">
                <a:latin typeface="Century Gothic" panose="020B0502020202020204" pitchFamily="34" charset="0"/>
              </a:rPr>
              <a:t>no hubo interacción directa con los alumnos por medio de las sesiones de Zoom, sin embargo, envié un vídeo por el grupo de WhatsApp, en él, conocimos qué son los juegos de lenguaje, mencionamos algunos ejemplos y la consigna consistió en enviar de tarea un juego de lenguaje de su interés, podía ser a través de un audio, un escrito o un vídeo. Hasta el momento ha sido menos de la mitad del salón los que han cumplido con la indicación. Es un tema que despierta su interés y les permite estimular el habla propia y en relación con las demás personas. </a:t>
            </a:r>
            <a:endParaRPr lang="es-MX" sz="1200" dirty="0" smtClean="0">
              <a:latin typeface="Century Gothic" panose="020B0502020202020204" pitchFamily="34" charset="0"/>
            </a:endParaRPr>
          </a:p>
        </p:txBody>
      </p:sp>
      <p:sp>
        <p:nvSpPr>
          <p:cNvPr id="15" name="CuadroTexto 14"/>
          <p:cNvSpPr txBox="1"/>
          <p:nvPr/>
        </p:nvSpPr>
        <p:spPr>
          <a:xfrm>
            <a:off x="2348880" y="5719074"/>
            <a:ext cx="4351987" cy="400110"/>
          </a:xfrm>
          <a:prstGeom prst="rect">
            <a:avLst/>
          </a:prstGeom>
          <a:solidFill>
            <a:srgbClr val="E6B8D9"/>
          </a:solidFill>
          <a:ln>
            <a:solidFill>
              <a:srgbClr val="E6B8D9"/>
            </a:solidFill>
          </a:ln>
        </p:spPr>
        <p:txBody>
          <a:bodyPr wrap="square" rtlCol="0">
            <a:spAutoFit/>
          </a:bodyPr>
          <a:lstStyle/>
          <a:p>
            <a:r>
              <a:rPr lang="es-MX" sz="1000" dirty="0" smtClean="0">
                <a:latin typeface="Century Gothic" pitchFamily="34" charset="0"/>
              </a:rPr>
              <a:t>21 alumnos asistencia por WhatsApp. </a:t>
            </a:r>
            <a:endParaRPr lang="es-MX" sz="1000" dirty="0" smtClean="0">
              <a:latin typeface="Century Gothic" pitchFamily="34" charset="0"/>
            </a:endParaRPr>
          </a:p>
          <a:p>
            <a:r>
              <a:rPr lang="es-MX" sz="1000" dirty="0" smtClean="0">
                <a:latin typeface="Century Gothic" pitchFamily="34" charset="0"/>
              </a:rPr>
              <a:t>Las evidencias se cargan los días viernes </a:t>
            </a:r>
            <a:r>
              <a:rPr lang="es-MX" sz="800" dirty="0" smtClean="0">
                <a:latin typeface="Century Gothic" pitchFamily="34" charset="0"/>
              </a:rPr>
              <a:t> </a:t>
            </a:r>
            <a:r>
              <a:rPr lang="es-MX" sz="1000" dirty="0" smtClean="0">
                <a:latin typeface="Century Gothic" pitchFamily="34" charset="0"/>
              </a:rPr>
              <a:t>en Facebook. </a:t>
            </a:r>
            <a:endParaRPr lang="es-MX" sz="1000" dirty="0">
              <a:latin typeface="Century Gothic" pitchFamily="34" charset="0"/>
            </a:endParaRPr>
          </a:p>
        </p:txBody>
      </p:sp>
      <p:cxnSp>
        <p:nvCxnSpPr>
          <p:cNvPr id="17" name="Conector curvado 16"/>
          <p:cNvCxnSpPr/>
          <p:nvPr/>
        </p:nvCxnSpPr>
        <p:spPr>
          <a:xfrm rot="16200000" flipH="1">
            <a:off x="5545422" y="4867081"/>
            <a:ext cx="1183530" cy="159328"/>
          </a:xfrm>
          <a:prstGeom prst="curvedConnector3">
            <a:avLst>
              <a:gd name="adj1" fmla="val 50000"/>
            </a:avLst>
          </a:prstGeom>
          <a:ln>
            <a:headEnd type="triangle"/>
            <a:tailEnd type="triangle"/>
          </a:ln>
        </p:spPr>
        <p:style>
          <a:lnRef idx="3">
            <a:schemeClr val="accent6"/>
          </a:lnRef>
          <a:fillRef idx="0">
            <a:schemeClr val="accent6"/>
          </a:fillRef>
          <a:effectRef idx="2">
            <a:schemeClr val="accent6"/>
          </a:effectRef>
          <a:fontRef idx="minor">
            <a:schemeClr val="tx1"/>
          </a:fontRef>
        </p:style>
      </p:cxnSp>
      <p:sp>
        <p:nvSpPr>
          <p:cNvPr id="2" name="1 Elipse"/>
          <p:cNvSpPr/>
          <p:nvPr/>
        </p:nvSpPr>
        <p:spPr>
          <a:xfrm>
            <a:off x="5497250" y="1739536"/>
            <a:ext cx="338437" cy="216024"/>
          </a:xfrm>
          <a:prstGeom prst="ellipse">
            <a:avLst/>
          </a:prstGeom>
          <a:solidFill>
            <a:srgbClr val="FF3399"/>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491610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175</Words>
  <Application>Microsoft Office PowerPoint</Application>
  <PresentationFormat>Presentación en pantalla (4:3)</PresentationFormat>
  <Paragraphs>12</Paragraphs>
  <Slides>2</Slides>
  <Notes>1</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MQ</cp:lastModifiedBy>
  <cp:revision>4</cp:revision>
  <dcterms:created xsi:type="dcterms:W3CDTF">2021-03-25T22:16:52Z</dcterms:created>
  <dcterms:modified xsi:type="dcterms:W3CDTF">2021-03-25T22:50:44Z</dcterms:modified>
</cp:coreProperties>
</file>