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62" r:id="rId5"/>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B5C1"/>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4" d="100"/>
          <a:sy n="84" d="100"/>
        </p:scale>
        <p:origin x="1596" y="-14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22/03/2021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92282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22/03/2021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40634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22/03/2021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0252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22/03/2021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14018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6EA494B-7CF6-4287-871A-C91C378F203D}" type="datetimeFigureOut">
              <a:rPr lang="es-MX" smtClean="0"/>
              <a:t>22/03/2021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68864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6EA494B-7CF6-4287-871A-C91C378F203D}" type="datetimeFigureOut">
              <a:rPr lang="es-MX" smtClean="0"/>
              <a:t>22/03/2021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94240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6EA494B-7CF6-4287-871A-C91C378F203D}" type="datetimeFigureOut">
              <a:rPr lang="es-MX" smtClean="0"/>
              <a:t>22/03/2021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62906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6EA494B-7CF6-4287-871A-C91C378F203D}" type="datetimeFigureOut">
              <a:rPr lang="es-MX" smtClean="0"/>
              <a:t>22/03/2021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42154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A494B-7CF6-4287-871A-C91C378F203D}" type="datetimeFigureOut">
              <a:rPr lang="es-MX" smtClean="0"/>
              <a:t>22/03/2021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941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22/03/2021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329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22/03/2021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02236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6EA494B-7CF6-4287-871A-C91C378F203D}" type="datetimeFigureOut">
              <a:rPr lang="es-MX" smtClean="0"/>
              <a:t>22/03/2021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83F2450-1DBA-4631-A912-EE6C1CABC4F5}" type="slidenum">
              <a:rPr lang="es-MX" smtClean="0"/>
              <a:t>‹Nº›</a:t>
            </a:fld>
            <a:endParaRPr lang="es-MX"/>
          </a:p>
        </p:txBody>
      </p:sp>
    </p:spTree>
    <p:extLst>
      <p:ext uri="{BB962C8B-B14F-4D97-AF65-F5344CB8AC3E}">
        <p14:creationId xmlns:p14="http://schemas.microsoft.com/office/powerpoint/2010/main" val="50709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AB81A74-C46A-4263-8D04-1281CE708EA5}"/>
              </a:ext>
            </a:extLst>
          </p:cNvPr>
          <p:cNvSpPr>
            <a:spLocks noGrp="1"/>
          </p:cNvSpPr>
          <p:nvPr>
            <p:ph type="ctrTitle"/>
          </p:nvPr>
        </p:nvSpPr>
        <p:spPr/>
        <p:txBody>
          <a:bodyPr/>
          <a:lstStyle/>
          <a:p>
            <a:endParaRPr lang="es-MX"/>
          </a:p>
        </p:txBody>
      </p:sp>
      <p:sp>
        <p:nvSpPr>
          <p:cNvPr id="3" name="Subtítulo 2">
            <a:extLst>
              <a:ext uri="{FF2B5EF4-FFF2-40B4-BE49-F238E27FC236}">
                <a16:creationId xmlns:a16="http://schemas.microsoft.com/office/drawing/2014/main" xmlns="" id="{3365E319-907A-4483-9D04-543CDC73D747}"/>
              </a:ext>
            </a:extLst>
          </p:cNvPr>
          <p:cNvSpPr>
            <a:spLocks noGrp="1"/>
          </p:cNvSpPr>
          <p:nvPr>
            <p:ph type="subTitle" idx="1"/>
          </p:nvPr>
        </p:nvSpPr>
        <p:spPr/>
        <p:txBody>
          <a:bodyPr/>
          <a:lstStyle/>
          <a:p>
            <a:endParaRPr lang="es-MX"/>
          </a:p>
        </p:txBody>
      </p:sp>
      <p:pic>
        <p:nvPicPr>
          <p:cNvPr id="1026" name="Picture 2" descr="Pin de ferny en Etiquetas y Gafetes | Etiquetas preescolares, Maestros de  preescolar, Decoracion de aulas">
            <a:extLst>
              <a:ext uri="{FF2B5EF4-FFF2-40B4-BE49-F238E27FC236}">
                <a16:creationId xmlns:a16="http://schemas.microsoft.com/office/drawing/2014/main" xmlns="" id="{6C40597F-7521-4325-902A-B2FDD6D222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6858000" cy="913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186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xmlns="" id="{33D0306B-6493-4F16-8A0B-B2218295A4DA}"/>
              </a:ext>
            </a:extLst>
          </p:cNvPr>
          <p:cNvGrpSpPr/>
          <p:nvPr/>
        </p:nvGrpSpPr>
        <p:grpSpPr>
          <a:xfrm>
            <a:off x="202637" y="0"/>
            <a:ext cx="6634561" cy="8997043"/>
            <a:chOff x="223439" y="0"/>
            <a:chExt cx="6634561" cy="8997043"/>
          </a:xfrm>
        </p:grpSpPr>
        <p:sp>
          <p:nvSpPr>
            <p:cNvPr id="3" name="Rectángulo 2">
              <a:extLst>
                <a:ext uri="{FF2B5EF4-FFF2-40B4-BE49-F238E27FC236}">
                  <a16:creationId xmlns:a16="http://schemas.microsoft.com/office/drawing/2014/main" xmlns="" id="{3087C574-C46A-4211-9373-BCA4C6E7445D}"/>
                </a:ext>
              </a:extLst>
            </p:cNvPr>
            <p:cNvSpPr/>
            <p:nvPr/>
          </p:nvSpPr>
          <p:spPr>
            <a:xfrm>
              <a:off x="3531448" y="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a:t>
              </a:r>
              <a:r>
                <a:rPr lang="es-MX" sz="2800" dirty="0" smtClean="0">
                  <a:ln>
                    <a:solidFill>
                      <a:srgbClr val="92D050"/>
                    </a:solidFill>
                  </a:ln>
                  <a:solidFill>
                    <a:srgbClr val="00B050"/>
                  </a:solidFill>
                  <a:latin typeface="Ink Free" panose="03080402000500000000" pitchFamily="66" charset="0"/>
                </a:rPr>
                <a:t>la </a:t>
              </a:r>
              <a:r>
                <a:rPr lang="es-MX" sz="2800" dirty="0">
                  <a:ln>
                    <a:solidFill>
                      <a:srgbClr val="92D050"/>
                    </a:solidFill>
                  </a:ln>
                  <a:solidFill>
                    <a:srgbClr val="00B050"/>
                  </a:solidFill>
                  <a:latin typeface="Ink Free" panose="03080402000500000000" pitchFamily="66" charset="0"/>
                </a:rPr>
                <a:t>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a16="http://schemas.microsoft.com/office/drawing/2014/main" xmlns=""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xmlns="" id="{2D787A68-E04B-4D0B-8DBA-C9E980CAD080}"/>
                </a:ext>
              </a:extLst>
            </p:cNvPr>
            <p:cNvSpPr txBox="1"/>
            <p:nvPr/>
          </p:nvSpPr>
          <p:spPr>
            <a:xfrm rot="11054323" flipH="1" flipV="1">
              <a:off x="223439" y="328547"/>
              <a:ext cx="4187752" cy="1323439"/>
            </a:xfrm>
            <a:prstGeom prst="chevron">
              <a:avLst/>
            </a:prstGeom>
            <a:solidFill>
              <a:schemeClr val="bg2">
                <a:lumMod val="90000"/>
              </a:schemeClr>
            </a:solidFill>
          </p:spPr>
          <p:txBody>
            <a:bodyPr wrap="square" rtlCol="0" anchor="ctr" anchorCtr="0">
              <a:spAutoFit/>
            </a:bodyPr>
            <a:lstStyle/>
            <a:p>
              <a:pPr algn="ctr"/>
              <a:r>
                <a:rPr lang="es-MX" sz="1600" b="1" dirty="0">
                  <a:solidFill>
                    <a:srgbClr val="0070C0"/>
                  </a:solidFill>
                  <a:latin typeface="Ink Free" panose="03080402000500000000" pitchFamily="66" charset="0"/>
                </a:rPr>
                <a:t>Jardín de Niños </a:t>
              </a:r>
              <a:r>
                <a:rPr lang="es-MX" sz="1600" b="1" dirty="0" smtClean="0">
                  <a:solidFill>
                    <a:srgbClr val="0070C0"/>
                  </a:solidFill>
                  <a:latin typeface="Ink Free" panose="03080402000500000000" pitchFamily="66" charset="0"/>
                </a:rPr>
                <a:t>“Victoria Garza Villarreal”</a:t>
              </a:r>
              <a:br>
                <a:rPr lang="es-MX" sz="1600" b="1" dirty="0" smtClean="0">
                  <a:solidFill>
                    <a:srgbClr val="0070C0"/>
                  </a:solidFill>
                  <a:latin typeface="Ink Free" panose="03080402000500000000" pitchFamily="66" charset="0"/>
                </a:rPr>
              </a:br>
              <a:r>
                <a:rPr lang="es-MX" sz="1600" b="1" dirty="0" smtClean="0">
                  <a:solidFill>
                    <a:srgbClr val="0070C0"/>
                  </a:solidFill>
                  <a:latin typeface="Ink Free" panose="03080402000500000000" pitchFamily="66" charset="0"/>
                </a:rPr>
                <a:t>Educadora: Gabriela Morin de la Rosa.  Practicante</a:t>
              </a:r>
              <a:r>
                <a:rPr lang="es-MX" sz="1600" b="1" dirty="0">
                  <a:solidFill>
                    <a:srgbClr val="0070C0"/>
                  </a:solidFill>
                  <a:latin typeface="Ink Free" panose="03080402000500000000" pitchFamily="66" charset="0"/>
                </a:rPr>
                <a:t>: </a:t>
              </a:r>
              <a:r>
                <a:rPr lang="es-MX" sz="1600" b="1" dirty="0" smtClean="0">
                  <a:solidFill>
                    <a:srgbClr val="0070C0"/>
                  </a:solidFill>
                  <a:latin typeface="Ink Free" panose="03080402000500000000" pitchFamily="66" charset="0"/>
                </a:rPr>
                <a:t>Montserrat Vazquez Espinoza. </a:t>
              </a:r>
              <a:endParaRPr lang="es-MX" sz="1600" b="1" dirty="0">
                <a:solidFill>
                  <a:srgbClr val="0070C0"/>
                </a:solidFill>
                <a:latin typeface="Ink Free" panose="03080402000500000000" pitchFamily="66" charset="0"/>
              </a:endParaRPr>
            </a:p>
          </p:txBody>
        </p:sp>
        <p:pic>
          <p:nvPicPr>
            <p:cNvPr id="10" name="Imagen 9">
              <a:extLst>
                <a:ext uri="{FF2B5EF4-FFF2-40B4-BE49-F238E27FC236}">
                  <a16:creationId xmlns:a16="http://schemas.microsoft.com/office/drawing/2014/main" xmlns=""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a16="http://schemas.microsoft.com/office/drawing/2014/main" xmlns=""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a16="http://schemas.microsoft.com/office/drawing/2014/main" xmlns=""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a16="http://schemas.microsoft.com/office/drawing/2014/main" xmlns=""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a16="http://schemas.microsoft.com/office/drawing/2014/main" xmlns=""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p:cNvSpPr txBox="1"/>
          <p:nvPr/>
        </p:nvSpPr>
        <p:spPr>
          <a:xfrm>
            <a:off x="4888406" y="1348466"/>
            <a:ext cx="1535561" cy="369332"/>
          </a:xfrm>
          <a:prstGeom prst="rect">
            <a:avLst/>
          </a:prstGeom>
          <a:noFill/>
        </p:spPr>
        <p:txBody>
          <a:bodyPr wrap="square" rtlCol="0">
            <a:spAutoFit/>
          </a:bodyPr>
          <a:lstStyle/>
          <a:p>
            <a:r>
              <a:rPr lang="es-MX" dirty="0" smtClean="0"/>
              <a:t>23</a:t>
            </a:r>
            <a:r>
              <a:rPr lang="es-MX" dirty="0" smtClean="0"/>
              <a:t>/03/2021</a:t>
            </a:r>
            <a:endParaRPr lang="es-MX" dirty="0"/>
          </a:p>
        </p:txBody>
      </p:sp>
      <p:sp>
        <p:nvSpPr>
          <p:cNvPr id="15" name="Conector 14"/>
          <p:cNvSpPr/>
          <p:nvPr/>
        </p:nvSpPr>
        <p:spPr>
          <a:xfrm>
            <a:off x="4433571" y="3716259"/>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2317315" y="4770240"/>
            <a:ext cx="4124904" cy="307777"/>
          </a:xfrm>
          <a:prstGeom prst="rect">
            <a:avLst/>
          </a:prstGeom>
          <a:solidFill>
            <a:schemeClr val="bg1"/>
          </a:solidFill>
        </p:spPr>
        <p:txBody>
          <a:bodyPr wrap="square" rtlCol="0">
            <a:spAutoFit/>
          </a:bodyPr>
          <a:lstStyle/>
          <a:p>
            <a:r>
              <a:rPr lang="es-MX" sz="1400" dirty="0" smtClean="0"/>
              <a:t>9 Alumnos asistieron a la clase virtual</a:t>
            </a:r>
            <a:endParaRPr lang="es-MX" sz="1400" dirty="0"/>
          </a:p>
        </p:txBody>
      </p:sp>
      <p:sp>
        <p:nvSpPr>
          <p:cNvPr id="19" name="CuadroTexto 18"/>
          <p:cNvSpPr txBox="1"/>
          <p:nvPr/>
        </p:nvSpPr>
        <p:spPr>
          <a:xfrm>
            <a:off x="2327104" y="5362920"/>
            <a:ext cx="4124904" cy="1169551"/>
          </a:xfrm>
          <a:prstGeom prst="rect">
            <a:avLst/>
          </a:prstGeom>
          <a:solidFill>
            <a:schemeClr val="bg1"/>
          </a:solidFill>
        </p:spPr>
        <p:txBody>
          <a:bodyPr wrap="square" rtlCol="0">
            <a:spAutoFit/>
          </a:bodyPr>
          <a:lstStyle/>
          <a:p>
            <a:r>
              <a:rPr lang="es-MX" sz="1400" dirty="0" smtClean="0"/>
              <a:t>Los padres de familia tienen la oportunidad de mandar todas las evidencias de las semanas el día viernes. </a:t>
            </a:r>
          </a:p>
          <a:p>
            <a:endParaRPr lang="es-MX" sz="1400" dirty="0"/>
          </a:p>
          <a:p>
            <a:endParaRPr lang="es-MX" sz="1400" dirty="0"/>
          </a:p>
        </p:txBody>
      </p:sp>
      <p:sp>
        <p:nvSpPr>
          <p:cNvPr id="8" name="CuadroTexto 7"/>
          <p:cNvSpPr txBox="1"/>
          <p:nvPr/>
        </p:nvSpPr>
        <p:spPr>
          <a:xfrm>
            <a:off x="587829" y="6936377"/>
            <a:ext cx="5864179" cy="1938992"/>
          </a:xfrm>
          <a:prstGeom prst="rect">
            <a:avLst/>
          </a:prstGeom>
          <a:noFill/>
        </p:spPr>
        <p:txBody>
          <a:bodyPr wrap="square" rtlCol="0">
            <a:spAutoFit/>
          </a:bodyPr>
          <a:lstStyle/>
          <a:p>
            <a:r>
              <a:rPr lang="es-MX" sz="1200" dirty="0" smtClean="0"/>
              <a:t>El día de hoy </a:t>
            </a:r>
            <a:r>
              <a:rPr lang="es-MX" sz="1200" dirty="0" smtClean="0"/>
              <a:t>se trabajo con el campo de exploración y comprensión del mundo natural, con el aprendizaje de comunica sus hallazgos al observar seres vivos, fenómenos y elementos naturales, utilizando registros propios y recursos impresos, comenzando la clase realizando la activación física, y haciendo los cuestionamientos sobre si alguna vez han jugado a las adivinanzas y que compartieran alguna que conocen, después se les mostro unas imágenes de animales y de las estaciones del año y se les menciono algunas adivinanzas para que lograran saber de que personaje o de que estación se trataba. </a:t>
            </a:r>
            <a:r>
              <a:rPr lang="es-MX" sz="1200" dirty="0" err="1" smtClean="0"/>
              <a:t>Cuestionandolos</a:t>
            </a:r>
            <a:r>
              <a:rPr lang="es-MX" sz="1200" dirty="0" smtClean="0"/>
              <a:t> sobre que era lo que se </a:t>
            </a:r>
            <a:r>
              <a:rPr lang="es-MX" sz="1200" dirty="0" err="1" smtClean="0"/>
              <a:t>observava</a:t>
            </a:r>
            <a:r>
              <a:rPr lang="es-MX" sz="1200" dirty="0" smtClean="0"/>
              <a:t> en las distintas estaciones, después se les pidió hacer una pintura de la estación en la que estábamos que es la primavera y otra de la que mas les gustara, para poder comparar y observar lo que las diferencia de cada una. </a:t>
            </a:r>
            <a:endParaRPr lang="es-MX" sz="1200" dirty="0" smtClean="0"/>
          </a:p>
        </p:txBody>
      </p:sp>
      <p:sp>
        <p:nvSpPr>
          <p:cNvPr id="20" name="Conector 19"/>
          <p:cNvSpPr/>
          <p:nvPr/>
        </p:nvSpPr>
        <p:spPr>
          <a:xfrm>
            <a:off x="5888562" y="2563391"/>
            <a:ext cx="297550" cy="1957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onector 16"/>
          <p:cNvSpPr/>
          <p:nvPr/>
        </p:nvSpPr>
        <p:spPr>
          <a:xfrm>
            <a:off x="4454373" y="4082442"/>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Conector 17"/>
          <p:cNvSpPr/>
          <p:nvPr/>
        </p:nvSpPr>
        <p:spPr>
          <a:xfrm>
            <a:off x="6091165" y="3716259"/>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639829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xmlns="" id="{33D0306B-6493-4F16-8A0B-B2218295A4DA}"/>
              </a:ext>
            </a:extLst>
          </p:cNvPr>
          <p:cNvGrpSpPr/>
          <p:nvPr/>
        </p:nvGrpSpPr>
        <p:grpSpPr>
          <a:xfrm>
            <a:off x="202637" y="0"/>
            <a:ext cx="6634561" cy="8997043"/>
            <a:chOff x="223439" y="0"/>
            <a:chExt cx="6634561" cy="8997043"/>
          </a:xfrm>
        </p:grpSpPr>
        <p:sp>
          <p:nvSpPr>
            <p:cNvPr id="3" name="Rectángulo 2">
              <a:extLst>
                <a:ext uri="{FF2B5EF4-FFF2-40B4-BE49-F238E27FC236}">
                  <a16:creationId xmlns:a16="http://schemas.microsoft.com/office/drawing/2014/main" xmlns="" id="{3087C574-C46A-4211-9373-BCA4C6E7445D}"/>
                </a:ext>
              </a:extLst>
            </p:cNvPr>
            <p:cNvSpPr/>
            <p:nvPr/>
          </p:nvSpPr>
          <p:spPr>
            <a:xfrm>
              <a:off x="3531448" y="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a:t>
              </a:r>
              <a:r>
                <a:rPr lang="es-MX" sz="2800" dirty="0" smtClean="0">
                  <a:ln>
                    <a:solidFill>
                      <a:srgbClr val="92D050"/>
                    </a:solidFill>
                  </a:ln>
                  <a:solidFill>
                    <a:srgbClr val="00B050"/>
                  </a:solidFill>
                  <a:latin typeface="Ink Free" panose="03080402000500000000" pitchFamily="66" charset="0"/>
                </a:rPr>
                <a:t>la </a:t>
              </a:r>
              <a:r>
                <a:rPr lang="es-MX" sz="2800" dirty="0">
                  <a:ln>
                    <a:solidFill>
                      <a:srgbClr val="92D050"/>
                    </a:solidFill>
                  </a:ln>
                  <a:solidFill>
                    <a:srgbClr val="00B050"/>
                  </a:solidFill>
                  <a:latin typeface="Ink Free" panose="03080402000500000000" pitchFamily="66" charset="0"/>
                </a:rPr>
                <a:t>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a16="http://schemas.microsoft.com/office/drawing/2014/main" xmlns=""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xmlns="" id="{2D787A68-E04B-4D0B-8DBA-C9E980CAD080}"/>
                </a:ext>
              </a:extLst>
            </p:cNvPr>
            <p:cNvSpPr txBox="1"/>
            <p:nvPr/>
          </p:nvSpPr>
          <p:spPr>
            <a:xfrm rot="11054323" flipH="1" flipV="1">
              <a:off x="223439" y="328547"/>
              <a:ext cx="4187752" cy="1323439"/>
            </a:xfrm>
            <a:prstGeom prst="chevron">
              <a:avLst/>
            </a:prstGeom>
            <a:solidFill>
              <a:schemeClr val="bg2">
                <a:lumMod val="90000"/>
              </a:schemeClr>
            </a:solidFill>
          </p:spPr>
          <p:txBody>
            <a:bodyPr wrap="square" rtlCol="0" anchor="ctr" anchorCtr="0">
              <a:spAutoFit/>
            </a:bodyPr>
            <a:lstStyle/>
            <a:p>
              <a:pPr algn="ctr"/>
              <a:r>
                <a:rPr lang="es-MX" sz="1600" b="1" dirty="0">
                  <a:solidFill>
                    <a:srgbClr val="0070C0"/>
                  </a:solidFill>
                  <a:latin typeface="Ink Free" panose="03080402000500000000" pitchFamily="66" charset="0"/>
                </a:rPr>
                <a:t>Jardín de Niños </a:t>
              </a:r>
              <a:r>
                <a:rPr lang="es-MX" sz="1600" b="1" dirty="0" smtClean="0">
                  <a:solidFill>
                    <a:srgbClr val="0070C0"/>
                  </a:solidFill>
                  <a:latin typeface="Ink Free" panose="03080402000500000000" pitchFamily="66" charset="0"/>
                </a:rPr>
                <a:t>“Victoria Garza Villarreal”</a:t>
              </a:r>
              <a:br>
                <a:rPr lang="es-MX" sz="1600" b="1" dirty="0" smtClean="0">
                  <a:solidFill>
                    <a:srgbClr val="0070C0"/>
                  </a:solidFill>
                  <a:latin typeface="Ink Free" panose="03080402000500000000" pitchFamily="66" charset="0"/>
                </a:rPr>
              </a:br>
              <a:r>
                <a:rPr lang="es-MX" sz="1600" b="1" dirty="0" smtClean="0">
                  <a:solidFill>
                    <a:srgbClr val="0070C0"/>
                  </a:solidFill>
                  <a:latin typeface="Ink Free" panose="03080402000500000000" pitchFamily="66" charset="0"/>
                </a:rPr>
                <a:t>Educadora: Gabriela Morin de la Rosa.  Practicante</a:t>
              </a:r>
              <a:r>
                <a:rPr lang="es-MX" sz="1600" b="1" dirty="0">
                  <a:solidFill>
                    <a:srgbClr val="0070C0"/>
                  </a:solidFill>
                  <a:latin typeface="Ink Free" panose="03080402000500000000" pitchFamily="66" charset="0"/>
                </a:rPr>
                <a:t>: </a:t>
              </a:r>
              <a:r>
                <a:rPr lang="es-MX" sz="1600" b="1" dirty="0" smtClean="0">
                  <a:solidFill>
                    <a:srgbClr val="0070C0"/>
                  </a:solidFill>
                  <a:latin typeface="Ink Free" panose="03080402000500000000" pitchFamily="66" charset="0"/>
                </a:rPr>
                <a:t>Montserrat Vazquez Espinoza. </a:t>
              </a:r>
              <a:endParaRPr lang="es-MX" sz="1600" b="1" dirty="0">
                <a:solidFill>
                  <a:srgbClr val="0070C0"/>
                </a:solidFill>
                <a:latin typeface="Ink Free" panose="03080402000500000000" pitchFamily="66" charset="0"/>
              </a:endParaRPr>
            </a:p>
          </p:txBody>
        </p:sp>
        <p:pic>
          <p:nvPicPr>
            <p:cNvPr id="10" name="Imagen 9">
              <a:extLst>
                <a:ext uri="{FF2B5EF4-FFF2-40B4-BE49-F238E27FC236}">
                  <a16:creationId xmlns:a16="http://schemas.microsoft.com/office/drawing/2014/main" xmlns=""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a16="http://schemas.microsoft.com/office/drawing/2014/main" xmlns=""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a16="http://schemas.microsoft.com/office/drawing/2014/main" xmlns=""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a16="http://schemas.microsoft.com/office/drawing/2014/main" xmlns=""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a16="http://schemas.microsoft.com/office/drawing/2014/main" xmlns=""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p:cNvSpPr txBox="1"/>
          <p:nvPr/>
        </p:nvSpPr>
        <p:spPr>
          <a:xfrm>
            <a:off x="4888406" y="1348466"/>
            <a:ext cx="1535561" cy="369332"/>
          </a:xfrm>
          <a:prstGeom prst="rect">
            <a:avLst/>
          </a:prstGeom>
          <a:noFill/>
        </p:spPr>
        <p:txBody>
          <a:bodyPr wrap="square" rtlCol="0">
            <a:spAutoFit/>
          </a:bodyPr>
          <a:lstStyle/>
          <a:p>
            <a:r>
              <a:rPr lang="es-MX" dirty="0" smtClean="0"/>
              <a:t>24</a:t>
            </a:r>
            <a:r>
              <a:rPr lang="es-MX" dirty="0" smtClean="0"/>
              <a:t>/03/2021</a:t>
            </a:r>
            <a:endParaRPr lang="es-MX" dirty="0"/>
          </a:p>
        </p:txBody>
      </p:sp>
      <p:sp>
        <p:nvSpPr>
          <p:cNvPr id="15" name="Conector 14"/>
          <p:cNvSpPr/>
          <p:nvPr/>
        </p:nvSpPr>
        <p:spPr>
          <a:xfrm>
            <a:off x="4433571" y="3716259"/>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2317315" y="4770240"/>
            <a:ext cx="4124904" cy="307777"/>
          </a:xfrm>
          <a:prstGeom prst="rect">
            <a:avLst/>
          </a:prstGeom>
          <a:solidFill>
            <a:schemeClr val="bg1"/>
          </a:solidFill>
        </p:spPr>
        <p:txBody>
          <a:bodyPr wrap="square" rtlCol="0">
            <a:spAutoFit/>
          </a:bodyPr>
          <a:lstStyle/>
          <a:p>
            <a:r>
              <a:rPr lang="es-MX" sz="1400" dirty="0" smtClean="0"/>
              <a:t>5 Asistieron a la clase virtual </a:t>
            </a:r>
            <a:r>
              <a:rPr lang="es-MX" sz="1400" dirty="0" smtClean="0"/>
              <a:t>.</a:t>
            </a:r>
            <a:endParaRPr lang="es-MX" sz="1400" dirty="0"/>
          </a:p>
        </p:txBody>
      </p:sp>
      <p:sp>
        <p:nvSpPr>
          <p:cNvPr id="19" name="CuadroTexto 18"/>
          <p:cNvSpPr txBox="1"/>
          <p:nvPr/>
        </p:nvSpPr>
        <p:spPr>
          <a:xfrm>
            <a:off x="2327104" y="5362920"/>
            <a:ext cx="4124904" cy="1169551"/>
          </a:xfrm>
          <a:prstGeom prst="rect">
            <a:avLst/>
          </a:prstGeom>
          <a:solidFill>
            <a:schemeClr val="bg1"/>
          </a:solidFill>
        </p:spPr>
        <p:txBody>
          <a:bodyPr wrap="square" rtlCol="0">
            <a:spAutoFit/>
          </a:bodyPr>
          <a:lstStyle/>
          <a:p>
            <a:r>
              <a:rPr lang="es-MX" sz="1400" dirty="0" smtClean="0"/>
              <a:t>Los padres de familia tienen la oportunidad de mandar todas las evidencias de las semanas el día viernes. </a:t>
            </a:r>
          </a:p>
          <a:p>
            <a:endParaRPr lang="es-MX" sz="1400" dirty="0"/>
          </a:p>
          <a:p>
            <a:endParaRPr lang="es-MX" sz="1400" dirty="0"/>
          </a:p>
        </p:txBody>
      </p:sp>
      <p:sp>
        <p:nvSpPr>
          <p:cNvPr id="8" name="CuadroTexto 7"/>
          <p:cNvSpPr txBox="1"/>
          <p:nvPr/>
        </p:nvSpPr>
        <p:spPr>
          <a:xfrm>
            <a:off x="587829" y="6936377"/>
            <a:ext cx="5864179" cy="1754326"/>
          </a:xfrm>
          <a:prstGeom prst="rect">
            <a:avLst/>
          </a:prstGeom>
          <a:noFill/>
        </p:spPr>
        <p:txBody>
          <a:bodyPr wrap="square" rtlCol="0">
            <a:spAutoFit/>
          </a:bodyPr>
          <a:lstStyle/>
          <a:p>
            <a:r>
              <a:rPr lang="es-MX" sz="1200" dirty="0" smtClean="0"/>
              <a:t>El día de hoy </a:t>
            </a:r>
            <a:r>
              <a:rPr lang="es-MX" sz="1200" dirty="0" smtClean="0"/>
              <a:t>se trabajo con el campo de pensamiento matemático con el aprendizaje de identificar algunas relaciones de equivalencia entre monedas de 1,2,5 y 10 pesos en situaciones reales o ficticias de compra y venta. Se les cuestiono sobre si conocían las tiendas y que diferencias existían con los supermercados, que productos podrías encontrar en cada uno, después en conjunto con todo el grupo se establecieron los precios de algunos alimentos que se les presento, para que ellos pudieran elegir cual querían comprar y que mostraran la cantidad que necesitaban para comprarlo, se les cuestiono sobre de que otras manera se podía pagar la misma cantidad, así como identificar cual es el articulo mas caro y el mas barato. </a:t>
            </a:r>
            <a:endParaRPr lang="es-MX" sz="1200" dirty="0" smtClean="0"/>
          </a:p>
        </p:txBody>
      </p:sp>
      <p:sp>
        <p:nvSpPr>
          <p:cNvPr id="20" name="Conector 19"/>
          <p:cNvSpPr/>
          <p:nvPr/>
        </p:nvSpPr>
        <p:spPr>
          <a:xfrm>
            <a:off x="5507411" y="2413887"/>
            <a:ext cx="297550" cy="1957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onector 16"/>
          <p:cNvSpPr/>
          <p:nvPr/>
        </p:nvSpPr>
        <p:spPr>
          <a:xfrm>
            <a:off x="4454373" y="4082442"/>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Conector 17"/>
          <p:cNvSpPr/>
          <p:nvPr/>
        </p:nvSpPr>
        <p:spPr>
          <a:xfrm>
            <a:off x="6040462" y="3716259"/>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347337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xmlns="" id="{33D0306B-6493-4F16-8A0B-B2218295A4DA}"/>
              </a:ext>
            </a:extLst>
          </p:cNvPr>
          <p:cNvGrpSpPr/>
          <p:nvPr/>
        </p:nvGrpSpPr>
        <p:grpSpPr>
          <a:xfrm>
            <a:off x="202637" y="0"/>
            <a:ext cx="6634561" cy="8997043"/>
            <a:chOff x="223439" y="0"/>
            <a:chExt cx="6634561" cy="8997043"/>
          </a:xfrm>
        </p:grpSpPr>
        <p:sp>
          <p:nvSpPr>
            <p:cNvPr id="3" name="Rectángulo 2">
              <a:extLst>
                <a:ext uri="{FF2B5EF4-FFF2-40B4-BE49-F238E27FC236}">
                  <a16:creationId xmlns:a16="http://schemas.microsoft.com/office/drawing/2014/main" xmlns="" id="{3087C574-C46A-4211-9373-BCA4C6E7445D}"/>
                </a:ext>
              </a:extLst>
            </p:cNvPr>
            <p:cNvSpPr/>
            <p:nvPr/>
          </p:nvSpPr>
          <p:spPr>
            <a:xfrm>
              <a:off x="3531448" y="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a:t>
              </a:r>
              <a:r>
                <a:rPr lang="es-MX" sz="2800" dirty="0" smtClean="0">
                  <a:ln>
                    <a:solidFill>
                      <a:srgbClr val="92D050"/>
                    </a:solidFill>
                  </a:ln>
                  <a:solidFill>
                    <a:srgbClr val="00B050"/>
                  </a:solidFill>
                  <a:latin typeface="Ink Free" panose="03080402000500000000" pitchFamily="66" charset="0"/>
                </a:rPr>
                <a:t>la </a:t>
              </a:r>
              <a:r>
                <a:rPr lang="es-MX" sz="2800" dirty="0">
                  <a:ln>
                    <a:solidFill>
                      <a:srgbClr val="92D050"/>
                    </a:solidFill>
                  </a:ln>
                  <a:solidFill>
                    <a:srgbClr val="00B050"/>
                  </a:solidFill>
                  <a:latin typeface="Ink Free" panose="03080402000500000000" pitchFamily="66" charset="0"/>
                </a:rPr>
                <a:t>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a16="http://schemas.microsoft.com/office/drawing/2014/main" xmlns=""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xmlns="" id="{2D787A68-E04B-4D0B-8DBA-C9E980CAD080}"/>
                </a:ext>
              </a:extLst>
            </p:cNvPr>
            <p:cNvSpPr txBox="1"/>
            <p:nvPr/>
          </p:nvSpPr>
          <p:spPr>
            <a:xfrm rot="11054323" flipH="1" flipV="1">
              <a:off x="223439" y="328547"/>
              <a:ext cx="4187752" cy="1323439"/>
            </a:xfrm>
            <a:prstGeom prst="chevron">
              <a:avLst/>
            </a:prstGeom>
            <a:solidFill>
              <a:schemeClr val="bg2">
                <a:lumMod val="90000"/>
              </a:schemeClr>
            </a:solidFill>
          </p:spPr>
          <p:txBody>
            <a:bodyPr wrap="square" rtlCol="0" anchor="ctr" anchorCtr="0">
              <a:spAutoFit/>
            </a:bodyPr>
            <a:lstStyle/>
            <a:p>
              <a:pPr algn="ctr"/>
              <a:r>
                <a:rPr lang="es-MX" sz="1600" b="1" dirty="0">
                  <a:solidFill>
                    <a:srgbClr val="0070C0"/>
                  </a:solidFill>
                  <a:latin typeface="Ink Free" panose="03080402000500000000" pitchFamily="66" charset="0"/>
                </a:rPr>
                <a:t>Jardín de Niños </a:t>
              </a:r>
              <a:r>
                <a:rPr lang="es-MX" sz="1600" b="1" dirty="0" smtClean="0">
                  <a:solidFill>
                    <a:srgbClr val="0070C0"/>
                  </a:solidFill>
                  <a:latin typeface="Ink Free" panose="03080402000500000000" pitchFamily="66" charset="0"/>
                </a:rPr>
                <a:t>“Victoria Garza Villarreal”</a:t>
              </a:r>
              <a:br>
                <a:rPr lang="es-MX" sz="1600" b="1" dirty="0" smtClean="0">
                  <a:solidFill>
                    <a:srgbClr val="0070C0"/>
                  </a:solidFill>
                  <a:latin typeface="Ink Free" panose="03080402000500000000" pitchFamily="66" charset="0"/>
                </a:rPr>
              </a:br>
              <a:r>
                <a:rPr lang="es-MX" sz="1600" b="1" dirty="0" smtClean="0">
                  <a:solidFill>
                    <a:srgbClr val="0070C0"/>
                  </a:solidFill>
                  <a:latin typeface="Ink Free" panose="03080402000500000000" pitchFamily="66" charset="0"/>
                </a:rPr>
                <a:t>Educadora: Gabriela Morin de la Rosa.  Practicante</a:t>
              </a:r>
              <a:r>
                <a:rPr lang="es-MX" sz="1600" b="1" dirty="0">
                  <a:solidFill>
                    <a:srgbClr val="0070C0"/>
                  </a:solidFill>
                  <a:latin typeface="Ink Free" panose="03080402000500000000" pitchFamily="66" charset="0"/>
                </a:rPr>
                <a:t>: </a:t>
              </a:r>
              <a:r>
                <a:rPr lang="es-MX" sz="1600" b="1" dirty="0" smtClean="0">
                  <a:solidFill>
                    <a:srgbClr val="0070C0"/>
                  </a:solidFill>
                  <a:latin typeface="Ink Free" panose="03080402000500000000" pitchFamily="66" charset="0"/>
                </a:rPr>
                <a:t>Montserrat Vazquez Espinoza. </a:t>
              </a:r>
              <a:endParaRPr lang="es-MX" sz="1600" b="1" dirty="0">
                <a:solidFill>
                  <a:srgbClr val="0070C0"/>
                </a:solidFill>
                <a:latin typeface="Ink Free" panose="03080402000500000000" pitchFamily="66" charset="0"/>
              </a:endParaRPr>
            </a:p>
          </p:txBody>
        </p:sp>
        <p:pic>
          <p:nvPicPr>
            <p:cNvPr id="10" name="Imagen 9">
              <a:extLst>
                <a:ext uri="{FF2B5EF4-FFF2-40B4-BE49-F238E27FC236}">
                  <a16:creationId xmlns:a16="http://schemas.microsoft.com/office/drawing/2014/main" xmlns=""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a16="http://schemas.microsoft.com/office/drawing/2014/main" xmlns=""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a16="http://schemas.microsoft.com/office/drawing/2014/main" xmlns=""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a16="http://schemas.microsoft.com/office/drawing/2014/main" xmlns=""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a16="http://schemas.microsoft.com/office/drawing/2014/main" xmlns=""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p:cNvSpPr txBox="1"/>
          <p:nvPr/>
        </p:nvSpPr>
        <p:spPr>
          <a:xfrm>
            <a:off x="4888406" y="1348466"/>
            <a:ext cx="1535561" cy="369332"/>
          </a:xfrm>
          <a:prstGeom prst="rect">
            <a:avLst/>
          </a:prstGeom>
          <a:noFill/>
        </p:spPr>
        <p:txBody>
          <a:bodyPr wrap="square" rtlCol="0">
            <a:spAutoFit/>
          </a:bodyPr>
          <a:lstStyle/>
          <a:p>
            <a:r>
              <a:rPr lang="es-MX" dirty="0" smtClean="0"/>
              <a:t>25</a:t>
            </a:r>
            <a:r>
              <a:rPr lang="es-MX" dirty="0" smtClean="0"/>
              <a:t>/03/2021</a:t>
            </a:r>
            <a:endParaRPr lang="es-MX" dirty="0"/>
          </a:p>
        </p:txBody>
      </p:sp>
      <p:sp>
        <p:nvSpPr>
          <p:cNvPr id="15" name="Conector 14"/>
          <p:cNvSpPr/>
          <p:nvPr/>
        </p:nvSpPr>
        <p:spPr>
          <a:xfrm>
            <a:off x="4433571" y="3716259"/>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2317315" y="4770240"/>
            <a:ext cx="4124904" cy="307777"/>
          </a:xfrm>
          <a:prstGeom prst="rect">
            <a:avLst/>
          </a:prstGeom>
          <a:solidFill>
            <a:schemeClr val="bg1"/>
          </a:solidFill>
        </p:spPr>
        <p:txBody>
          <a:bodyPr wrap="square" rtlCol="0">
            <a:spAutoFit/>
          </a:bodyPr>
          <a:lstStyle/>
          <a:p>
            <a:r>
              <a:rPr lang="es-MX" sz="1400" dirty="0" smtClean="0"/>
              <a:t> 6 </a:t>
            </a:r>
            <a:r>
              <a:rPr lang="es-MX" sz="1400" dirty="0" smtClean="0"/>
              <a:t>alumnos </a:t>
            </a:r>
            <a:r>
              <a:rPr lang="es-MX" sz="1400" dirty="0" smtClean="0"/>
              <a:t>subieron su evidencias .</a:t>
            </a:r>
            <a:endParaRPr lang="es-MX" sz="1400" dirty="0"/>
          </a:p>
        </p:txBody>
      </p:sp>
      <p:sp>
        <p:nvSpPr>
          <p:cNvPr id="19" name="CuadroTexto 18"/>
          <p:cNvSpPr txBox="1"/>
          <p:nvPr/>
        </p:nvSpPr>
        <p:spPr>
          <a:xfrm>
            <a:off x="2327104" y="5362920"/>
            <a:ext cx="4124904" cy="1169551"/>
          </a:xfrm>
          <a:prstGeom prst="rect">
            <a:avLst/>
          </a:prstGeom>
          <a:solidFill>
            <a:schemeClr val="bg1"/>
          </a:solidFill>
        </p:spPr>
        <p:txBody>
          <a:bodyPr wrap="square" rtlCol="0">
            <a:spAutoFit/>
          </a:bodyPr>
          <a:lstStyle/>
          <a:p>
            <a:r>
              <a:rPr lang="es-MX" sz="1400" dirty="0" smtClean="0"/>
              <a:t>Los padres de familia tienen la oportunidad de mandar todas las evidencias de las semanas el día viernes. </a:t>
            </a:r>
          </a:p>
          <a:p>
            <a:endParaRPr lang="es-MX" sz="1400" dirty="0"/>
          </a:p>
          <a:p>
            <a:endParaRPr lang="es-MX" sz="1400" dirty="0"/>
          </a:p>
        </p:txBody>
      </p:sp>
      <p:sp>
        <p:nvSpPr>
          <p:cNvPr id="8" name="CuadroTexto 7"/>
          <p:cNvSpPr txBox="1"/>
          <p:nvPr/>
        </p:nvSpPr>
        <p:spPr>
          <a:xfrm>
            <a:off x="587829" y="6936377"/>
            <a:ext cx="5864179" cy="1754326"/>
          </a:xfrm>
          <a:prstGeom prst="rect">
            <a:avLst/>
          </a:prstGeom>
          <a:noFill/>
        </p:spPr>
        <p:txBody>
          <a:bodyPr wrap="square" rtlCol="0">
            <a:spAutoFit/>
          </a:bodyPr>
          <a:lstStyle/>
          <a:p>
            <a:r>
              <a:rPr lang="es-MX" sz="1200" dirty="0" smtClean="0"/>
              <a:t>El día de </a:t>
            </a:r>
            <a:r>
              <a:rPr lang="es-MX" sz="1200" dirty="0" smtClean="0"/>
              <a:t>hoy en aprende en casa, se trabajo pensamiento matemático haciend</a:t>
            </a:r>
            <a:r>
              <a:rPr lang="es-MX" sz="1200" dirty="0" smtClean="0"/>
              <a:t>o énfasis en identificar el valor de las monedas de 1 peso presentando los ahorros de una presentadora, dentro de su alcancía, mostrando monedas de diferente cantidad, y observando y mencionando las diferencias,  presentan un video donde un gato va a la tienda y simulan  que van a una tienda a comprar. </a:t>
            </a:r>
          </a:p>
          <a:p>
            <a:r>
              <a:rPr lang="es-MX" sz="1200" dirty="0" smtClean="0"/>
              <a:t>Como actividad de refuerzo se les pidió a los alumnos que en compañía de sus padres o de algún familiar jugaran a </a:t>
            </a:r>
            <a:r>
              <a:rPr lang="es-MX" sz="1200" dirty="0"/>
              <a:t> </a:t>
            </a:r>
            <a:r>
              <a:rPr lang="es-MX" sz="1200" dirty="0" smtClean="0"/>
              <a:t>la tiendita, eligiendo objetos que tuvieran en casa y colocándoles el precio y que ellos hicieran la compra y venta de estos artículos utilizando monedas de 1,2,5 y 10 pesos. </a:t>
            </a:r>
            <a:endParaRPr lang="es-MX" sz="1200" dirty="0" smtClean="0"/>
          </a:p>
        </p:txBody>
      </p:sp>
      <p:sp>
        <p:nvSpPr>
          <p:cNvPr id="20" name="Conector 19"/>
          <p:cNvSpPr/>
          <p:nvPr/>
        </p:nvSpPr>
        <p:spPr>
          <a:xfrm>
            <a:off x="5437257" y="2408028"/>
            <a:ext cx="297550" cy="1957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onector 16"/>
          <p:cNvSpPr/>
          <p:nvPr/>
        </p:nvSpPr>
        <p:spPr>
          <a:xfrm>
            <a:off x="4454373" y="4082442"/>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6149142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12069</TotalTime>
  <Words>525</Words>
  <Application>Microsoft Office PowerPoint</Application>
  <PresentationFormat>Carta (216 x 279 mm)</PresentationFormat>
  <Paragraphs>19</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Calibri Light</vt:lpstr>
      <vt:lpstr>Ink Free</vt:lpstr>
      <vt:lpstr>Wingdings</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Castillo Martínez</dc:creator>
  <cp:lastModifiedBy>Acer</cp:lastModifiedBy>
  <cp:revision>92</cp:revision>
  <dcterms:created xsi:type="dcterms:W3CDTF">2020-10-05T15:20:07Z</dcterms:created>
  <dcterms:modified xsi:type="dcterms:W3CDTF">2021-03-26T05:33:43Z</dcterms:modified>
</cp:coreProperties>
</file>