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6858000" cy="9144000" type="screen4x3"/>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223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8A743A-FD83-4A20-BC23-0E5ADCE5603B}" type="datetimeFigureOut">
              <a:rPr lang="en-US" smtClean="0"/>
              <a:t>3/25/2021</a:t>
            </a:fld>
            <a:endParaRPr lang="en-US"/>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0D22B-3FB3-48E9-8982-52C4F56FE02F}" type="slidenum">
              <a:rPr lang="en-US" smtClean="0"/>
              <a:t>‹Nº›</a:t>
            </a:fld>
            <a:endParaRPr lang="en-US"/>
          </a:p>
        </p:txBody>
      </p:sp>
    </p:spTree>
    <p:extLst>
      <p:ext uri="{BB962C8B-B14F-4D97-AF65-F5344CB8AC3E}">
        <p14:creationId xmlns:p14="http://schemas.microsoft.com/office/powerpoint/2010/main" val="3063552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Google Shape;27;g20d766349a0f605_0: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 name="Google Shape;28;g20d766349a0f605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 name="Google Shape;29;g20d766349a0f605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10</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g22028dfb96c76a45_0: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 name="Google Shape;40;g22028dfb96c76a45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 name="Google Shape;41;g22028dfb96c76a45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926899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7295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931335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78973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25DD3A8-21DB-44E6-8392-3818EDFF940D}"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087047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25DD3A8-21DB-44E6-8392-3818EDFF940D}"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503273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25DD3A8-21DB-44E6-8392-3818EDFF940D}" type="datetimeFigureOut">
              <a:rPr lang="en-US" smtClean="0"/>
              <a:t>3/25/2021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38306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25DD3A8-21DB-44E6-8392-3818EDFF940D}" type="datetimeFigureOut">
              <a:rPr lang="en-US" smtClean="0"/>
              <a:t>3/25/2021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45260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DD3A8-21DB-44E6-8392-3818EDFF940D}" type="datetimeFigureOut">
              <a:rPr lang="en-US" smtClean="0"/>
              <a:t>3/25/2021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88528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787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13718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25DD3A8-21DB-44E6-8392-3818EDFF940D}" type="datetimeFigureOut">
              <a:rPr lang="en-US" smtClean="0"/>
              <a:t>3/25/2021</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179F7F5-A030-4002-82E8-F84E4EF09D13}" type="slidenum">
              <a:rPr lang="en-US" smtClean="0"/>
              <a:t>‹Nº›</a:t>
            </a:fld>
            <a:endParaRPr lang="en-US"/>
          </a:p>
        </p:txBody>
      </p:sp>
    </p:spTree>
    <p:extLst>
      <p:ext uri="{BB962C8B-B14F-4D97-AF65-F5344CB8AC3E}">
        <p14:creationId xmlns:p14="http://schemas.microsoft.com/office/powerpoint/2010/main" val="11531972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0" r="-50000"/>
          </a:stretch>
        </a:blipFill>
        <a:effectLst/>
      </p:bgPr>
    </p:bg>
    <p:spTree>
      <p:nvGrpSpPr>
        <p:cNvPr id="1" name=""/>
        <p:cNvGrpSpPr/>
        <p:nvPr/>
      </p:nvGrpSpPr>
      <p:grpSpPr>
        <a:xfrm>
          <a:off x="0" y="0"/>
          <a:ext cx="0" cy="0"/>
          <a:chOff x="0" y="0"/>
          <a:chExt cx="0" cy="0"/>
        </a:xfrm>
      </p:grpSpPr>
      <p:sp>
        <p:nvSpPr>
          <p:cNvPr id="4" name="Rectángulo 3"/>
          <p:cNvSpPr/>
          <p:nvPr/>
        </p:nvSpPr>
        <p:spPr>
          <a:xfrm>
            <a:off x="854964" y="2672471"/>
            <a:ext cx="5308092" cy="4339650"/>
          </a:xfrm>
          <a:prstGeom prst="rect">
            <a:avLst/>
          </a:prstGeom>
        </p:spPr>
        <p:txBody>
          <a:bodyPr wrap="square">
            <a:spAutoFit/>
          </a:bodyPr>
          <a:lstStyle/>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ESCUELA NORMAL DE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Licenciatura en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CICLO 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2020-2021</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Jardín de Niños “Victoria Garza Villarreal”</a:t>
            </a:r>
            <a:endParaRPr lang="en-US" altLang="en-US" b="1"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Dirección: ANTARES LA ESTRELLA #25084</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Teléfono: 3648929</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Clave: </a:t>
            </a:r>
            <a:r>
              <a:rPr lang="es-MX" altLang="en-US" u="sng"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05EJN0056C</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Jornada de práctica</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Alumna: </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Daniela </a:t>
            </a:r>
            <a:r>
              <a:rPr lang="es-MX" altLang="en-US" u="sng" dirty="0" err="1"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Karime</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 Muñiz Limón.</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Octavo  semestre</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Sección: “B”</a:t>
            </a:r>
          </a:p>
          <a:p>
            <a:pPr algn="ctr" eaLnBrk="0" fontAlgn="base" hangingPunct="0">
              <a:spcBef>
                <a:spcPct val="0"/>
              </a:spcBef>
              <a:spcAft>
                <a:spcPct val="0"/>
              </a:spcAft>
            </a:pPr>
            <a:r>
              <a:rPr lang="es-MX" sz="1400" b="1" dirty="0" smtClean="0">
                <a:solidFill>
                  <a:schemeClr val="bg1"/>
                </a:solidFill>
                <a:latin typeface="Century Gothic" panose="020B0502020202020204" pitchFamily="34" charset="0"/>
              </a:rPr>
              <a:t>Grupo que atiende, grado y sección:</a:t>
            </a:r>
            <a:r>
              <a:rPr lang="es-MX" sz="1400" dirty="0" smtClean="0">
                <a:solidFill>
                  <a:schemeClr val="bg1"/>
                </a:solidFill>
                <a:latin typeface="Century Gothic" panose="020B0502020202020204" pitchFamily="34" charset="0"/>
              </a:rPr>
              <a:t> 3°A</a:t>
            </a:r>
            <a:endParaRPr lang="en-US" sz="1400"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sz="1400" b="1" dirty="0" smtClean="0">
                <a:solidFill>
                  <a:schemeClr val="bg1"/>
                </a:solidFill>
                <a:latin typeface="Century Gothic" panose="020B0502020202020204" pitchFamily="34" charset="0"/>
              </a:rPr>
              <a:t>Nombre de la educadora practicante:</a:t>
            </a:r>
            <a:r>
              <a:rPr lang="es-MX" sz="1400" dirty="0" smtClean="0">
                <a:solidFill>
                  <a:schemeClr val="bg1"/>
                </a:solidFill>
                <a:latin typeface="Century Gothic" panose="020B0502020202020204" pitchFamily="34" charset="0"/>
              </a:rPr>
              <a:t> Daniela </a:t>
            </a:r>
            <a:r>
              <a:rPr lang="es-MX" sz="1400" dirty="0" err="1" smtClean="0">
                <a:solidFill>
                  <a:schemeClr val="bg1"/>
                </a:solidFill>
                <a:latin typeface="Century Gothic" panose="020B0502020202020204" pitchFamily="34" charset="0"/>
              </a:rPr>
              <a:t>Karime</a:t>
            </a:r>
            <a:r>
              <a:rPr lang="es-MX" sz="1400" dirty="0" smtClean="0">
                <a:solidFill>
                  <a:schemeClr val="bg1"/>
                </a:solidFill>
                <a:latin typeface="Century Gothic" panose="020B0502020202020204" pitchFamily="34" charset="0"/>
              </a:rPr>
              <a:t> Muñiz Limón.</a:t>
            </a:r>
            <a:endParaRPr kumimoji="0" lang="es-MX" altLang="en-US" b="0" i="0" u="none" strike="noStrike" cap="none" normalizeH="0" baseline="0" dirty="0" smtClean="0">
              <a:ln>
                <a:noFill/>
              </a:ln>
              <a:solidFill>
                <a:schemeClr val="bg1"/>
              </a:solidFill>
              <a:effectLst/>
              <a:latin typeface="Century Gothic" panose="020B0502020202020204" pitchFamily="34" charset="0"/>
            </a:endParaRPr>
          </a:p>
        </p:txBody>
      </p:sp>
      <p:pic>
        <p:nvPicPr>
          <p:cNvPr id="5" name="0 Imagen"/>
          <p:cNvPicPr>
            <a:picLocks noChangeAspect="1" noChangeArrowheads="1"/>
          </p:cNvPicPr>
          <p:nvPr/>
        </p:nvPicPr>
        <p:blipFill>
          <a:blip r:embed="rId3">
            <a:extLst>
              <a:ext uri="{28A0092B-C50C-407E-A947-70E740481C1C}">
                <a14:useLocalDpi xmlns:a14="http://schemas.microsoft.com/office/drawing/2010/main" val="0"/>
              </a:ext>
            </a:extLst>
          </a:blip>
          <a:srcRect l="22093" r="16280"/>
          <a:stretch>
            <a:fillRect/>
          </a:stretch>
        </p:blipFill>
        <p:spPr bwMode="auto">
          <a:xfrm>
            <a:off x="999204" y="2526870"/>
            <a:ext cx="598488" cy="72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663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pic>
        <p:nvPicPr>
          <p:cNvPr id="31" name="Google Shape;31;p2"/>
          <p:cNvPicPr preferRelativeResize="0"/>
          <p:nvPr/>
        </p:nvPicPr>
        <p:blipFill rotWithShape="1">
          <a:blip r:embed="rId3">
            <a:alphaModFix/>
          </a:blip>
          <a:srcRect l="4162" t="934" r="3330" b="3746"/>
          <a:stretch/>
        </p:blipFill>
        <p:spPr>
          <a:xfrm>
            <a:off x="64025" y="0"/>
            <a:ext cx="6729984" cy="9144000"/>
          </a:xfrm>
          <a:prstGeom prst="rect">
            <a:avLst/>
          </a:prstGeom>
          <a:noFill/>
          <a:ln>
            <a:noFill/>
          </a:ln>
        </p:spPr>
      </p:pic>
      <p:sp>
        <p:nvSpPr>
          <p:cNvPr id="32" name="Google Shape;32;p2"/>
          <p:cNvSpPr txBox="1"/>
          <p:nvPr/>
        </p:nvSpPr>
        <p:spPr>
          <a:xfrm>
            <a:off x="471488"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Leyendas fantásticas </a:t>
            </a:r>
            <a:endParaRPr sz="1800">
              <a:solidFill>
                <a:schemeClr val="dk1"/>
              </a:solidFill>
              <a:latin typeface="Overlock"/>
              <a:ea typeface="Overlock"/>
              <a:cs typeface="Overlock"/>
              <a:sym typeface="Overlock"/>
            </a:endParaRPr>
          </a:p>
          <a:p>
            <a:pPr marL="0" marR="0" lvl="0" indent="0" algn="l" rtl="0">
              <a:spcBef>
                <a:spcPts val="0"/>
              </a:spcBef>
              <a:spcAft>
                <a:spcPts val="0"/>
              </a:spcAft>
              <a:buNone/>
            </a:pPr>
            <a:r>
              <a:rPr lang="es-ES" sz="1800">
                <a:solidFill>
                  <a:schemeClr val="dk1"/>
                </a:solidFill>
                <a:latin typeface="Overlock"/>
                <a:ea typeface="Overlock"/>
                <a:cs typeface="Overlock"/>
                <a:sym typeface="Overlock"/>
              </a:rPr>
              <a:t>Piña, fresa, limón.</a:t>
            </a:r>
            <a:endParaRPr sz="1800">
              <a:solidFill>
                <a:schemeClr val="dk1"/>
              </a:solidFill>
              <a:latin typeface="Overlock"/>
              <a:ea typeface="Overlock"/>
              <a:cs typeface="Overlock"/>
              <a:sym typeface="Overlock"/>
            </a:endParaRPr>
          </a:p>
        </p:txBody>
      </p:sp>
      <p:sp>
        <p:nvSpPr>
          <p:cNvPr id="33" name="Google Shape;33;p2"/>
          <p:cNvSpPr txBox="1"/>
          <p:nvPr/>
        </p:nvSpPr>
        <p:spPr>
          <a:xfrm>
            <a:off x="4114800" y="707213"/>
            <a:ext cx="2249400" cy="371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11 de marzo del 2021</a:t>
            </a:r>
            <a:endParaRPr sz="1800">
              <a:solidFill>
                <a:schemeClr val="dk1"/>
              </a:solidFill>
              <a:latin typeface="Overlock"/>
              <a:ea typeface="Overlock"/>
              <a:cs typeface="Overlock"/>
              <a:sym typeface="Overlock"/>
            </a:endParaRPr>
          </a:p>
        </p:txBody>
      </p:sp>
      <p:sp>
        <p:nvSpPr>
          <p:cNvPr id="34" name="Google Shape;34;p2"/>
          <p:cNvSpPr/>
          <p:nvPr/>
        </p:nvSpPr>
        <p:spPr>
          <a:xfrm rot="10800000">
            <a:off x="5380900" y="1107725"/>
            <a:ext cx="430200" cy="5154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5" name="Google Shape;35;p2"/>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6" name="Google Shape;36;p2"/>
          <p:cNvSpPr txBox="1"/>
          <p:nvPr/>
        </p:nvSpPr>
        <p:spPr>
          <a:xfrm>
            <a:off x="576072" y="6393853"/>
            <a:ext cx="5577900" cy="19395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y pensamiento matemático. Haciendo énfasis en la medición del uso convencional y en leyendas proporcionadas de una biblioteca virtual.</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pic>
        <p:nvPicPr>
          <p:cNvPr id="43" name="Google Shape;43;p1"/>
          <p:cNvPicPr preferRelativeResize="0"/>
          <p:nvPr/>
        </p:nvPicPr>
        <p:blipFill rotWithShape="1">
          <a:blip r:embed="rId3">
            <a:alphaModFix/>
          </a:blip>
          <a:srcRect l="4162" t="934" r="3330" b="3746"/>
          <a:stretch/>
        </p:blipFill>
        <p:spPr>
          <a:xfrm>
            <a:off x="64025" y="0"/>
            <a:ext cx="6729984" cy="9144000"/>
          </a:xfrm>
          <a:prstGeom prst="rect">
            <a:avLst/>
          </a:prstGeom>
          <a:noFill/>
          <a:ln>
            <a:noFill/>
          </a:ln>
        </p:spPr>
      </p:pic>
      <p:sp>
        <p:nvSpPr>
          <p:cNvPr id="44" name="Google Shape;44;p1"/>
          <p:cNvSpPr txBox="1"/>
          <p:nvPr/>
        </p:nvSpPr>
        <p:spPr>
          <a:xfrm>
            <a:off x="471488"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Reducir, reciclar y reutilizar. </a:t>
            </a:r>
            <a:endParaRPr sz="18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Bloques en construcción .</a:t>
            </a:r>
            <a:endParaRPr sz="1800" dirty="0">
              <a:solidFill>
                <a:schemeClr val="dk1"/>
              </a:solidFill>
              <a:latin typeface="Overlock"/>
              <a:ea typeface="Overlock"/>
              <a:cs typeface="Overlock"/>
              <a:sym typeface="Overlock"/>
            </a:endParaRPr>
          </a:p>
        </p:txBody>
      </p:sp>
      <p:sp>
        <p:nvSpPr>
          <p:cNvPr id="45" name="Google Shape;45;p1"/>
          <p:cNvSpPr/>
          <p:nvPr/>
        </p:nvSpPr>
        <p:spPr>
          <a:xfrm rot="10800000">
            <a:off x="5380900" y="1008241"/>
            <a:ext cx="430200" cy="5154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6"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7"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48" name="Google Shape;48;p1"/>
          <p:cNvSpPr txBox="1"/>
          <p:nvPr/>
        </p:nvSpPr>
        <p:spPr>
          <a:xfrm>
            <a:off x="576072" y="6393853"/>
            <a:ext cx="5577900" cy="25551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de </a:t>
            </a:r>
            <a:r>
              <a:rPr lang="es-ES" sz="2000" dirty="0">
                <a:solidFill>
                  <a:schemeClr val="dk1"/>
                </a:solidFill>
                <a:latin typeface="Overlock"/>
                <a:ea typeface="Overlock"/>
                <a:cs typeface="Overlock"/>
                <a:sym typeface="Overlock"/>
              </a:rPr>
              <a:t>Exploración y Comprensión del Mundo Natural y Social</a:t>
            </a:r>
            <a:r>
              <a:rPr lang="es-ES" sz="2000" b="0" i="0" u="none" strike="noStrike" cap="none" dirty="0">
                <a:solidFill>
                  <a:schemeClr val="dk1"/>
                </a:solidFill>
                <a:latin typeface="Overlock"/>
                <a:ea typeface="Overlock"/>
                <a:cs typeface="Overlock"/>
                <a:sym typeface="Overlock"/>
              </a:rPr>
              <a:t> y pensamiento matemático. Haciendo énfasis en la</a:t>
            </a:r>
            <a:r>
              <a:rPr lang="es-ES" sz="2000" dirty="0">
                <a:solidFill>
                  <a:schemeClr val="dk1"/>
                </a:solidFill>
                <a:latin typeface="Overlock"/>
                <a:ea typeface="Overlock"/>
                <a:cs typeface="Overlock"/>
                <a:sym typeface="Overlock"/>
              </a:rPr>
              <a:t>s 3R y bloques de construcción. </a:t>
            </a:r>
            <a:endParaRPr sz="20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2000"/>
              <a:buFont typeface="Arial"/>
              <a:buNone/>
            </a:pPr>
            <a:r>
              <a:rPr lang="es-ES" sz="2000" dirty="0">
                <a:solidFill>
                  <a:schemeClr val="dk1"/>
                </a:solidFill>
                <a:latin typeface="Overlock"/>
                <a:ea typeface="Overlock"/>
                <a:cs typeface="Overlock"/>
                <a:sym typeface="Overlock"/>
              </a:rPr>
              <a:t>Y clase virtual por Zoom, utilizando las diferentes respiraciones que anteriormente ya se habían enseñado.</a:t>
            </a:r>
            <a:endParaRPr sz="2000" dirty="0">
              <a:solidFill>
                <a:schemeClr val="dk1"/>
              </a:solidFill>
              <a:latin typeface="Overlock"/>
              <a:ea typeface="Overlock"/>
              <a:cs typeface="Overlock"/>
              <a:sym typeface="Overlock"/>
            </a:endParaRPr>
          </a:p>
        </p:txBody>
      </p:sp>
      <p:sp>
        <p:nvSpPr>
          <p:cNvPr id="8" name="Google Shape;44;p1"/>
          <p:cNvSpPr txBox="1"/>
          <p:nvPr/>
        </p:nvSpPr>
        <p:spPr>
          <a:xfrm>
            <a:off x="576072"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Reducir, reciclar y reutilizar. </a:t>
            </a:r>
            <a:endParaRPr sz="18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Bloques en construcción .</a:t>
            </a:r>
            <a:endParaRPr sz="1800" dirty="0">
              <a:solidFill>
                <a:schemeClr val="dk1"/>
              </a:solidFill>
              <a:latin typeface="Overlock"/>
              <a:ea typeface="Overlock"/>
              <a:cs typeface="Overlock"/>
              <a:sym typeface="Overlock"/>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3" name="Google Shape;44;p1"/>
          <p:cNvSpPr txBox="1"/>
          <p:nvPr/>
        </p:nvSpPr>
        <p:spPr>
          <a:xfrm>
            <a:off x="576072" y="463141"/>
            <a:ext cx="3643200" cy="64629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smtClean="0">
                <a:solidFill>
                  <a:schemeClr val="dk1"/>
                </a:solidFill>
                <a:latin typeface="Overlock"/>
                <a:ea typeface="Overlock"/>
                <a:cs typeface="Overlock"/>
                <a:sym typeface="Overlock"/>
              </a:rPr>
              <a:t>Inventa historias </a:t>
            </a:r>
          </a:p>
          <a:p>
            <a:pPr marL="0" marR="0" lvl="0" indent="0" algn="l" rtl="0">
              <a:lnSpc>
                <a:spcPct val="100000"/>
              </a:lnSpc>
              <a:spcBef>
                <a:spcPts val="0"/>
              </a:spcBef>
              <a:spcAft>
                <a:spcPts val="0"/>
              </a:spcAft>
              <a:buClr>
                <a:srgbClr val="000000"/>
              </a:buClr>
              <a:buSzPts val="1800"/>
              <a:buFont typeface="Arial"/>
              <a:buNone/>
            </a:pPr>
            <a:r>
              <a:rPr lang="es-ES" sz="1800" dirty="0" smtClean="0">
                <a:solidFill>
                  <a:schemeClr val="dk1"/>
                </a:solidFill>
                <a:latin typeface="Overlock"/>
                <a:ea typeface="Overlock"/>
                <a:cs typeface="Overlock"/>
                <a:sym typeface="Overlock"/>
              </a:rPr>
              <a:t>Clase de zoom.</a:t>
            </a:r>
            <a:endParaRPr sz="1800" dirty="0">
              <a:solidFill>
                <a:schemeClr val="dk1"/>
              </a:solidFill>
              <a:latin typeface="Overlock"/>
              <a:ea typeface="Overlock"/>
              <a:cs typeface="Overlock"/>
              <a:sym typeface="Overlock"/>
            </a:endParaRPr>
          </a:p>
        </p:txBody>
      </p:sp>
      <p:sp>
        <p:nvSpPr>
          <p:cNvPr id="4" name="Google Shape;45;p1"/>
          <p:cNvSpPr/>
          <p:nvPr/>
        </p:nvSpPr>
        <p:spPr>
          <a:xfrm rot="10800000">
            <a:off x="5514250" y="1274941"/>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a:t>
            </a:r>
            <a:r>
              <a:rPr lang="es-ES" sz="2000" dirty="0" smtClean="0">
                <a:solidFill>
                  <a:schemeClr val="dk1"/>
                </a:solidFill>
                <a:latin typeface="Overlock"/>
                <a:ea typeface="Overlock"/>
                <a:cs typeface="Overlock"/>
                <a:sym typeface="Overlock"/>
              </a:rPr>
              <a:t>de Lenguaje y Comunicación. </a:t>
            </a:r>
            <a:r>
              <a:rPr lang="es-ES" sz="2000" b="0" i="0" u="none" strike="noStrike" cap="none" dirty="0" smtClean="0">
                <a:solidFill>
                  <a:schemeClr val="dk1"/>
                </a:solidFill>
                <a:latin typeface="Overlock"/>
                <a:ea typeface="Overlock"/>
                <a:cs typeface="Overlock"/>
                <a:sym typeface="Overlock"/>
              </a:rPr>
              <a:t>Haciendo </a:t>
            </a:r>
            <a:r>
              <a:rPr lang="es-ES" sz="2000" b="0" i="0" u="none" strike="noStrike" cap="none" dirty="0">
                <a:solidFill>
                  <a:schemeClr val="dk1"/>
                </a:solidFill>
                <a:latin typeface="Overlock"/>
                <a:ea typeface="Overlock"/>
                <a:cs typeface="Overlock"/>
                <a:sym typeface="Overlock"/>
              </a:rPr>
              <a:t>énfasis en </a:t>
            </a:r>
            <a:r>
              <a:rPr lang="es-ES" sz="2000" b="0" i="0" u="none" strike="noStrike" cap="none" dirty="0" smtClean="0">
                <a:solidFill>
                  <a:schemeClr val="dk1"/>
                </a:solidFill>
                <a:latin typeface="Overlock"/>
                <a:ea typeface="Overlock"/>
                <a:cs typeface="Overlock"/>
                <a:sym typeface="Overlock"/>
              </a:rPr>
              <a:t>la</a:t>
            </a:r>
            <a:r>
              <a:rPr lang="es-ES" sz="2000" dirty="0">
                <a:solidFill>
                  <a:schemeClr val="dk1"/>
                </a:solidFill>
                <a:latin typeface="Overlock"/>
                <a:ea typeface="Overlock"/>
                <a:cs typeface="Overlock"/>
                <a:sym typeface="Overlock"/>
              </a:rPr>
              <a:t> </a:t>
            </a:r>
            <a:r>
              <a:rPr lang="es-ES" sz="2000" dirty="0" smtClean="0">
                <a:solidFill>
                  <a:schemeClr val="dk1"/>
                </a:solidFill>
                <a:latin typeface="Overlock"/>
                <a:ea typeface="Overlock"/>
                <a:cs typeface="Overlock"/>
                <a:sym typeface="Overlock"/>
              </a:rPr>
              <a:t>construcción de historias </a:t>
            </a:r>
            <a:endParaRPr sz="20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2000"/>
              <a:buFont typeface="Arial"/>
              <a:buNone/>
            </a:pPr>
            <a:r>
              <a:rPr lang="es-ES" sz="2000" dirty="0">
                <a:solidFill>
                  <a:schemeClr val="dk1"/>
                </a:solidFill>
                <a:latin typeface="Overlock"/>
                <a:ea typeface="Overlock"/>
                <a:cs typeface="Overlock"/>
                <a:sym typeface="Overlock"/>
              </a:rPr>
              <a:t>Y clase virtual por Zoom, utilizando las </a:t>
            </a:r>
            <a:r>
              <a:rPr lang="es-ES" sz="2000" dirty="0" smtClean="0">
                <a:solidFill>
                  <a:schemeClr val="dk1"/>
                </a:solidFill>
                <a:latin typeface="Overlock"/>
                <a:ea typeface="Overlock"/>
                <a:cs typeface="Overlock"/>
                <a:sym typeface="Overlock"/>
              </a:rPr>
              <a:t>diferentes tipos de mediciones.</a:t>
            </a:r>
            <a:endParaRPr sz="2000" dirty="0">
              <a:solidFill>
                <a:schemeClr val="dk1"/>
              </a:solidFill>
              <a:latin typeface="Overlock"/>
              <a:ea typeface="Overlock"/>
              <a:cs typeface="Overlock"/>
              <a:sym typeface="Overlock"/>
            </a:endParaRPr>
          </a:p>
        </p:txBody>
      </p:sp>
    </p:spTree>
    <p:extLst>
      <p:ext uri="{BB962C8B-B14F-4D97-AF65-F5344CB8AC3E}">
        <p14:creationId xmlns:p14="http://schemas.microsoft.com/office/powerpoint/2010/main" val="3347386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4" name="Google Shape;45;p1"/>
          <p:cNvSpPr/>
          <p:nvPr/>
        </p:nvSpPr>
        <p:spPr>
          <a:xfrm rot="10800000">
            <a:off x="5514250" y="1274941"/>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a:t>
            </a:r>
            <a:r>
              <a:rPr lang="es-ES" sz="2000" dirty="0" smtClean="0">
                <a:solidFill>
                  <a:schemeClr val="dk1"/>
                </a:solidFill>
                <a:latin typeface="Overlock"/>
                <a:ea typeface="Overlock"/>
                <a:cs typeface="Overlock"/>
                <a:sym typeface="Overlock"/>
              </a:rPr>
              <a:t>de Lenguaje y Comunicación y Pensamiento </a:t>
            </a:r>
            <a:r>
              <a:rPr lang="es-ES" sz="2000" dirty="0" err="1" smtClean="0">
                <a:solidFill>
                  <a:schemeClr val="dk1"/>
                </a:solidFill>
                <a:latin typeface="Overlock"/>
                <a:ea typeface="Overlock"/>
                <a:cs typeface="Overlock"/>
                <a:sym typeface="Overlock"/>
              </a:rPr>
              <a:t>Matematico</a:t>
            </a:r>
            <a:r>
              <a:rPr lang="es-ES" sz="2000" dirty="0" smtClean="0">
                <a:solidFill>
                  <a:schemeClr val="dk1"/>
                </a:solidFill>
                <a:latin typeface="Overlock"/>
                <a:ea typeface="Overlock"/>
                <a:cs typeface="Overlock"/>
                <a:sym typeface="Overlock"/>
              </a:rPr>
              <a:t>. </a:t>
            </a:r>
            <a:r>
              <a:rPr lang="es-ES" sz="2000" b="0" i="0" u="none" strike="noStrike" cap="none" dirty="0" smtClean="0">
                <a:solidFill>
                  <a:schemeClr val="dk1"/>
                </a:solidFill>
                <a:latin typeface="Overlock"/>
                <a:ea typeface="Overlock"/>
                <a:cs typeface="Overlock"/>
                <a:sym typeface="Overlock"/>
              </a:rPr>
              <a:t>Haciendo </a:t>
            </a:r>
            <a:r>
              <a:rPr lang="es-ES" sz="2000" b="0" i="0" u="none" strike="noStrike" cap="none" dirty="0">
                <a:solidFill>
                  <a:schemeClr val="dk1"/>
                </a:solidFill>
                <a:latin typeface="Overlock"/>
                <a:ea typeface="Overlock"/>
                <a:cs typeface="Overlock"/>
                <a:sym typeface="Overlock"/>
              </a:rPr>
              <a:t>énfasis en </a:t>
            </a:r>
            <a:r>
              <a:rPr lang="es-ES" sz="2000" b="0" i="0" u="none" strike="noStrike" cap="none" dirty="0" smtClean="0">
                <a:solidFill>
                  <a:schemeClr val="dk1"/>
                </a:solidFill>
                <a:latin typeface="Overlock"/>
                <a:ea typeface="Overlock"/>
                <a:cs typeface="Overlock"/>
                <a:sym typeface="Overlock"/>
              </a:rPr>
              <a:t>ubicación espacial y señalamientos. </a:t>
            </a:r>
            <a:r>
              <a:rPr lang="es-ES" sz="2000" dirty="0" smtClean="0">
                <a:solidFill>
                  <a:schemeClr val="dk1"/>
                </a:solidFill>
                <a:latin typeface="Overlock"/>
                <a:ea typeface="Overlock"/>
                <a:cs typeface="Overlock"/>
                <a:sym typeface="Overlock"/>
              </a:rPr>
              <a:t>Y festival por zoom.</a:t>
            </a:r>
            <a:endParaRPr sz="2000" dirty="0">
              <a:solidFill>
                <a:schemeClr val="dk1"/>
              </a:solidFill>
              <a:latin typeface="Overlock"/>
              <a:ea typeface="Overlock"/>
              <a:cs typeface="Overlock"/>
              <a:sym typeface="Overlock"/>
            </a:endParaRPr>
          </a:p>
        </p:txBody>
      </p:sp>
      <p:sp>
        <p:nvSpPr>
          <p:cNvPr id="8" name="Google Shape;45;p1"/>
          <p:cNvSpPr/>
          <p:nvPr/>
        </p:nvSpPr>
        <p:spPr>
          <a:xfrm rot="10800000">
            <a:off x="5514250" y="1447095"/>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t>Todos los caminos llegan a…</a:t>
            </a:r>
          </a:p>
          <a:p>
            <a:r>
              <a:rPr lang="es-ES" dirty="0" smtClean="0"/>
              <a:t>Recetas ricas y divertidas</a:t>
            </a:r>
            <a:endParaRPr lang="en-US" dirty="0"/>
          </a:p>
        </p:txBody>
      </p:sp>
      <p:sp>
        <p:nvSpPr>
          <p:cNvPr id="10" name="CuadroTexto 9"/>
          <p:cNvSpPr txBox="1"/>
          <p:nvPr/>
        </p:nvSpPr>
        <p:spPr>
          <a:xfrm>
            <a:off x="3829050" y="780365"/>
            <a:ext cx="2324922" cy="369332"/>
          </a:xfrm>
          <a:prstGeom prst="rect">
            <a:avLst/>
          </a:prstGeom>
          <a:noFill/>
        </p:spPr>
        <p:txBody>
          <a:bodyPr wrap="square" rtlCol="0">
            <a:spAutoFit/>
          </a:bodyPr>
          <a:lstStyle/>
          <a:p>
            <a:r>
              <a:rPr lang="es-ES" dirty="0" smtClean="0"/>
              <a:t>18 de marzo del 2021</a:t>
            </a:r>
            <a:endParaRPr lang="en-US" dirty="0"/>
          </a:p>
        </p:txBody>
      </p:sp>
    </p:spTree>
    <p:extLst>
      <p:ext uri="{BB962C8B-B14F-4D97-AF65-F5344CB8AC3E}">
        <p14:creationId xmlns:p14="http://schemas.microsoft.com/office/powerpoint/2010/main" val="805926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Educación Socioemocional.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los acuerdos. También se trabajo la clase de zoom con el campo de Lenguaje y Comunicación. Teniendo una participación de 6 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2961550" y="2247898"/>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Acuerdos </a:t>
            </a: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22 de marzo del 2021</a:t>
            </a:r>
            <a:endParaRPr lang="en-US" dirty="0">
              <a:latin typeface="Berlin Sans FB" panose="020E0602020502020306" pitchFamily="34" charset="0"/>
            </a:endParaRPr>
          </a:p>
        </p:txBody>
      </p:sp>
    </p:spTree>
    <p:extLst>
      <p:ext uri="{BB962C8B-B14F-4D97-AF65-F5344CB8AC3E}">
        <p14:creationId xmlns:p14="http://schemas.microsoft.com/office/powerpoint/2010/main" val="1815613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Pensamiento Matemático y Exploración y Comprensión del Mundo Natural y Social. Tomando en cuenta cantidades y cambios que ha pasado la naturaleza al pasar de los años.</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63335" y="1454062"/>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La primavera llego </a:t>
            </a:r>
          </a:p>
          <a:p>
            <a:r>
              <a:rPr lang="es-ES" dirty="0" smtClean="0">
                <a:latin typeface="Berlin Sans FB" panose="020E0602020502020306" pitchFamily="34" charset="0"/>
              </a:rPr>
              <a:t>Comunico y registro cantidades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23 de marzo del 2021</a:t>
            </a:r>
            <a:endParaRPr lang="en-US" dirty="0">
              <a:latin typeface="Berlin Sans FB" panose="020E0602020502020306" pitchFamily="34" charset="0"/>
            </a:endParaRPr>
          </a:p>
        </p:txBody>
      </p:sp>
      <p:sp>
        <p:nvSpPr>
          <p:cNvPr id="11" name="Google Shape;45;p1"/>
          <p:cNvSpPr/>
          <p:nvPr/>
        </p:nvSpPr>
        <p:spPr>
          <a:xfrm rot="10800000">
            <a:off x="5961622" y="1682664"/>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163435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Lenguaje y Comunicación.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las características. También se trabajo la clase de zoom con el campo de Pensamiento Matemático. Teniendo una participación de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11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57100" y="1236877"/>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latin typeface="Berlin Sans FB" panose="020E0602020502020306" pitchFamily="34" charset="0"/>
              </a:rPr>
              <a:t>¿Cómo es? </a:t>
            </a: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24 de marzo del 2021</a:t>
            </a:r>
            <a:endParaRPr lang="en-US" dirty="0">
              <a:latin typeface="Berlin Sans FB" panose="020E0602020502020306" pitchFamily="34" charset="0"/>
            </a:endParaRPr>
          </a:p>
        </p:txBody>
      </p:sp>
    </p:spTree>
    <p:extLst>
      <p:ext uri="{BB962C8B-B14F-4D97-AF65-F5344CB8AC3E}">
        <p14:creationId xmlns:p14="http://schemas.microsoft.com/office/powerpoint/2010/main" val="840551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El día de hoy se trabajo mediante los aprendizajes de Aprende en Casa 3, tomando en cuenta el campo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de Lenguaje y Comunicación.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Haciendo </a:t>
            </a:r>
            <a:r>
              <a:rPr lang="es-ES" sz="2000" b="0" i="0" u="none" strike="noStrike" cap="none" dirty="0">
                <a:solidFill>
                  <a:schemeClr val="dk1"/>
                </a:solidFill>
                <a:latin typeface="Berlin Sans FB" panose="020E0602020502020306" pitchFamily="34" charset="0"/>
                <a:ea typeface="MS Gothic" panose="020B0609070205080204" pitchFamily="49" charset="-128"/>
                <a:cs typeface="Overlock"/>
                <a:sym typeface="Overlock"/>
              </a:rPr>
              <a:t>énfasis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en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las cantidades y las rimas.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También se trabajo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con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el campo de Pensamiento Matemático. Teniendo una participación de </a:t>
            </a:r>
            <a:r>
              <a:rPr lang="es-ES" sz="2000" dirty="0" smtClean="0">
                <a:solidFill>
                  <a:schemeClr val="dk1"/>
                </a:solidFill>
                <a:latin typeface="Berlin Sans FB" panose="020E0602020502020306" pitchFamily="34" charset="0"/>
                <a:ea typeface="MS Gothic" panose="020B0609070205080204" pitchFamily="49" charset="-128"/>
                <a:cs typeface="Overlock"/>
                <a:sym typeface="Overlock"/>
              </a:rPr>
              <a:t>11 </a:t>
            </a:r>
            <a:r>
              <a:rPr lang="es-ES" sz="2000" b="0" i="0" u="none" strike="noStrike" cap="none" dirty="0" smtClean="0">
                <a:solidFill>
                  <a:schemeClr val="dk1"/>
                </a:solidFill>
                <a:latin typeface="Berlin Sans FB" panose="020E0602020502020306" pitchFamily="34" charset="0"/>
                <a:ea typeface="MS Gothic" panose="020B0609070205080204" pitchFamily="49" charset="-128"/>
                <a:cs typeface="Overlock"/>
                <a:sym typeface="Overlock"/>
              </a:rPr>
              <a:t>alumnos. </a:t>
            </a:r>
            <a:endParaRPr sz="2000" dirty="0">
              <a:solidFill>
                <a:schemeClr val="dk1"/>
              </a:solidFill>
              <a:latin typeface="Berlin Sans FB" panose="020E0602020502020306" pitchFamily="34" charset="0"/>
              <a:ea typeface="MS Gothic" panose="020B0609070205080204" pitchFamily="49" charset="-128"/>
              <a:cs typeface="Overlock"/>
              <a:sym typeface="Overlock"/>
            </a:endParaRPr>
          </a:p>
        </p:txBody>
      </p:sp>
      <p:sp>
        <p:nvSpPr>
          <p:cNvPr id="8" name="Google Shape;45;p1"/>
          <p:cNvSpPr/>
          <p:nvPr/>
        </p:nvSpPr>
        <p:spPr>
          <a:xfrm rot="10800000">
            <a:off x="5457100" y="126622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
        <p:nvSpPr>
          <p:cNvPr id="9" name="CuadroTexto 8"/>
          <p:cNvSpPr txBox="1"/>
          <p:nvPr/>
        </p:nvSpPr>
        <p:spPr>
          <a:xfrm>
            <a:off x="292595" y="457200"/>
            <a:ext cx="3136422" cy="923330"/>
          </a:xfrm>
          <a:prstGeom prst="rect">
            <a:avLst/>
          </a:prstGeom>
          <a:noFill/>
        </p:spPr>
        <p:txBody>
          <a:bodyPr wrap="square" rtlCol="0">
            <a:spAutoFit/>
          </a:bodyPr>
          <a:lstStyle/>
          <a:p>
            <a:r>
              <a:rPr lang="es-ES" dirty="0" smtClean="0">
                <a:latin typeface="Berlin Sans FB" panose="020E0602020502020306" pitchFamily="34" charset="0"/>
              </a:rPr>
              <a:t>¿para que me alcanza?</a:t>
            </a:r>
          </a:p>
          <a:p>
            <a:r>
              <a:rPr lang="es-ES" dirty="0" smtClean="0">
                <a:latin typeface="Berlin Sans FB" panose="020E0602020502020306" pitchFamily="34" charset="0"/>
              </a:rPr>
              <a:t>Canciones, trabalenguas y retahílas </a:t>
            </a:r>
            <a:endParaRPr lang="en-US" dirty="0">
              <a:latin typeface="Berlin Sans FB" panose="020E0602020502020306" pitchFamily="34" charset="0"/>
            </a:endParaRPr>
          </a:p>
        </p:txBody>
      </p:sp>
      <p:sp>
        <p:nvSpPr>
          <p:cNvPr id="10" name="CuadroTexto 9"/>
          <p:cNvSpPr txBox="1"/>
          <p:nvPr/>
        </p:nvSpPr>
        <p:spPr>
          <a:xfrm>
            <a:off x="3829050" y="595699"/>
            <a:ext cx="2324922" cy="369332"/>
          </a:xfrm>
          <a:prstGeom prst="rect">
            <a:avLst/>
          </a:prstGeom>
          <a:noFill/>
        </p:spPr>
        <p:txBody>
          <a:bodyPr wrap="square" rtlCol="0">
            <a:spAutoFit/>
          </a:bodyPr>
          <a:lstStyle/>
          <a:p>
            <a:r>
              <a:rPr lang="es-ES" dirty="0" smtClean="0">
                <a:latin typeface="Berlin Sans FB" panose="020E0602020502020306" pitchFamily="34" charset="0"/>
              </a:rPr>
              <a:t>25 </a:t>
            </a:r>
            <a:r>
              <a:rPr lang="es-ES" dirty="0" smtClean="0">
                <a:latin typeface="Berlin Sans FB" panose="020E0602020502020306" pitchFamily="34" charset="0"/>
              </a:rPr>
              <a:t>de marzo del 2021</a:t>
            </a:r>
            <a:endParaRPr lang="en-US" dirty="0">
              <a:latin typeface="Berlin Sans FB" panose="020E0602020502020306" pitchFamily="34" charset="0"/>
            </a:endParaRPr>
          </a:p>
        </p:txBody>
      </p:sp>
      <p:sp>
        <p:nvSpPr>
          <p:cNvPr id="11" name="Google Shape;45;p1"/>
          <p:cNvSpPr/>
          <p:nvPr/>
        </p:nvSpPr>
        <p:spPr>
          <a:xfrm rot="10800000">
            <a:off x="5457100" y="1512509"/>
            <a:ext cx="334100" cy="228601"/>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r>
              <a:rPr lang="es-ES" sz="1800" b="0" i="0" u="none" strike="noStrike" cap="none" dirty="0" smtClean="0">
                <a:solidFill>
                  <a:schemeClr val="lt1"/>
                </a:solidFill>
                <a:latin typeface="Calibri"/>
                <a:ea typeface="Calibri"/>
                <a:cs typeface="Calibri"/>
                <a:sym typeface="Calibri"/>
              </a:rPr>
              <a:t>c</a:t>
            </a:r>
            <a:endParaRPr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234666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576072" y="410432"/>
            <a:ext cx="3685032" cy="830997"/>
          </a:xfrm>
          <a:prstGeom prst="rect">
            <a:avLst/>
          </a:prstGeom>
          <a:noFill/>
        </p:spPr>
        <p:txBody>
          <a:bodyPr wrap="square" rtlCol="0">
            <a:spAutoFit/>
          </a:bodyPr>
          <a:lstStyle/>
          <a:p>
            <a:r>
              <a:rPr lang="es-ES" sz="1600" dirty="0" smtClean="0">
                <a:latin typeface="Berlin Sans FB" panose="020E0602020502020306" pitchFamily="34" charset="0"/>
              </a:rPr>
              <a:t>Acuerdo en familia. </a:t>
            </a:r>
          </a:p>
          <a:p>
            <a:r>
              <a:rPr lang="es-ES" sz="1600" dirty="0" smtClean="0">
                <a:latin typeface="Berlin Sans FB" panose="020E0602020502020306" pitchFamily="34" charset="0"/>
              </a:rPr>
              <a:t>Despacio como tortuguita, rápido como un tigre.  </a:t>
            </a:r>
            <a:endParaRPr lang="en-US" sz="1600" dirty="0">
              <a:latin typeface="Berlin Sans FB" panose="020E0602020502020306" pitchFamily="34" charset="0"/>
            </a:endParaRPr>
          </a:p>
        </p:txBody>
      </p:sp>
      <p:sp>
        <p:nvSpPr>
          <p:cNvPr id="6" name="CuadroTexto 5"/>
          <p:cNvSpPr txBox="1"/>
          <p:nvPr/>
        </p:nvSpPr>
        <p:spPr>
          <a:xfrm>
            <a:off x="4261104" y="640080"/>
            <a:ext cx="2468880" cy="369332"/>
          </a:xfrm>
          <a:prstGeom prst="rect">
            <a:avLst/>
          </a:prstGeom>
          <a:noFill/>
        </p:spPr>
        <p:txBody>
          <a:bodyPr wrap="square" rtlCol="0">
            <a:spAutoFit/>
          </a:bodyPr>
          <a:lstStyle/>
          <a:p>
            <a:r>
              <a:rPr lang="es-ES" dirty="0" smtClean="0">
                <a:latin typeface="Berlin Sans FB" panose="020E0602020502020306" pitchFamily="34" charset="0"/>
              </a:rPr>
              <a:t>1 de marzo del 2021</a:t>
            </a:r>
            <a:endParaRPr lang="en-US" dirty="0">
              <a:latin typeface="Berlin Sans FB" panose="020E0602020502020306" pitchFamily="34" charset="0"/>
            </a:endParaRPr>
          </a:p>
        </p:txBody>
      </p:sp>
      <p:sp>
        <p:nvSpPr>
          <p:cNvPr id="7" name="Elipse 6"/>
          <p:cNvSpPr/>
          <p:nvPr/>
        </p:nvSpPr>
        <p:spPr>
          <a:xfrm>
            <a:off x="2962656" y="2249424"/>
            <a:ext cx="219456" cy="1828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4261104" y="2840736"/>
            <a:ext cx="402336"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6001512" y="2809420"/>
            <a:ext cx="304800"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uadroTexto 9"/>
          <p:cNvSpPr txBox="1"/>
          <p:nvPr/>
        </p:nvSpPr>
        <p:spPr>
          <a:xfrm>
            <a:off x="5833872" y="4059936"/>
            <a:ext cx="566928" cy="369332"/>
          </a:xfrm>
          <a:prstGeom prst="rect">
            <a:avLst/>
          </a:prstGeom>
          <a:noFill/>
        </p:spPr>
        <p:txBody>
          <a:bodyPr wrap="square" rtlCol="0">
            <a:spAutoFit/>
          </a:bodyPr>
          <a:lstStyle/>
          <a:p>
            <a:r>
              <a:rPr lang="es-ES" dirty="0" smtClean="0">
                <a:latin typeface="Berlin Sans FB" panose="020E0602020502020306" pitchFamily="34" charset="0"/>
              </a:rPr>
              <a:t>5</a:t>
            </a:r>
            <a:endParaRPr lang="en-US" dirty="0">
              <a:latin typeface="Berlin Sans FB" panose="020E0602020502020306" pitchFamily="34" charset="0"/>
            </a:endParaRPr>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 cuenta el área de educación socioemocional. También, en la clase de zoom se aplico una ficha que hablaba de los diferentes tipos de respiraciones, haciendo énfasis en los socioemocional.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677391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1207008" y="384048"/>
            <a:ext cx="2907792" cy="923330"/>
          </a:xfrm>
          <a:prstGeom prst="rect">
            <a:avLst/>
          </a:prstGeom>
          <a:noFill/>
        </p:spPr>
        <p:txBody>
          <a:bodyPr wrap="square" rtlCol="0">
            <a:spAutoFit/>
          </a:bodyPr>
          <a:lstStyle/>
          <a:p>
            <a:r>
              <a:rPr lang="es-ES" dirty="0" smtClean="0">
                <a:latin typeface="Berlin Sans FB" panose="020E0602020502020306" pitchFamily="34" charset="0"/>
              </a:rPr>
              <a:t>Comer de colores. </a:t>
            </a:r>
          </a:p>
          <a:p>
            <a:r>
              <a:rPr lang="es-ES" dirty="0" smtClean="0">
                <a:latin typeface="Berlin Sans FB" panose="020E0602020502020306" pitchFamily="34" charset="0"/>
              </a:rPr>
              <a:t>Juegos para comparar e igualar.  </a:t>
            </a:r>
            <a:endParaRPr lang="en-US" dirty="0">
              <a:latin typeface="Berlin Sans FB" panose="020E0602020502020306" pitchFamily="34" charset="0"/>
            </a:endParaRPr>
          </a:p>
        </p:txBody>
      </p:sp>
      <p:sp>
        <p:nvSpPr>
          <p:cNvPr id="6" name="CuadroTexto 5"/>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2 de marzo del 2021</a:t>
            </a:r>
            <a:endParaRPr lang="en-US" dirty="0">
              <a:latin typeface="Berlin Sans FB" panose="020E0602020502020306" pitchFamily="34" charset="0"/>
            </a:endParaRPr>
          </a:p>
        </p:txBody>
      </p:sp>
      <p:sp>
        <p:nvSpPr>
          <p:cNvPr id="7" name="Elipse 6"/>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5449824" y="153619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34256" y="2852928"/>
            <a:ext cx="256032" cy="20116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566928" y="6465022"/>
            <a:ext cx="5596128" cy="1477328"/>
          </a:xfrm>
          <a:prstGeom prst="rect">
            <a:avLst/>
          </a:prstGeom>
        </p:spPr>
        <p:txBody>
          <a:bodyPr wrap="square">
            <a:spAutoFit/>
          </a:bodyPr>
          <a:lstStyle/>
          <a:p>
            <a:r>
              <a:rPr lang="es-ES" dirty="0">
                <a:latin typeface="Berlin Sans FB" panose="020E0602020502020306" pitchFamily="34" charset="0"/>
              </a:rPr>
              <a:t>El día de hoy se trabajo mediante los aprendizajes </a:t>
            </a:r>
            <a:r>
              <a:rPr lang="es-ES" dirty="0" smtClean="0">
                <a:latin typeface="Berlin Sans FB" panose="020E0602020502020306" pitchFamily="34" charset="0"/>
              </a:rPr>
              <a:t>de aprende en casa 3, tomando como referencia los campos de Lenguaje y comunicación y pensamiento matemático.</a:t>
            </a:r>
          </a:p>
          <a:p>
            <a:r>
              <a:rPr lang="es-ES" dirty="0" smtClean="0">
                <a:latin typeface="Berlin Sans FB" panose="020E0602020502020306" pitchFamily="34" charset="0"/>
              </a:rPr>
              <a:t>Ocurrió un pequeño incidente pero la maestra titular lo atendió.  </a:t>
            </a:r>
            <a:endParaRPr lang="en-US" dirty="0">
              <a:latin typeface="Berlin Sans FB" panose="020E0602020502020306" pitchFamily="34" charset="0"/>
            </a:endParaRPr>
          </a:p>
        </p:txBody>
      </p:sp>
    </p:spTree>
    <p:extLst>
      <p:ext uri="{BB962C8B-B14F-4D97-AF65-F5344CB8AC3E}">
        <p14:creationId xmlns:p14="http://schemas.microsoft.com/office/powerpoint/2010/main" val="4100188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646331"/>
          </a:xfrm>
          <a:prstGeom prst="rect">
            <a:avLst/>
          </a:prstGeom>
          <a:noFill/>
        </p:spPr>
        <p:txBody>
          <a:bodyPr wrap="square" rtlCol="0">
            <a:spAutoFit/>
          </a:bodyPr>
          <a:lstStyle/>
          <a:p>
            <a:r>
              <a:rPr lang="es-ES" dirty="0" smtClean="0">
                <a:latin typeface="Berlin Sans FB" panose="020E0602020502020306" pitchFamily="34" charset="0"/>
              </a:rPr>
              <a:t>Cuentos, cuentos y más cuentos. </a:t>
            </a:r>
            <a:endParaRPr lang="es-ES" dirty="0">
              <a:latin typeface="Berlin Sans FB" panose="020E0602020502020306" pitchFamily="34" charset="0"/>
            </a:endParaRP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3</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Elipse 9"/>
          <p:cNvSpPr/>
          <p:nvPr/>
        </p:nvSpPr>
        <p:spPr>
          <a:xfrm>
            <a:off x="6108192" y="283777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También, en la clase de zoom se aplico una actividad que trato del bingo, utilizando l inicial del número y ubicándolo en la tabla que se le presento.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913167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923330"/>
          </a:xfrm>
          <a:prstGeom prst="rect">
            <a:avLst/>
          </a:prstGeom>
          <a:noFill/>
        </p:spPr>
        <p:txBody>
          <a:bodyPr wrap="square" rtlCol="0">
            <a:spAutoFit/>
          </a:bodyPr>
          <a:lstStyle/>
          <a:p>
            <a:r>
              <a:rPr lang="en-US" dirty="0">
                <a:latin typeface="Berlin Sans FB" panose="020E0602020502020306" pitchFamily="34" charset="0"/>
              </a:rPr>
              <a:t>Ayer, hoy y </a:t>
            </a:r>
            <a:r>
              <a:rPr lang="en-US" dirty="0" err="1">
                <a:latin typeface="Berlin Sans FB" panose="020E0602020502020306" pitchFamily="34" charset="0"/>
              </a:rPr>
              <a:t>mañana</a:t>
            </a:r>
            <a:endParaRPr lang="en-US" dirty="0">
              <a:latin typeface="Berlin Sans FB" panose="020E0602020502020306" pitchFamily="34" charset="0"/>
            </a:endParaRPr>
          </a:p>
          <a:p>
            <a:r>
              <a:rPr lang="es-ES" dirty="0">
                <a:latin typeface="Berlin Sans FB" panose="020E0602020502020306" pitchFamily="34" charset="0"/>
              </a:rPr>
              <a:t>11 FM Lentejas para tus orejas</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4</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y el de pensamiento matemático. Hablando del tiempo y de la radio. Se les pidió dibujos o recortes de su rutina y grabar un fragmento de una estación de radio. </a:t>
            </a:r>
            <a:endParaRPr lang="en-US" sz="2000" dirty="0">
              <a:latin typeface="Berlin Sans FB" panose="020E0602020502020306" pitchFamily="34" charset="0"/>
            </a:endParaRPr>
          </a:p>
        </p:txBody>
      </p:sp>
      <p:sp>
        <p:nvSpPr>
          <p:cNvPr id="12" name="Elipse 11"/>
          <p:cNvSpPr/>
          <p:nvPr/>
        </p:nvSpPr>
        <p:spPr>
          <a:xfrm>
            <a:off x="5416296" y="1501181"/>
            <a:ext cx="249936"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4485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646331"/>
          </a:xfrm>
          <a:prstGeom prst="rect">
            <a:avLst/>
          </a:prstGeom>
          <a:noFill/>
        </p:spPr>
        <p:txBody>
          <a:bodyPr wrap="square" rtlCol="0">
            <a:spAutoFit/>
          </a:bodyPr>
          <a:lstStyle/>
          <a:p>
            <a:r>
              <a:rPr lang="es-ES" dirty="0" smtClean="0">
                <a:latin typeface="Berlin Sans FB" panose="020E0602020502020306" pitchFamily="34" charset="0"/>
              </a:rPr>
              <a:t>Germina la semilla</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5</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784"/>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938992"/>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exploración y comprensión del mundo natural y social. Hablando del ciclo de vida de las plantas. Se les pidió dibujos o recortes para aprender el ciclo.</a:t>
            </a:r>
            <a:endParaRPr lang="en-US" sz="2000" dirty="0">
              <a:latin typeface="Berlin Sans FB" panose="020E0602020502020306" pitchFamily="34" charset="0"/>
            </a:endParaRPr>
          </a:p>
        </p:txBody>
      </p:sp>
    </p:spTree>
    <p:extLst>
      <p:ext uri="{BB962C8B-B14F-4D97-AF65-F5344CB8AC3E}">
        <p14:creationId xmlns:p14="http://schemas.microsoft.com/office/powerpoint/2010/main" val="330903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8 de marzo del 2021</a:t>
            </a:r>
            <a:endParaRPr lang="en-US" dirty="0">
              <a:latin typeface="Berlin Sans FB" panose="020E0602020502020306" pitchFamily="34" charset="0"/>
            </a:endParaRPr>
          </a:p>
        </p:txBody>
      </p:sp>
      <p:sp>
        <p:nvSpPr>
          <p:cNvPr id="8" name="Elipse 7"/>
          <p:cNvSpPr/>
          <p:nvPr/>
        </p:nvSpPr>
        <p:spPr>
          <a:xfrm>
            <a:off x="2971800" y="2194231"/>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631216"/>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área de educación socioemocional.  Y se trabajo en clase de zoom, haciendo referencia al ciclo de vida de las plantas. </a:t>
            </a:r>
            <a:endParaRPr lang="en-US" sz="2000" dirty="0">
              <a:latin typeface="Berlin Sans FB" panose="020E0602020502020306" pitchFamily="34" charset="0"/>
            </a:endParaRPr>
          </a:p>
        </p:txBody>
      </p:sp>
      <p:sp>
        <p:nvSpPr>
          <p:cNvPr id="10" name="Elipse 9"/>
          <p:cNvSpPr/>
          <p:nvPr/>
        </p:nvSpPr>
        <p:spPr>
          <a:xfrm>
            <a:off x="6035040" y="2884277"/>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2275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9</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455"/>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Pensamiento matemático y el de Exploración y comprensión del mundo natural y social. Haciendo énfasis en las colecciones con material concreto y a la biodiversidad de cuevas y zonas tropicales. </a:t>
            </a:r>
            <a:endParaRPr lang="en-US" sz="2000" dirty="0">
              <a:latin typeface="Berlin Sans FB" panose="020E0602020502020306" pitchFamily="34" charset="0"/>
            </a:endParaRPr>
          </a:p>
        </p:txBody>
      </p:sp>
      <p:sp>
        <p:nvSpPr>
          <p:cNvPr id="14" name="Elipse 13"/>
          <p:cNvSpPr/>
          <p:nvPr/>
        </p:nvSpPr>
        <p:spPr>
          <a:xfrm>
            <a:off x="5385245" y="1488738"/>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7382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
        <p:cNvGrpSpPr/>
        <p:nvPr/>
      </p:nvGrpSpPr>
      <p:grpSpPr>
        <a:xfrm>
          <a:off x="0" y="0"/>
          <a:ext cx="0" cy="0"/>
          <a:chOff x="0" y="0"/>
          <a:chExt cx="0" cy="0"/>
        </a:xfrm>
      </p:grpSpPr>
      <p:sp>
        <p:nvSpPr>
          <p:cNvPr id="17" name="Google Shape;17;p1"/>
          <p:cNvSpPr txBox="1">
            <a:spLocks noGrp="1"/>
          </p:cNvSpPr>
          <p:nvPr>
            <p:ph type="title"/>
          </p:nvPr>
        </p:nvSpPr>
        <p:spPr>
          <a:xfrm>
            <a:off x="471488" y="486836"/>
            <a:ext cx="5915100" cy="17673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300"/>
              <a:buFont typeface="Calibri"/>
              <a:buNone/>
            </a:pPr>
            <a:endParaRPr/>
          </a:p>
        </p:txBody>
      </p:sp>
      <p:sp>
        <p:nvSpPr>
          <p:cNvPr id="18" name="Google Shape;18;p1"/>
          <p:cNvSpPr txBox="1">
            <a:spLocks noGrp="1"/>
          </p:cNvSpPr>
          <p:nvPr>
            <p:ph type="body" idx="1"/>
          </p:nvPr>
        </p:nvSpPr>
        <p:spPr>
          <a:xfrm>
            <a:off x="471488" y="2434167"/>
            <a:ext cx="5915100" cy="5801700"/>
          </a:xfrm>
          <a:prstGeom prst="rect">
            <a:avLst/>
          </a:prstGeom>
          <a:noFill/>
          <a:ln>
            <a:noFill/>
          </a:ln>
        </p:spPr>
        <p:txBody>
          <a:bodyPr spcFirstLastPara="1" wrap="square" lIns="91425" tIns="45700" rIns="91425" bIns="45700" anchor="t" anchorCtr="0">
            <a:normAutofit/>
          </a:bodyPr>
          <a:lstStyle/>
          <a:p>
            <a:pPr marL="171450" lvl="0" indent="-38100" algn="l" rtl="0">
              <a:lnSpc>
                <a:spcPct val="90000"/>
              </a:lnSpc>
              <a:spcBef>
                <a:spcPts val="0"/>
              </a:spcBef>
              <a:spcAft>
                <a:spcPts val="0"/>
              </a:spcAft>
              <a:buClr>
                <a:schemeClr val="dk1"/>
              </a:buClr>
              <a:buSzPts val="2100"/>
              <a:buNone/>
            </a:pPr>
            <a:endParaRPr/>
          </a:p>
        </p:txBody>
      </p:sp>
      <p:pic>
        <p:nvPicPr>
          <p:cNvPr id="19" name="Google Shape;19;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20" name="Google Shape;20;p1"/>
          <p:cNvSpPr txBox="1"/>
          <p:nvPr/>
        </p:nvSpPr>
        <p:spPr>
          <a:xfrm>
            <a:off x="471488" y="615541"/>
            <a:ext cx="36432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Así se dice en mi región. </a:t>
            </a:r>
            <a:endParaRPr/>
          </a:p>
        </p:txBody>
      </p:sp>
      <p:sp>
        <p:nvSpPr>
          <p:cNvPr id="21" name="Google Shape;21;p1"/>
          <p:cNvSpPr txBox="1"/>
          <p:nvPr/>
        </p:nvSpPr>
        <p:spPr>
          <a:xfrm>
            <a:off x="4114800" y="707213"/>
            <a:ext cx="2249400" cy="650400"/>
          </a:xfrm>
          <a:prstGeom prst="rect">
            <a:avLst/>
          </a:prstGeom>
          <a:noFill/>
          <a:ln>
            <a:noFill/>
          </a:ln>
        </p:spPr>
        <p:txBody>
          <a:bodyPr spcFirstLastPara="1" wrap="square" lIns="91425" tIns="45700" rIns="91425" bIns="45700" anchor="t" anchorCtr="0">
            <a:spAutoFit/>
          </a:bodyPr>
          <a:lstStyle/>
          <a:p>
            <a:pPr marL="457200" marR="0" lvl="0" indent="-342900" algn="l" rtl="0">
              <a:spcBef>
                <a:spcPts val="0"/>
              </a:spcBef>
              <a:spcAft>
                <a:spcPts val="0"/>
              </a:spcAft>
              <a:buClr>
                <a:schemeClr val="dk1"/>
              </a:buClr>
              <a:buSzPts val="1800"/>
              <a:buFont typeface="Overlock"/>
              <a:buChar char="●"/>
            </a:pPr>
            <a:r>
              <a:rPr lang="es-ES" sz="1800">
                <a:solidFill>
                  <a:schemeClr val="dk1"/>
                </a:solidFill>
                <a:latin typeface="Overlock"/>
                <a:ea typeface="Overlock"/>
                <a:cs typeface="Overlock"/>
                <a:sym typeface="Overlock"/>
              </a:rPr>
              <a:t>10 de marzo del 2021</a:t>
            </a:r>
            <a:endParaRPr sz="1800">
              <a:solidFill>
                <a:schemeClr val="dk1"/>
              </a:solidFill>
              <a:latin typeface="Overlock"/>
              <a:ea typeface="Overlock"/>
              <a:cs typeface="Overlock"/>
              <a:sym typeface="Overlock"/>
            </a:endParaRPr>
          </a:p>
        </p:txBody>
      </p:sp>
      <p:sp>
        <p:nvSpPr>
          <p:cNvPr id="22" name="Google Shape;22;p1"/>
          <p:cNvSpPr/>
          <p:nvPr/>
        </p:nvSpPr>
        <p:spPr>
          <a:xfrm>
            <a:off x="5870448" y="1700455"/>
            <a:ext cx="283500" cy="2118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 name="Google Shape;23;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 name="Google Shape;24;p1"/>
          <p:cNvSpPr txBox="1"/>
          <p:nvPr/>
        </p:nvSpPr>
        <p:spPr>
          <a:xfrm>
            <a:off x="576072" y="6393853"/>
            <a:ext cx="5577900" cy="1938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Haciendo énfasis en los diferentes modismos.</a:t>
            </a:r>
            <a:endParaRPr/>
          </a:p>
          <a:p>
            <a:pPr marL="0" marR="0" lvl="0" indent="0" algn="l" rtl="0">
              <a:spcBef>
                <a:spcPts val="0"/>
              </a:spcBef>
              <a:spcAft>
                <a:spcPts val="0"/>
              </a:spcAft>
              <a:buNone/>
            </a:pPr>
            <a:r>
              <a:rPr lang="es-ES" sz="2000">
                <a:solidFill>
                  <a:schemeClr val="dk1"/>
                </a:solidFill>
                <a:latin typeface="Overlock"/>
                <a:ea typeface="Overlock"/>
                <a:cs typeface="Overlock"/>
                <a:sym typeface="Overlock"/>
              </a:rPr>
              <a:t>Se trabajo en clase virtual, tratando de el uso de los nombres y reconocimiento de los demás. </a:t>
            </a:r>
            <a:endParaRPr sz="2000">
              <a:solidFill>
                <a:schemeClr val="dk1"/>
              </a:solidFill>
              <a:latin typeface="Overlock"/>
              <a:ea typeface="Overlock"/>
              <a:cs typeface="Overlock"/>
              <a:sym typeface="Overlock"/>
            </a:endParaRPr>
          </a:p>
        </p:txBody>
      </p:sp>
      <p:sp>
        <p:nvSpPr>
          <p:cNvPr id="25" name="Google Shape;25;p1"/>
          <p:cNvSpPr/>
          <p:nvPr/>
        </p:nvSpPr>
        <p:spPr>
          <a:xfrm>
            <a:off x="6014751" y="2857701"/>
            <a:ext cx="283500" cy="2118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1092</Words>
  <Application>Microsoft Office PowerPoint</Application>
  <PresentationFormat>Presentación en pantalla (4:3)</PresentationFormat>
  <Paragraphs>83</Paragraphs>
  <Slides>17</Slides>
  <Notes>2</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17</vt:i4>
      </vt:variant>
    </vt:vector>
  </HeadingPairs>
  <TitlesOfParts>
    <vt:vector size="26" baseType="lpstr">
      <vt:lpstr>MS Gothic</vt:lpstr>
      <vt:lpstr>Arial</vt:lpstr>
      <vt:lpstr>Berlin Sans FB</vt:lpstr>
      <vt:lpstr>Calibri</vt:lpstr>
      <vt:lpstr>Calibri Light</vt:lpstr>
      <vt:lpstr>Century Gothic</vt:lpstr>
      <vt:lpstr>Overlock</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Karyme Muñiz</dc:creator>
  <cp:lastModifiedBy>Admin</cp:lastModifiedBy>
  <cp:revision>6</cp:revision>
  <dcterms:modified xsi:type="dcterms:W3CDTF">2021-03-26T05:29:22Z</dcterms:modified>
</cp:coreProperties>
</file>