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E7FC"/>
    <a:srgbClr val="FFF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52" d="100"/>
          <a:sy n="52" d="100"/>
        </p:scale>
        <p:origin x="29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D3511620-D5D4-4DB6-9B92-F3BBE2CADE6A}" type="datetimeFigureOut">
              <a:rPr lang="es-MX" smtClean="0"/>
              <a:t>26/03/2021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A31B20E-C5D3-4F84-B6E0-D931C0F004C5}" type="slidenum">
              <a:rPr lang="es-MX" smtClean="0"/>
              <a:t>‹Nº›</a:t>
            </a:fld>
            <a:endParaRPr lang="es-MX"/>
          </a:p>
        </p:txBody>
      </p:sp>
    </p:spTree>
    <p:extLst>
      <p:ext uri="{BB962C8B-B14F-4D97-AF65-F5344CB8AC3E}">
        <p14:creationId xmlns:p14="http://schemas.microsoft.com/office/powerpoint/2010/main" val="1408481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3511620-D5D4-4DB6-9B92-F3BBE2CADE6A}" type="datetimeFigureOut">
              <a:rPr lang="es-MX" smtClean="0"/>
              <a:t>26/03/2021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A31B20E-C5D3-4F84-B6E0-D931C0F004C5}" type="slidenum">
              <a:rPr lang="es-MX" smtClean="0"/>
              <a:t>‹Nº›</a:t>
            </a:fld>
            <a:endParaRPr lang="es-MX"/>
          </a:p>
        </p:txBody>
      </p:sp>
    </p:spTree>
    <p:extLst>
      <p:ext uri="{BB962C8B-B14F-4D97-AF65-F5344CB8AC3E}">
        <p14:creationId xmlns:p14="http://schemas.microsoft.com/office/powerpoint/2010/main" val="3204292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3511620-D5D4-4DB6-9B92-F3BBE2CADE6A}" type="datetimeFigureOut">
              <a:rPr lang="es-MX" smtClean="0"/>
              <a:t>26/03/2021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A31B20E-C5D3-4F84-B6E0-D931C0F004C5}" type="slidenum">
              <a:rPr lang="es-MX" smtClean="0"/>
              <a:t>‹Nº›</a:t>
            </a:fld>
            <a:endParaRPr lang="es-MX"/>
          </a:p>
        </p:txBody>
      </p:sp>
    </p:spTree>
    <p:extLst>
      <p:ext uri="{BB962C8B-B14F-4D97-AF65-F5344CB8AC3E}">
        <p14:creationId xmlns:p14="http://schemas.microsoft.com/office/powerpoint/2010/main" val="191022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3511620-D5D4-4DB6-9B92-F3BBE2CADE6A}" type="datetimeFigureOut">
              <a:rPr lang="es-MX" smtClean="0"/>
              <a:t>26/03/2021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A31B20E-C5D3-4F84-B6E0-D931C0F004C5}" type="slidenum">
              <a:rPr lang="es-MX" smtClean="0"/>
              <a:t>‹Nº›</a:t>
            </a:fld>
            <a:endParaRPr lang="es-MX"/>
          </a:p>
        </p:txBody>
      </p:sp>
    </p:spTree>
    <p:extLst>
      <p:ext uri="{BB962C8B-B14F-4D97-AF65-F5344CB8AC3E}">
        <p14:creationId xmlns:p14="http://schemas.microsoft.com/office/powerpoint/2010/main" val="2291067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D3511620-D5D4-4DB6-9B92-F3BBE2CADE6A}" type="datetimeFigureOut">
              <a:rPr lang="es-MX" smtClean="0"/>
              <a:t>26/03/2021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A31B20E-C5D3-4F84-B6E0-D931C0F004C5}" type="slidenum">
              <a:rPr lang="es-MX" smtClean="0"/>
              <a:t>‹Nº›</a:t>
            </a:fld>
            <a:endParaRPr lang="es-MX"/>
          </a:p>
        </p:txBody>
      </p:sp>
    </p:spTree>
    <p:extLst>
      <p:ext uri="{BB962C8B-B14F-4D97-AF65-F5344CB8AC3E}">
        <p14:creationId xmlns:p14="http://schemas.microsoft.com/office/powerpoint/2010/main" val="366991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3511620-D5D4-4DB6-9B92-F3BBE2CADE6A}" type="datetimeFigureOut">
              <a:rPr lang="es-MX" smtClean="0"/>
              <a:t>26/03/2021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A31B20E-C5D3-4F84-B6E0-D931C0F004C5}" type="slidenum">
              <a:rPr lang="es-MX" smtClean="0"/>
              <a:t>‹Nº›</a:t>
            </a:fld>
            <a:endParaRPr lang="es-MX"/>
          </a:p>
        </p:txBody>
      </p:sp>
    </p:spTree>
    <p:extLst>
      <p:ext uri="{BB962C8B-B14F-4D97-AF65-F5344CB8AC3E}">
        <p14:creationId xmlns:p14="http://schemas.microsoft.com/office/powerpoint/2010/main" val="1792396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4453467"/>
            <a:ext cx="2901255" cy="655037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4453467"/>
            <a:ext cx="2915543" cy="655037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3511620-D5D4-4DB6-9B92-F3BBE2CADE6A}" type="datetimeFigureOut">
              <a:rPr lang="es-MX" smtClean="0"/>
              <a:t>26/03/2021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A31B20E-C5D3-4F84-B6E0-D931C0F004C5}" type="slidenum">
              <a:rPr lang="es-MX" smtClean="0"/>
              <a:t>‹Nº›</a:t>
            </a:fld>
            <a:endParaRPr lang="es-MX"/>
          </a:p>
        </p:txBody>
      </p:sp>
    </p:spTree>
    <p:extLst>
      <p:ext uri="{BB962C8B-B14F-4D97-AF65-F5344CB8AC3E}">
        <p14:creationId xmlns:p14="http://schemas.microsoft.com/office/powerpoint/2010/main" val="3611009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3511620-D5D4-4DB6-9B92-F3BBE2CADE6A}" type="datetimeFigureOut">
              <a:rPr lang="es-MX" smtClean="0"/>
              <a:t>26/03/2021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A31B20E-C5D3-4F84-B6E0-D931C0F004C5}" type="slidenum">
              <a:rPr lang="es-MX" smtClean="0"/>
              <a:t>‹Nº›</a:t>
            </a:fld>
            <a:endParaRPr lang="es-MX"/>
          </a:p>
        </p:txBody>
      </p:sp>
    </p:spTree>
    <p:extLst>
      <p:ext uri="{BB962C8B-B14F-4D97-AF65-F5344CB8AC3E}">
        <p14:creationId xmlns:p14="http://schemas.microsoft.com/office/powerpoint/2010/main" val="82701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11620-D5D4-4DB6-9B92-F3BBE2CADE6A}" type="datetimeFigureOut">
              <a:rPr lang="es-MX" smtClean="0"/>
              <a:t>26/03/2021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A31B20E-C5D3-4F84-B6E0-D931C0F004C5}" type="slidenum">
              <a:rPr lang="es-MX" smtClean="0"/>
              <a:t>‹Nº›</a:t>
            </a:fld>
            <a:endParaRPr lang="es-MX"/>
          </a:p>
        </p:txBody>
      </p:sp>
    </p:spTree>
    <p:extLst>
      <p:ext uri="{BB962C8B-B14F-4D97-AF65-F5344CB8AC3E}">
        <p14:creationId xmlns:p14="http://schemas.microsoft.com/office/powerpoint/2010/main" val="371858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3511620-D5D4-4DB6-9B92-F3BBE2CADE6A}" type="datetimeFigureOut">
              <a:rPr lang="es-MX" smtClean="0"/>
              <a:t>26/03/2021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A31B20E-C5D3-4F84-B6E0-D931C0F004C5}" type="slidenum">
              <a:rPr lang="es-MX" smtClean="0"/>
              <a:t>‹Nº›</a:t>
            </a:fld>
            <a:endParaRPr lang="es-MX"/>
          </a:p>
        </p:txBody>
      </p:sp>
    </p:spTree>
    <p:extLst>
      <p:ext uri="{BB962C8B-B14F-4D97-AF65-F5344CB8AC3E}">
        <p14:creationId xmlns:p14="http://schemas.microsoft.com/office/powerpoint/2010/main" val="4021143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3511620-D5D4-4DB6-9B92-F3BBE2CADE6A}" type="datetimeFigureOut">
              <a:rPr lang="es-MX" smtClean="0"/>
              <a:t>26/03/2021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A31B20E-C5D3-4F84-B6E0-D931C0F004C5}" type="slidenum">
              <a:rPr lang="es-MX" smtClean="0"/>
              <a:t>‹Nº›</a:t>
            </a:fld>
            <a:endParaRPr lang="es-MX"/>
          </a:p>
        </p:txBody>
      </p:sp>
    </p:spTree>
    <p:extLst>
      <p:ext uri="{BB962C8B-B14F-4D97-AF65-F5344CB8AC3E}">
        <p14:creationId xmlns:p14="http://schemas.microsoft.com/office/powerpoint/2010/main" val="202879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D3511620-D5D4-4DB6-9B92-F3BBE2CADE6A}" type="datetimeFigureOut">
              <a:rPr lang="es-MX" smtClean="0"/>
              <a:t>26/03/2021</a:t>
            </a:fld>
            <a:endParaRPr lang="es-MX"/>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DA31B20E-C5D3-4F84-B6E0-D931C0F004C5}" type="slidenum">
              <a:rPr lang="es-MX" smtClean="0"/>
              <a:t>‹Nº›</a:t>
            </a:fld>
            <a:endParaRPr lang="es-MX"/>
          </a:p>
        </p:txBody>
      </p:sp>
    </p:spTree>
    <p:extLst>
      <p:ext uri="{BB962C8B-B14F-4D97-AF65-F5344CB8AC3E}">
        <p14:creationId xmlns:p14="http://schemas.microsoft.com/office/powerpoint/2010/main" val="1436255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it.ly/3rpautt" TargetMode="Externa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hyperlink" Target="https://bit.ly/3rtQLsy" TargetMode="External"/><Relationship Id="rId7" Type="http://schemas.microsoft.com/office/2007/relationships/hdphoto" Target="../media/hdphoto4.wdp"/><Relationship Id="rId2" Type="http://schemas.openxmlformats.org/officeDocument/2006/relationships/hyperlink" Target="https://bit.ly/39gGh9C"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bit.ly/39hy1qb" TargetMode="External"/><Relationship Id="rId2" Type="http://schemas.openxmlformats.org/officeDocument/2006/relationships/hyperlink" Target="https://bit.ly/2N4187T" TargetMode="Externa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bit.ly/3rsbPzC" TargetMode="External"/><Relationship Id="rId2" Type="http://schemas.openxmlformats.org/officeDocument/2006/relationships/hyperlink" Target="https://bit.ly/3fhEZiL" TargetMode="Externa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7.png"/><Relationship Id="rId4" Type="http://schemas.openxmlformats.org/officeDocument/2006/relationships/hyperlink" Target="https://bit.ly/31lzEh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6858000" cy="12192000"/>
          </a:xfrm>
          <a:prstGeom prst="rect">
            <a:avLst/>
          </a:prstGeom>
        </p:spPr>
      </p:pic>
      <p:pic>
        <p:nvPicPr>
          <p:cNvPr id="5" name="Picture 2" descr="Vector Premium | Dos niños pequeños haciendo experimentos químico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68" b="99265" l="799" r="99042"/>
                    </a14:imgEffect>
                  </a14:imgLayer>
                </a14:imgProps>
              </a:ext>
              <a:ext uri="{28A0092B-C50C-407E-A947-70E740481C1C}">
                <a14:useLocalDpi xmlns:a14="http://schemas.microsoft.com/office/drawing/2010/main" val="0"/>
              </a:ext>
            </a:extLst>
          </a:blip>
          <a:srcRect/>
          <a:stretch>
            <a:fillRect/>
          </a:stretch>
        </p:blipFill>
        <p:spPr bwMode="auto">
          <a:xfrm>
            <a:off x="63853" y="368661"/>
            <a:ext cx="6794147" cy="797208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0" y="8340740"/>
            <a:ext cx="6699380" cy="1498231"/>
          </a:xfrm>
          <a:prstGeom prst="rect">
            <a:avLst/>
          </a:prstGeom>
          <a:noFill/>
        </p:spPr>
        <p:txBody>
          <a:bodyPr wrap="square" rtlCol="0">
            <a:spAutoFit/>
          </a:bodyPr>
          <a:lstStyle/>
          <a:p>
            <a:pPr algn="ctr"/>
            <a:r>
              <a:rPr lang="es-MX" sz="5400" b="1" u="sng" dirty="0">
                <a:solidFill>
                  <a:srgbClr val="7030A0"/>
                </a:solidFill>
                <a:latin typeface="Segoe Script" panose="030B0504020000000003" pitchFamily="66" charset="0"/>
              </a:rPr>
              <a:t>Notas científicas </a:t>
            </a:r>
          </a:p>
          <a:p>
            <a:endParaRPr lang="es-MX" sz="3736" u="sng" dirty="0"/>
          </a:p>
        </p:txBody>
      </p:sp>
      <p:sp>
        <p:nvSpPr>
          <p:cNvPr id="7" name="CuadroTexto 6"/>
          <p:cNvSpPr txBox="1"/>
          <p:nvPr/>
        </p:nvSpPr>
        <p:spPr>
          <a:xfrm>
            <a:off x="31926" y="9212941"/>
            <a:ext cx="6794147" cy="1200329"/>
          </a:xfrm>
          <a:prstGeom prst="rect">
            <a:avLst/>
          </a:prstGeom>
          <a:noFill/>
        </p:spPr>
        <p:txBody>
          <a:bodyPr wrap="square" rtlCol="0">
            <a:spAutoFit/>
          </a:bodyPr>
          <a:lstStyle/>
          <a:p>
            <a:pPr algn="ctr"/>
            <a:r>
              <a:rPr lang="es-MX" sz="3600" dirty="0">
                <a:latin typeface="Century Gothic" panose="020B0502020202020204" pitchFamily="34" charset="0"/>
              </a:rPr>
              <a:t>Alumna: Jimena Guadalupe Charles Hernández</a:t>
            </a:r>
          </a:p>
        </p:txBody>
      </p:sp>
      <p:sp>
        <p:nvSpPr>
          <p:cNvPr id="8" name="CuadroTexto 7"/>
          <p:cNvSpPr txBox="1"/>
          <p:nvPr/>
        </p:nvSpPr>
        <p:spPr>
          <a:xfrm>
            <a:off x="-114042" y="10183759"/>
            <a:ext cx="6813422" cy="1338828"/>
          </a:xfrm>
          <a:prstGeom prst="rect">
            <a:avLst/>
          </a:prstGeom>
          <a:noFill/>
        </p:spPr>
        <p:txBody>
          <a:bodyPr wrap="square" rtlCol="0">
            <a:spAutoFit/>
          </a:bodyPr>
          <a:lstStyle/>
          <a:p>
            <a:pPr algn="ctr">
              <a:lnSpc>
                <a:spcPct val="150000"/>
              </a:lnSpc>
            </a:pPr>
            <a:r>
              <a:rPr lang="es-MX" sz="5400" b="1" dirty="0" smtClean="0">
                <a:solidFill>
                  <a:srgbClr val="002060"/>
                </a:solidFill>
                <a:latin typeface="Segoe Script" panose="030B0504020000000003" pitchFamily="66" charset="0"/>
              </a:rPr>
              <a:t>Aprende en casa</a:t>
            </a:r>
          </a:p>
        </p:txBody>
      </p:sp>
      <p:sp>
        <p:nvSpPr>
          <p:cNvPr id="9" name="CuadroTexto 8"/>
          <p:cNvSpPr txBox="1"/>
          <p:nvPr/>
        </p:nvSpPr>
        <p:spPr>
          <a:xfrm>
            <a:off x="65725" y="11285470"/>
            <a:ext cx="6567929" cy="646331"/>
          </a:xfrm>
          <a:prstGeom prst="rect">
            <a:avLst/>
          </a:prstGeom>
          <a:noFill/>
        </p:spPr>
        <p:txBody>
          <a:bodyPr wrap="square" rtlCol="0">
            <a:spAutoFit/>
          </a:bodyPr>
          <a:lstStyle/>
          <a:p>
            <a:pPr algn="ctr"/>
            <a:r>
              <a:rPr lang="es-MX" sz="3600" dirty="0">
                <a:latin typeface="Century Gothic" panose="020B0502020202020204" pitchFamily="34" charset="0"/>
              </a:rPr>
              <a:t>4</a:t>
            </a:r>
            <a:r>
              <a:rPr lang="es-MX" sz="3600" dirty="0" smtClean="0">
                <a:latin typeface="Century Gothic" panose="020B0502020202020204" pitchFamily="34" charset="0"/>
              </a:rPr>
              <a:t>° </a:t>
            </a:r>
            <a:r>
              <a:rPr lang="es-MX" sz="3600" dirty="0" smtClean="0">
                <a:latin typeface="Century Gothic" panose="020B0502020202020204" pitchFamily="34" charset="0"/>
              </a:rPr>
              <a:t>Semana . </a:t>
            </a:r>
            <a:r>
              <a:rPr lang="es-MX" sz="3600" dirty="0" smtClean="0">
                <a:latin typeface="Century Gothic" panose="020B0502020202020204" pitchFamily="34" charset="0"/>
              </a:rPr>
              <a:t>22</a:t>
            </a:r>
            <a:r>
              <a:rPr lang="es-MX" sz="3600" dirty="0" smtClean="0">
                <a:latin typeface="Century Gothic" panose="020B0502020202020204" pitchFamily="34" charset="0"/>
              </a:rPr>
              <a:t>-26 </a:t>
            </a:r>
            <a:r>
              <a:rPr lang="es-MX" sz="3600" dirty="0" smtClean="0">
                <a:latin typeface="Century Gothic" panose="020B0502020202020204" pitchFamily="34" charset="0"/>
              </a:rPr>
              <a:t>de marzo</a:t>
            </a:r>
            <a:endParaRPr lang="es-MX" sz="3600" dirty="0">
              <a:latin typeface="Century Gothic" panose="020B0502020202020204" pitchFamily="34" charset="0"/>
            </a:endParaRPr>
          </a:p>
        </p:txBody>
      </p:sp>
    </p:spTree>
    <p:extLst>
      <p:ext uri="{BB962C8B-B14F-4D97-AF65-F5344CB8AC3E}">
        <p14:creationId xmlns:p14="http://schemas.microsoft.com/office/powerpoint/2010/main" val="2376962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7281" y="136440"/>
            <a:ext cx="6680719" cy="523220"/>
          </a:xfrm>
          <a:prstGeom prst="rect">
            <a:avLst/>
          </a:prstGeom>
          <a:noFill/>
        </p:spPr>
        <p:txBody>
          <a:bodyPr wrap="square" rtlCol="0">
            <a:spAutoFit/>
          </a:bodyPr>
          <a:lstStyle/>
          <a:p>
            <a:pPr algn="ctr"/>
            <a:r>
              <a:rPr lang="es-MX" sz="2800" b="1" dirty="0" smtClean="0">
                <a:solidFill>
                  <a:srgbClr val="FF0066"/>
                </a:solidFill>
                <a:latin typeface="Segoe Script" panose="030B0504020000000003" pitchFamily="66" charset="0"/>
                <a:cs typeface="Agent Orange" panose="00000400000000000000" pitchFamily="2" charset="0"/>
              </a:rPr>
              <a:t>Semana del </a:t>
            </a:r>
            <a:r>
              <a:rPr lang="es-MX" sz="2800" b="1" dirty="0" smtClean="0">
                <a:solidFill>
                  <a:srgbClr val="FF0066"/>
                </a:solidFill>
                <a:latin typeface="Segoe Script" panose="030B0504020000000003" pitchFamily="66" charset="0"/>
                <a:cs typeface="Agent Orange" panose="00000400000000000000" pitchFamily="2" charset="0"/>
              </a:rPr>
              <a:t>22</a:t>
            </a:r>
            <a:r>
              <a:rPr lang="es-MX" sz="2800" b="1" dirty="0" smtClean="0">
                <a:solidFill>
                  <a:srgbClr val="FF0066"/>
                </a:solidFill>
                <a:latin typeface="Segoe Script" panose="030B0504020000000003" pitchFamily="66" charset="0"/>
                <a:cs typeface="Agent Orange" panose="00000400000000000000" pitchFamily="2" charset="0"/>
              </a:rPr>
              <a:t> </a:t>
            </a:r>
            <a:r>
              <a:rPr lang="es-MX" sz="2800" b="1" dirty="0" smtClean="0">
                <a:solidFill>
                  <a:srgbClr val="FF0066"/>
                </a:solidFill>
                <a:latin typeface="Segoe Script" panose="030B0504020000000003" pitchFamily="66" charset="0"/>
                <a:cs typeface="Agent Orange" panose="00000400000000000000" pitchFamily="2" charset="0"/>
              </a:rPr>
              <a:t>al </a:t>
            </a:r>
            <a:r>
              <a:rPr lang="es-MX" sz="2800" b="1" dirty="0" smtClean="0">
                <a:solidFill>
                  <a:srgbClr val="FF0066"/>
                </a:solidFill>
                <a:latin typeface="Segoe Script" panose="030B0504020000000003" pitchFamily="66" charset="0"/>
                <a:cs typeface="Agent Orange" panose="00000400000000000000" pitchFamily="2" charset="0"/>
              </a:rPr>
              <a:t>26</a:t>
            </a:r>
            <a:r>
              <a:rPr lang="es-MX" sz="2800" b="1" dirty="0" smtClean="0">
                <a:solidFill>
                  <a:srgbClr val="FF0066"/>
                </a:solidFill>
                <a:latin typeface="Segoe Script" panose="030B0504020000000003" pitchFamily="66" charset="0"/>
                <a:cs typeface="Agent Orange" panose="00000400000000000000" pitchFamily="2" charset="0"/>
              </a:rPr>
              <a:t> </a:t>
            </a:r>
            <a:r>
              <a:rPr lang="es-MX" sz="2800" b="1" dirty="0" smtClean="0">
                <a:solidFill>
                  <a:srgbClr val="FF0066"/>
                </a:solidFill>
                <a:latin typeface="Segoe Script" panose="030B0504020000000003" pitchFamily="66" charset="0"/>
                <a:cs typeface="Agent Orange" panose="00000400000000000000" pitchFamily="2" charset="0"/>
              </a:rPr>
              <a:t>de marzo</a:t>
            </a:r>
            <a:endParaRPr lang="es-MX" sz="2800" b="1" dirty="0">
              <a:solidFill>
                <a:srgbClr val="FF0066"/>
              </a:solidFill>
              <a:latin typeface="Segoe Script" panose="030B0504020000000003" pitchFamily="66" charset="0"/>
              <a:cs typeface="Agent Orange" panose="00000400000000000000" pitchFamily="2" charset="0"/>
            </a:endParaRPr>
          </a:p>
        </p:txBody>
      </p:sp>
      <p:sp>
        <p:nvSpPr>
          <p:cNvPr id="3" name="Rectángulo 2"/>
          <p:cNvSpPr/>
          <p:nvPr/>
        </p:nvSpPr>
        <p:spPr>
          <a:xfrm>
            <a:off x="130627" y="398050"/>
            <a:ext cx="6680719" cy="11864786"/>
          </a:xfrm>
          <a:prstGeom prst="rect">
            <a:avLst/>
          </a:prstGeom>
        </p:spPr>
        <p:txBody>
          <a:bodyPr wrap="square">
            <a:spAutoFit/>
          </a:bodyPr>
          <a:lstStyle/>
          <a:p>
            <a:pPr algn="ctr">
              <a:lnSpc>
                <a:spcPct val="150000"/>
              </a:lnSpc>
            </a:pPr>
            <a:r>
              <a:rPr lang="es-MX" b="1" dirty="0">
                <a:solidFill>
                  <a:srgbClr val="7030A0"/>
                </a:solidFill>
                <a:latin typeface="Century Gothic" panose="020B0502020202020204" pitchFamily="34" charset="0"/>
              </a:rPr>
              <a:t>Actividad: </a:t>
            </a:r>
            <a:r>
              <a:rPr lang="es-MX" b="1" dirty="0" smtClean="0">
                <a:solidFill>
                  <a:srgbClr val="7030A0"/>
                </a:solidFill>
                <a:latin typeface="Century Gothic" panose="020B0502020202020204" pitchFamily="34" charset="0"/>
              </a:rPr>
              <a:t>Natalicio de Benito Juárez</a:t>
            </a:r>
          </a:p>
          <a:p>
            <a:pPr algn="just"/>
            <a:r>
              <a:rPr lang="es-MX" b="1" dirty="0" smtClean="0">
                <a:solidFill>
                  <a:srgbClr val="002060"/>
                </a:solidFill>
                <a:latin typeface="Century Gothic" panose="020B0502020202020204" pitchFamily="34" charset="0"/>
              </a:rPr>
              <a:t>¿Quién es Benito Juárez</a:t>
            </a:r>
            <a:r>
              <a:rPr lang="es-MX" b="1" dirty="0">
                <a:solidFill>
                  <a:srgbClr val="002060"/>
                </a:solidFill>
                <a:latin typeface="Century Gothic" panose="020B0502020202020204" pitchFamily="34" charset="0"/>
              </a:rPr>
              <a:t>? </a:t>
            </a:r>
            <a:r>
              <a:rPr lang="es-MX" dirty="0">
                <a:latin typeface="Century Gothic" panose="020B0502020202020204" pitchFamily="34" charset="0"/>
              </a:rPr>
              <a:t>El 21 de marzo de 1806, nació en el pueblo de San Pablo Guelatao, Oaxaca, Benito Pablo Juárez García, hijo de los indígenas zapotecas Marcelino Juárez y Brígida García, quienes murieron cuando Benito Juárez tenía tres años de edad</a:t>
            </a:r>
            <a:r>
              <a:rPr lang="es-MX" dirty="0" smtClean="0">
                <a:latin typeface="Century Gothic" panose="020B0502020202020204" pitchFamily="34" charset="0"/>
              </a:rPr>
              <a:t>.</a:t>
            </a:r>
          </a:p>
          <a:p>
            <a:pPr algn="just"/>
            <a:r>
              <a:rPr lang="es-MX" dirty="0">
                <a:latin typeface="Century Gothic" panose="020B0502020202020204" pitchFamily="34" charset="0"/>
              </a:rPr>
              <a:t>Siendo aún un niño, a la edad de 12 años, abandonó su pueblo natal y se trasladó a la ciudad de Oaxaca, ahí recibió la protección del fraile Antonio Salanueva, con quien empezó a trabajar y quien lo envió a la escuela para aprender a leer y escribir</a:t>
            </a:r>
            <a:r>
              <a:rPr lang="es-MX" dirty="0" smtClean="0">
                <a:latin typeface="Century Gothic" panose="020B0502020202020204" pitchFamily="34" charset="0"/>
              </a:rPr>
              <a:t>.</a:t>
            </a:r>
          </a:p>
          <a:p>
            <a:pPr algn="just"/>
            <a:r>
              <a:rPr lang="es-MX" dirty="0">
                <a:latin typeface="Century Gothic" panose="020B0502020202020204" pitchFamily="34" charset="0"/>
              </a:rPr>
              <a:t>Gracias a su formación y su voluntad, inició su carrera política como regidor del Ayuntamiento de Oaxaca, enfrentando después otras responsabilidades como diputado local y federal, juez de primera instancia, magistrado del Supremo Tribunal, hasta llegar a la gubernatura de </a:t>
            </a:r>
            <a:r>
              <a:rPr lang="es-MX" dirty="0" smtClean="0">
                <a:latin typeface="Century Gothic" panose="020B0502020202020204" pitchFamily="34" charset="0"/>
              </a:rPr>
              <a:t>Oaxaca.</a:t>
            </a:r>
          </a:p>
          <a:p>
            <a:pPr algn="just"/>
            <a:r>
              <a:rPr lang="es-MX" dirty="0">
                <a:latin typeface="Century Gothic" panose="020B0502020202020204" pitchFamily="34" charset="0"/>
              </a:rPr>
              <a:t>Como presidente, Juárez defendió la Constitución de 1857, proclamó las Leyes de Reforma y enfrentó con éxito la Intervención Francesa y el Segundo Imperio, preservando la soberanía e independencia de México</a:t>
            </a:r>
            <a:r>
              <a:rPr lang="es-MX" dirty="0" smtClean="0">
                <a:latin typeface="Century Gothic" panose="020B0502020202020204" pitchFamily="34" charset="0"/>
              </a:rPr>
              <a:t>.</a:t>
            </a:r>
          </a:p>
          <a:p>
            <a:pPr algn="just"/>
            <a:r>
              <a:rPr lang="es-MX" dirty="0">
                <a:latin typeface="Century Gothic" panose="020B0502020202020204" pitchFamily="34" charset="0"/>
              </a:rPr>
              <a:t>Una de las grandes frases celebres que identifican a Benito Juárez, “Entre los individuos, como entre las naciones, el respeto al derecho ajeno es la paz”, fue expresada el 15 de julio de 1867, al ser derrotado el ejército imperialista y en el que asentaba sus profundas convicciones </a:t>
            </a:r>
            <a:r>
              <a:rPr lang="es-MX" dirty="0" smtClean="0">
                <a:latin typeface="Century Gothic" panose="020B0502020202020204" pitchFamily="34" charset="0"/>
              </a:rPr>
              <a:t>nacionalistas.</a:t>
            </a:r>
          </a:p>
          <a:p>
            <a:pPr algn="just"/>
            <a:r>
              <a:rPr lang="es-MX" b="1" dirty="0" smtClean="0">
                <a:solidFill>
                  <a:srgbClr val="002060"/>
                </a:solidFill>
                <a:latin typeface="Century Gothic" panose="020B0502020202020204" pitchFamily="34" charset="0"/>
              </a:rPr>
              <a:t>Fuente: </a:t>
            </a:r>
          </a:p>
          <a:p>
            <a:pPr algn="just"/>
            <a:r>
              <a:rPr lang="es-MX" dirty="0">
                <a:latin typeface="Century Gothic" panose="020B0502020202020204" pitchFamily="34" charset="0"/>
                <a:hlinkClick r:id="rId2"/>
              </a:rPr>
              <a:t>https://</a:t>
            </a:r>
            <a:r>
              <a:rPr lang="es-MX" dirty="0" err="1" smtClean="0">
                <a:latin typeface="Century Gothic" panose="020B0502020202020204" pitchFamily="34" charset="0"/>
                <a:hlinkClick r:id="rId2"/>
              </a:rPr>
              <a:t>bit.ly</a:t>
            </a:r>
            <a:r>
              <a:rPr lang="es-MX" dirty="0" smtClean="0">
                <a:latin typeface="Century Gothic" panose="020B0502020202020204" pitchFamily="34" charset="0"/>
                <a:hlinkClick r:id="rId2"/>
              </a:rPr>
              <a:t>/</a:t>
            </a:r>
            <a:r>
              <a:rPr lang="es-MX" dirty="0" err="1" smtClean="0">
                <a:latin typeface="Century Gothic" panose="020B0502020202020204" pitchFamily="34" charset="0"/>
                <a:hlinkClick r:id="rId2"/>
              </a:rPr>
              <a:t>3rpautt</a:t>
            </a:r>
            <a:endParaRPr lang="es-MX" dirty="0" smtClean="0">
              <a:latin typeface="Century Gothic" panose="020B0502020202020204" pitchFamily="34" charset="0"/>
            </a:endParaRPr>
          </a:p>
          <a:p>
            <a:pPr algn="just"/>
            <a:endParaRPr lang="es-MX" b="1" dirty="0" smtClean="0">
              <a:solidFill>
                <a:srgbClr val="002060"/>
              </a:solidFill>
              <a:latin typeface="Century Gothic" panose="020B0502020202020204" pitchFamily="34" charset="0"/>
            </a:endParaRPr>
          </a:p>
          <a:p>
            <a:pPr algn="just"/>
            <a:r>
              <a:rPr lang="es-MX" b="1" dirty="0" smtClean="0">
                <a:solidFill>
                  <a:srgbClr val="002060"/>
                </a:solidFill>
                <a:latin typeface="Century Gothic" panose="020B0502020202020204" pitchFamily="34" charset="0"/>
              </a:rPr>
              <a:t>Explicación para los niños: </a:t>
            </a:r>
          </a:p>
          <a:p>
            <a:pPr algn="just"/>
            <a:r>
              <a:rPr lang="es-MX" dirty="0" smtClean="0">
                <a:latin typeface="Century Gothic" panose="020B0502020202020204" pitchFamily="34" charset="0"/>
              </a:rPr>
              <a:t>A lo largo de la historia de nuestro país, han existido una gran cantidad de héroes nacionales, ellos han luchado por sus ideales en la búsqueda de un mejor México, tal es el caso de don Benito Juárez, también conocido como el Benemérito de las Américas, un niño con muchos sueños y a la vez con tantos obstáculos en el camino, de origen zapoteco, quedó huérfano a los 3 años de edad, sin embargo, eso no fue un impedimento para salir adelante, siempre se interesó por aprender y por estudiar, tanto así, que al crecer ocupó cargos en el gobierno, hasta llegar a ser presidente de los Estados Unidos Mexicanos. </a:t>
            </a:r>
          </a:p>
        </p:txBody>
      </p:sp>
      <p:pic>
        <p:nvPicPr>
          <p:cNvPr id="5" name="Imagen 4"/>
          <p:cNvPicPr>
            <a:picLocks noChangeAspect="1"/>
          </p:cNvPicPr>
          <p:nvPr/>
        </p:nvPicPr>
        <p:blipFill rotWithShape="1">
          <a:blip r:embed="rId3">
            <a:extLst>
              <a:ext uri="{BEBA8EAE-BF5A-486C-A8C5-ECC9F3942E4B}">
                <a14:imgProps xmlns:a14="http://schemas.microsoft.com/office/drawing/2010/main">
                  <a14:imgLayer r:embed="rId4">
                    <a14:imgEffect>
                      <a14:backgroundRemoval t="10857" b="60286" l="6286" r="51143">
                        <a14:foregroundMark x1="26000" y1="36857" x2="29714" y2="41714"/>
                        <a14:foregroundMark x1="26000" y1="41714" x2="28286" y2="43429"/>
                      </a14:backgroundRemoval>
                    </a14:imgEffect>
                  </a14:imgLayer>
                </a14:imgProps>
              </a:ext>
            </a:extLst>
          </a:blip>
          <a:srcRect t="13437" r="46669" b="39965"/>
          <a:stretch/>
        </p:blipFill>
        <p:spPr>
          <a:xfrm>
            <a:off x="3855430" y="7691180"/>
            <a:ext cx="2675997" cy="1434158"/>
          </a:xfrm>
          <a:prstGeom prst="rect">
            <a:avLst/>
          </a:prstGeom>
        </p:spPr>
      </p:pic>
    </p:spTree>
    <p:extLst>
      <p:ext uri="{BB962C8B-B14F-4D97-AF65-F5344CB8AC3E}">
        <p14:creationId xmlns:p14="http://schemas.microsoft.com/office/powerpoint/2010/main" val="317794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7281" y="136440"/>
            <a:ext cx="6680719" cy="523220"/>
          </a:xfrm>
          <a:prstGeom prst="rect">
            <a:avLst/>
          </a:prstGeom>
          <a:noFill/>
        </p:spPr>
        <p:txBody>
          <a:bodyPr wrap="square" rtlCol="0">
            <a:spAutoFit/>
          </a:bodyPr>
          <a:lstStyle/>
          <a:p>
            <a:pPr algn="ctr"/>
            <a:r>
              <a:rPr lang="es-MX" sz="2800" b="1" dirty="0" smtClean="0">
                <a:solidFill>
                  <a:srgbClr val="FF0066"/>
                </a:solidFill>
                <a:latin typeface="Segoe Script" panose="030B0504020000000003" pitchFamily="66" charset="0"/>
                <a:cs typeface="Agent Orange" panose="00000400000000000000" pitchFamily="2" charset="0"/>
              </a:rPr>
              <a:t>Semana del </a:t>
            </a:r>
            <a:r>
              <a:rPr lang="es-MX" sz="2800" b="1" dirty="0" smtClean="0">
                <a:solidFill>
                  <a:srgbClr val="FF0066"/>
                </a:solidFill>
                <a:latin typeface="Segoe Script" panose="030B0504020000000003" pitchFamily="66" charset="0"/>
                <a:cs typeface="Agent Orange" panose="00000400000000000000" pitchFamily="2" charset="0"/>
              </a:rPr>
              <a:t>22</a:t>
            </a:r>
            <a:r>
              <a:rPr lang="es-MX" sz="2800" b="1" dirty="0" smtClean="0">
                <a:solidFill>
                  <a:srgbClr val="FF0066"/>
                </a:solidFill>
                <a:latin typeface="Segoe Script" panose="030B0504020000000003" pitchFamily="66" charset="0"/>
                <a:cs typeface="Agent Orange" panose="00000400000000000000" pitchFamily="2" charset="0"/>
              </a:rPr>
              <a:t> </a:t>
            </a:r>
            <a:r>
              <a:rPr lang="es-MX" sz="2800" b="1" dirty="0" smtClean="0">
                <a:solidFill>
                  <a:srgbClr val="FF0066"/>
                </a:solidFill>
                <a:latin typeface="Segoe Script" panose="030B0504020000000003" pitchFamily="66" charset="0"/>
                <a:cs typeface="Agent Orange" panose="00000400000000000000" pitchFamily="2" charset="0"/>
              </a:rPr>
              <a:t>al </a:t>
            </a:r>
            <a:r>
              <a:rPr lang="es-MX" sz="2800" b="1" dirty="0" smtClean="0">
                <a:solidFill>
                  <a:srgbClr val="FF0066"/>
                </a:solidFill>
                <a:latin typeface="Segoe Script" panose="030B0504020000000003" pitchFamily="66" charset="0"/>
                <a:cs typeface="Agent Orange" panose="00000400000000000000" pitchFamily="2" charset="0"/>
              </a:rPr>
              <a:t>26</a:t>
            </a:r>
            <a:r>
              <a:rPr lang="es-MX" sz="2800" b="1" dirty="0" smtClean="0">
                <a:solidFill>
                  <a:srgbClr val="FF0066"/>
                </a:solidFill>
                <a:latin typeface="Segoe Script" panose="030B0504020000000003" pitchFamily="66" charset="0"/>
                <a:cs typeface="Agent Orange" panose="00000400000000000000" pitchFamily="2" charset="0"/>
              </a:rPr>
              <a:t> </a:t>
            </a:r>
            <a:r>
              <a:rPr lang="es-MX" sz="2800" b="1" dirty="0" smtClean="0">
                <a:solidFill>
                  <a:srgbClr val="FF0066"/>
                </a:solidFill>
                <a:latin typeface="Segoe Script" panose="030B0504020000000003" pitchFamily="66" charset="0"/>
                <a:cs typeface="Agent Orange" panose="00000400000000000000" pitchFamily="2" charset="0"/>
              </a:rPr>
              <a:t>de marzo</a:t>
            </a:r>
            <a:endParaRPr lang="es-MX" sz="2800" b="1" dirty="0">
              <a:solidFill>
                <a:srgbClr val="FF0066"/>
              </a:solidFill>
              <a:latin typeface="Segoe Script" panose="030B0504020000000003" pitchFamily="66" charset="0"/>
              <a:cs typeface="Agent Orange" panose="00000400000000000000" pitchFamily="2" charset="0"/>
            </a:endParaRPr>
          </a:p>
        </p:txBody>
      </p:sp>
      <p:sp>
        <p:nvSpPr>
          <p:cNvPr id="3" name="Rectángulo 2"/>
          <p:cNvSpPr/>
          <p:nvPr/>
        </p:nvSpPr>
        <p:spPr>
          <a:xfrm>
            <a:off x="1" y="659660"/>
            <a:ext cx="6858000" cy="11449288"/>
          </a:xfrm>
          <a:prstGeom prst="rect">
            <a:avLst/>
          </a:prstGeom>
        </p:spPr>
        <p:txBody>
          <a:bodyPr wrap="square">
            <a:spAutoFit/>
          </a:bodyPr>
          <a:lstStyle/>
          <a:p>
            <a:pPr algn="ctr">
              <a:lnSpc>
                <a:spcPct val="150000"/>
              </a:lnSpc>
            </a:pPr>
            <a:r>
              <a:rPr lang="es-MX" b="1" dirty="0">
                <a:solidFill>
                  <a:srgbClr val="7030A0"/>
                </a:solidFill>
                <a:latin typeface="Century Gothic" panose="020B0502020202020204" pitchFamily="34" charset="0"/>
              </a:rPr>
              <a:t>Actividad: </a:t>
            </a:r>
            <a:r>
              <a:rPr lang="es-MX" b="1" dirty="0" smtClean="0">
                <a:solidFill>
                  <a:srgbClr val="7030A0"/>
                </a:solidFill>
                <a:latin typeface="Century Gothic" panose="020B0502020202020204" pitchFamily="34" charset="0"/>
              </a:rPr>
              <a:t>¿Para qué me alcanza?</a:t>
            </a:r>
          </a:p>
          <a:p>
            <a:pPr algn="just">
              <a:lnSpc>
                <a:spcPct val="150000"/>
              </a:lnSpc>
            </a:pPr>
            <a:r>
              <a:rPr lang="es-MX" b="1" dirty="0" smtClean="0">
                <a:solidFill>
                  <a:srgbClr val="002060"/>
                </a:solidFill>
                <a:latin typeface="Century Gothic" panose="020B0502020202020204" pitchFamily="34" charset="0"/>
              </a:rPr>
              <a:t>¿Qué son las monedas y para qué sirven?</a:t>
            </a:r>
          </a:p>
          <a:p>
            <a:pPr algn="just"/>
            <a:r>
              <a:rPr lang="es-MX" b="1" dirty="0">
                <a:solidFill>
                  <a:srgbClr val="7030A0"/>
                </a:solidFill>
                <a:latin typeface="Century Gothic" panose="020B0502020202020204" pitchFamily="34" charset="0"/>
              </a:rPr>
              <a:t> </a:t>
            </a:r>
            <a:r>
              <a:rPr lang="es-MX" dirty="0">
                <a:latin typeface="Century Gothic" panose="020B0502020202020204" pitchFamily="34" charset="0"/>
              </a:rPr>
              <a:t>La moneda es un elemento que se utiliza en todo el mundo como medida de cambio, de dinero para adquirir objetos, productos, entre otros; está hecha de </a:t>
            </a:r>
            <a:r>
              <a:rPr lang="es-MX" dirty="0" smtClean="0">
                <a:latin typeface="Century Gothic" panose="020B0502020202020204" pitchFamily="34" charset="0"/>
              </a:rPr>
              <a:t>materiales </a:t>
            </a:r>
            <a:r>
              <a:rPr lang="es-MX" dirty="0">
                <a:latin typeface="Century Gothic" panose="020B0502020202020204" pitchFamily="34" charset="0"/>
              </a:rPr>
              <a:t>ultra resistentes como pueden ser el metal, la plata o el oro, dispone de una forma redonda y está acuñada con diversos motivos y distintivos que acreditan su valor de cambio y que serán elegidos por una autoridad competente</a:t>
            </a:r>
            <a:r>
              <a:rPr lang="es-MX" dirty="0" smtClean="0">
                <a:latin typeface="Century Gothic" panose="020B0502020202020204" pitchFamily="34" charset="0"/>
              </a:rPr>
              <a:t>.</a:t>
            </a:r>
          </a:p>
          <a:p>
            <a:pPr algn="just"/>
            <a:r>
              <a:rPr lang="es-MX" b="1" dirty="0" smtClean="0">
                <a:solidFill>
                  <a:srgbClr val="002060"/>
                </a:solidFill>
                <a:latin typeface="Century Gothic" panose="020B0502020202020204" pitchFamily="34" charset="0"/>
              </a:rPr>
              <a:t>¿Qué es el supermercado? </a:t>
            </a:r>
          </a:p>
          <a:p>
            <a:pPr algn="just"/>
            <a:r>
              <a:rPr lang="es-MX" dirty="0">
                <a:latin typeface="Century Gothic" panose="020B0502020202020204" pitchFamily="34" charset="0"/>
              </a:rPr>
              <a:t>Un supermercado es un lugar donde se compran y venden productos de alimentación, higiene y cuidado personal, entre otros. El propio cliente es el que se suele servir en general cuando acude a un supermercado ya que va añadiendo los productos que desea consumir posteriormente. Hay ciertas secciones en las que un dependiente le atiende de forma personalizada como por ejemplo la sección de pescadería. Pero en líneas generales es el mismo el que incluye en su carrito de la compra el género que quiere llevar a casa y que abona una vez concluye su compra y llega a la sección de cajas</a:t>
            </a:r>
            <a:endParaRPr lang="es-MX" dirty="0" smtClean="0">
              <a:latin typeface="Century Gothic" panose="020B0502020202020204" pitchFamily="34" charset="0"/>
            </a:endParaRPr>
          </a:p>
          <a:p>
            <a:pPr algn="just"/>
            <a:r>
              <a:rPr lang="es-MX" b="1" dirty="0" smtClean="0">
                <a:solidFill>
                  <a:srgbClr val="002060"/>
                </a:solidFill>
                <a:latin typeface="Century Gothic" panose="020B0502020202020204" pitchFamily="34" charset="0"/>
              </a:rPr>
              <a:t>Fuentes: </a:t>
            </a:r>
          </a:p>
          <a:p>
            <a:pPr algn="just"/>
            <a:r>
              <a:rPr lang="es-MX" dirty="0">
                <a:latin typeface="Century Gothic" panose="020B0502020202020204" pitchFamily="34" charset="0"/>
                <a:hlinkClick r:id="rId2"/>
              </a:rPr>
              <a:t>https://</a:t>
            </a:r>
            <a:r>
              <a:rPr lang="es-MX" dirty="0" err="1" smtClean="0">
                <a:latin typeface="Century Gothic" panose="020B0502020202020204" pitchFamily="34" charset="0"/>
                <a:hlinkClick r:id="rId2"/>
              </a:rPr>
              <a:t>bit.ly</a:t>
            </a:r>
            <a:r>
              <a:rPr lang="es-MX" dirty="0" smtClean="0">
                <a:latin typeface="Century Gothic" panose="020B0502020202020204" pitchFamily="34" charset="0"/>
                <a:hlinkClick r:id="rId2"/>
              </a:rPr>
              <a:t>/</a:t>
            </a:r>
            <a:r>
              <a:rPr lang="es-MX" dirty="0" err="1" smtClean="0">
                <a:latin typeface="Century Gothic" panose="020B0502020202020204" pitchFamily="34" charset="0"/>
                <a:hlinkClick r:id="rId2"/>
              </a:rPr>
              <a:t>39gGh9C</a:t>
            </a:r>
            <a:endParaRPr lang="es-MX" dirty="0" smtClean="0">
              <a:latin typeface="Century Gothic" panose="020B0502020202020204" pitchFamily="34" charset="0"/>
            </a:endParaRPr>
          </a:p>
          <a:p>
            <a:pPr algn="just"/>
            <a:r>
              <a:rPr lang="es-MX" dirty="0">
                <a:latin typeface="Century Gothic" panose="020B0502020202020204" pitchFamily="34" charset="0"/>
                <a:hlinkClick r:id="rId3"/>
              </a:rPr>
              <a:t>https://</a:t>
            </a:r>
            <a:r>
              <a:rPr lang="es-MX" dirty="0" err="1" smtClean="0">
                <a:latin typeface="Century Gothic" panose="020B0502020202020204" pitchFamily="34" charset="0"/>
                <a:hlinkClick r:id="rId3"/>
              </a:rPr>
              <a:t>bit.ly</a:t>
            </a:r>
            <a:r>
              <a:rPr lang="es-MX" dirty="0" smtClean="0">
                <a:latin typeface="Century Gothic" panose="020B0502020202020204" pitchFamily="34" charset="0"/>
                <a:hlinkClick r:id="rId3"/>
              </a:rPr>
              <a:t>/</a:t>
            </a:r>
            <a:r>
              <a:rPr lang="es-MX" dirty="0" err="1" smtClean="0">
                <a:latin typeface="Century Gothic" panose="020B0502020202020204" pitchFamily="34" charset="0"/>
                <a:hlinkClick r:id="rId3"/>
              </a:rPr>
              <a:t>3rtQLsy</a:t>
            </a:r>
            <a:endParaRPr lang="es-MX" dirty="0" smtClean="0">
              <a:latin typeface="Century Gothic" panose="020B0502020202020204" pitchFamily="34" charset="0"/>
            </a:endParaRPr>
          </a:p>
          <a:p>
            <a:pPr algn="just"/>
            <a:endParaRPr lang="es-MX" dirty="0">
              <a:latin typeface="Century Gothic" panose="020B0502020202020204" pitchFamily="34" charset="0"/>
            </a:endParaRPr>
          </a:p>
          <a:p>
            <a:pPr algn="just"/>
            <a:endParaRPr lang="es-MX" b="1" dirty="0" smtClean="0">
              <a:solidFill>
                <a:srgbClr val="002060"/>
              </a:solidFill>
              <a:latin typeface="Century Gothic" panose="020B0502020202020204" pitchFamily="34" charset="0"/>
            </a:endParaRPr>
          </a:p>
          <a:p>
            <a:pPr algn="just"/>
            <a:endParaRPr lang="es-MX" b="1" dirty="0" smtClean="0">
              <a:solidFill>
                <a:srgbClr val="002060"/>
              </a:solidFill>
              <a:latin typeface="Century Gothic" panose="020B0502020202020204" pitchFamily="34" charset="0"/>
            </a:endParaRPr>
          </a:p>
          <a:p>
            <a:pPr algn="just"/>
            <a:endParaRPr lang="es-MX" b="1" dirty="0">
              <a:solidFill>
                <a:srgbClr val="002060"/>
              </a:solidFill>
              <a:latin typeface="Century Gothic" panose="020B0502020202020204" pitchFamily="34" charset="0"/>
            </a:endParaRPr>
          </a:p>
          <a:p>
            <a:pPr algn="just"/>
            <a:r>
              <a:rPr lang="es-MX" b="1" dirty="0" smtClean="0">
                <a:solidFill>
                  <a:srgbClr val="002060"/>
                </a:solidFill>
                <a:latin typeface="Century Gothic" panose="020B0502020202020204" pitchFamily="34" charset="0"/>
              </a:rPr>
              <a:t>Explicación para los niños: </a:t>
            </a:r>
          </a:p>
          <a:p>
            <a:pPr algn="just"/>
            <a:r>
              <a:rPr lang="es-MX" dirty="0" smtClean="0">
                <a:latin typeface="Century Gothic" panose="020B0502020202020204" pitchFamily="34" charset="0"/>
              </a:rPr>
              <a:t>Cotidianamente cuando nosotros compramos cualquier cosa, desde comida, hasta ropa, es necesario contar con dinero, pues éste nos permitirá pagar esos gastos, dentro del dinero encontramos billetes y monedas, ambos con diferentes denominaciones (valor). El día de hoy nosotros visitaremos el supermercado, es decir, el lugar que ofrece una gran variedad de productos con el fin de atender las necesidades de las personas, en él, ustedes podrán comprar lo que deseen, para esto requieren llevar a cabo el conteo de monedas de $1 y $2. </a:t>
            </a:r>
            <a:endParaRPr lang="es-MX" dirty="0">
              <a:latin typeface="Century Gothic" panose="020B0502020202020204" pitchFamily="34" charset="0"/>
            </a:endParaRPr>
          </a:p>
        </p:txBody>
      </p:sp>
      <p:pic>
        <p:nvPicPr>
          <p:cNvPr id="4" name="Imagen 3"/>
          <p:cNvPicPr>
            <a:picLocks noChangeAspect="1"/>
          </p:cNvPicPr>
          <p:nvPr/>
        </p:nvPicPr>
        <p:blipFill rotWithShape="1">
          <a:blip r:embed="rId4">
            <a:extLst>
              <a:ext uri="{BEBA8EAE-BF5A-486C-A8C5-ECC9F3942E4B}">
                <a14:imgProps xmlns:a14="http://schemas.microsoft.com/office/drawing/2010/main">
                  <a14:imgLayer r:embed="rId5">
                    <a14:imgEffect>
                      <a14:backgroundRemoval t="23013" b="75497" l="11500" r="87250"/>
                    </a14:imgEffect>
                  </a14:imgLayer>
                </a14:imgProps>
              </a:ext>
            </a:extLst>
          </a:blip>
          <a:srcRect l="10204" t="22158" r="11592" b="23348"/>
          <a:stretch/>
        </p:blipFill>
        <p:spPr>
          <a:xfrm>
            <a:off x="2556589" y="7053940"/>
            <a:ext cx="2500604" cy="1828801"/>
          </a:xfrm>
          <a:prstGeom prst="rect">
            <a:avLst/>
          </a:prstGeom>
        </p:spPr>
      </p:pic>
      <p:pic>
        <p:nvPicPr>
          <p:cNvPr id="5" name="Imagen 4"/>
          <p:cNvPicPr>
            <a:picLocks noChangeAspect="1"/>
          </p:cNvPicPr>
          <p:nvPr/>
        </p:nvPicPr>
        <p:blipFill rotWithShape="1">
          <a:blip r:embed="rId6">
            <a:extLst>
              <a:ext uri="{BEBA8EAE-BF5A-486C-A8C5-ECC9F3942E4B}">
                <a14:imgProps xmlns:a14="http://schemas.microsoft.com/office/drawing/2010/main">
                  <a14:imgLayer r:embed="rId7">
                    <a14:imgEffect>
                      <a14:backgroundRemoval t="1911" b="98726" l="0" r="50000">
                        <a14:foregroundMark x1="20625" y1="7006" x2="39688" y2="21656"/>
                        <a14:foregroundMark x1="7813" y1="26115" x2="8438" y2="78344"/>
                        <a14:foregroundMark x1="10000" y1="78981" x2="35000" y2="89809"/>
                      </a14:backgroundRemoval>
                    </a14:imgEffect>
                  </a14:imgLayer>
                </a14:imgProps>
              </a:ext>
            </a:extLst>
          </a:blip>
          <a:srcRect r="49847" b="289"/>
          <a:stretch/>
        </p:blipFill>
        <p:spPr>
          <a:xfrm>
            <a:off x="4940559" y="7053940"/>
            <a:ext cx="2030361" cy="1828801"/>
          </a:xfrm>
          <a:prstGeom prst="rect">
            <a:avLst/>
          </a:prstGeom>
        </p:spPr>
      </p:pic>
    </p:spTree>
    <p:extLst>
      <p:ext uri="{BB962C8B-B14F-4D97-AF65-F5344CB8AC3E}">
        <p14:creationId xmlns:p14="http://schemas.microsoft.com/office/powerpoint/2010/main" val="2118425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7281" y="136440"/>
            <a:ext cx="6680719" cy="523220"/>
          </a:xfrm>
          <a:prstGeom prst="rect">
            <a:avLst/>
          </a:prstGeom>
          <a:noFill/>
        </p:spPr>
        <p:txBody>
          <a:bodyPr wrap="square" rtlCol="0">
            <a:spAutoFit/>
          </a:bodyPr>
          <a:lstStyle/>
          <a:p>
            <a:pPr algn="ctr"/>
            <a:r>
              <a:rPr lang="es-MX" sz="2800" b="1" dirty="0" smtClean="0">
                <a:solidFill>
                  <a:srgbClr val="FF0066"/>
                </a:solidFill>
                <a:latin typeface="Segoe Script" panose="030B0504020000000003" pitchFamily="66" charset="0"/>
                <a:cs typeface="Agent Orange" panose="00000400000000000000" pitchFamily="2" charset="0"/>
              </a:rPr>
              <a:t>Semana del </a:t>
            </a:r>
            <a:r>
              <a:rPr lang="es-MX" sz="2800" b="1" dirty="0" smtClean="0">
                <a:solidFill>
                  <a:srgbClr val="FF0066"/>
                </a:solidFill>
                <a:latin typeface="Segoe Script" panose="030B0504020000000003" pitchFamily="66" charset="0"/>
                <a:cs typeface="Agent Orange" panose="00000400000000000000" pitchFamily="2" charset="0"/>
              </a:rPr>
              <a:t>22</a:t>
            </a:r>
            <a:r>
              <a:rPr lang="es-MX" sz="2800" b="1" dirty="0" smtClean="0">
                <a:solidFill>
                  <a:srgbClr val="FF0066"/>
                </a:solidFill>
                <a:latin typeface="Segoe Script" panose="030B0504020000000003" pitchFamily="66" charset="0"/>
                <a:cs typeface="Agent Orange" panose="00000400000000000000" pitchFamily="2" charset="0"/>
              </a:rPr>
              <a:t> </a:t>
            </a:r>
            <a:r>
              <a:rPr lang="es-MX" sz="2800" b="1" dirty="0" smtClean="0">
                <a:solidFill>
                  <a:srgbClr val="FF0066"/>
                </a:solidFill>
                <a:latin typeface="Segoe Script" panose="030B0504020000000003" pitchFamily="66" charset="0"/>
                <a:cs typeface="Agent Orange" panose="00000400000000000000" pitchFamily="2" charset="0"/>
              </a:rPr>
              <a:t>al </a:t>
            </a:r>
            <a:r>
              <a:rPr lang="es-MX" sz="2800" b="1" dirty="0" smtClean="0">
                <a:solidFill>
                  <a:srgbClr val="FF0066"/>
                </a:solidFill>
                <a:latin typeface="Segoe Script" panose="030B0504020000000003" pitchFamily="66" charset="0"/>
                <a:cs typeface="Agent Orange" panose="00000400000000000000" pitchFamily="2" charset="0"/>
              </a:rPr>
              <a:t>26</a:t>
            </a:r>
            <a:r>
              <a:rPr lang="es-MX" sz="2800" b="1" dirty="0" smtClean="0">
                <a:solidFill>
                  <a:srgbClr val="FF0066"/>
                </a:solidFill>
                <a:latin typeface="Segoe Script" panose="030B0504020000000003" pitchFamily="66" charset="0"/>
                <a:cs typeface="Agent Orange" panose="00000400000000000000" pitchFamily="2" charset="0"/>
              </a:rPr>
              <a:t> </a:t>
            </a:r>
            <a:r>
              <a:rPr lang="es-MX" sz="2800" b="1" dirty="0" smtClean="0">
                <a:solidFill>
                  <a:srgbClr val="FF0066"/>
                </a:solidFill>
                <a:latin typeface="Segoe Script" panose="030B0504020000000003" pitchFamily="66" charset="0"/>
                <a:cs typeface="Agent Orange" panose="00000400000000000000" pitchFamily="2" charset="0"/>
              </a:rPr>
              <a:t>de marzo</a:t>
            </a:r>
            <a:endParaRPr lang="es-MX" sz="2800" b="1" dirty="0">
              <a:solidFill>
                <a:srgbClr val="FF0066"/>
              </a:solidFill>
              <a:latin typeface="Segoe Script" panose="030B0504020000000003" pitchFamily="66" charset="0"/>
              <a:cs typeface="Agent Orange" panose="00000400000000000000" pitchFamily="2" charset="0"/>
            </a:endParaRPr>
          </a:p>
        </p:txBody>
      </p:sp>
      <p:sp>
        <p:nvSpPr>
          <p:cNvPr id="3" name="Rectángulo 2"/>
          <p:cNvSpPr/>
          <p:nvPr/>
        </p:nvSpPr>
        <p:spPr>
          <a:xfrm>
            <a:off x="0" y="659660"/>
            <a:ext cx="6680719" cy="11726287"/>
          </a:xfrm>
          <a:prstGeom prst="rect">
            <a:avLst/>
          </a:prstGeom>
        </p:spPr>
        <p:txBody>
          <a:bodyPr wrap="square">
            <a:spAutoFit/>
          </a:bodyPr>
          <a:lstStyle/>
          <a:p>
            <a:pPr algn="ctr"/>
            <a:r>
              <a:rPr lang="es-MX" b="1" dirty="0">
                <a:solidFill>
                  <a:srgbClr val="7030A0"/>
                </a:solidFill>
                <a:latin typeface="Century Gothic" panose="020B0502020202020204" pitchFamily="34" charset="0"/>
              </a:rPr>
              <a:t>Actividad: </a:t>
            </a:r>
            <a:r>
              <a:rPr lang="es-MX" b="1" dirty="0" smtClean="0">
                <a:solidFill>
                  <a:srgbClr val="7030A0"/>
                </a:solidFill>
                <a:latin typeface="Century Gothic" panose="020B0502020202020204" pitchFamily="34" charset="0"/>
              </a:rPr>
              <a:t>¿Cómo es?</a:t>
            </a:r>
          </a:p>
          <a:p>
            <a:pPr algn="just"/>
            <a:r>
              <a:rPr lang="es-MX" b="1" dirty="0">
                <a:solidFill>
                  <a:srgbClr val="002060"/>
                </a:solidFill>
                <a:latin typeface="Century Gothic" panose="020B0502020202020204" pitchFamily="34" charset="0"/>
              </a:rPr>
              <a:t>¿Qué es un personaje?</a:t>
            </a:r>
          </a:p>
          <a:p>
            <a:pPr algn="just"/>
            <a:r>
              <a:rPr lang="es-MX" dirty="0">
                <a:latin typeface="Century Gothic" panose="020B0502020202020204" pitchFamily="34" charset="0"/>
              </a:rPr>
              <a:t> Un personaje es un ser animado real o ficticio que actúa en un relato (literario, dramático o visual). Es decir, un personaje es un ente al que se le atribuyen una serie de acciones, palabras y/o pensamientos en el marco de una historia.</a:t>
            </a:r>
          </a:p>
          <a:p>
            <a:pPr algn="just"/>
            <a:r>
              <a:rPr lang="es-MX" dirty="0">
                <a:latin typeface="Century Gothic" panose="020B0502020202020204" pitchFamily="34" charset="0"/>
              </a:rPr>
              <a:t>Los personajes pueden ser personas, animales, cosas animadas, seres fantásticos o seres sobrenaturales. En todo tipo de relato o narración hay personajes. Por ejemplo, obras de teatro, novelas, cuentos, películas, series de TV o, incluso, pinturas o esculturas que cuentan historias.</a:t>
            </a:r>
          </a:p>
          <a:p>
            <a:pPr algn="just"/>
            <a:r>
              <a:rPr lang="es-MX" b="1" dirty="0" smtClean="0">
                <a:solidFill>
                  <a:srgbClr val="002060"/>
                </a:solidFill>
                <a:latin typeface="Century Gothic" panose="020B0502020202020204" pitchFamily="34" charset="0"/>
              </a:rPr>
              <a:t>¿Qué es una característica?</a:t>
            </a:r>
          </a:p>
          <a:p>
            <a:pPr algn="just"/>
            <a:r>
              <a:rPr lang="es-MX" dirty="0">
                <a:latin typeface="Century Gothic" panose="020B0502020202020204" pitchFamily="34" charset="0"/>
              </a:rPr>
              <a:t>Se entiende por característica una cualidad o rasgo distintivo que describe a una persona o a algo, sea un objeto, un conjunto de objetos, un lugar o una situación, y lo destaca sobre un conjunto de semejantes</a:t>
            </a:r>
            <a:r>
              <a:rPr lang="es-MX" dirty="0" smtClean="0">
                <a:latin typeface="Century Gothic" panose="020B0502020202020204" pitchFamily="34" charset="0"/>
              </a:rPr>
              <a:t>.</a:t>
            </a:r>
            <a:endParaRPr lang="es-MX" b="1" dirty="0">
              <a:solidFill>
                <a:srgbClr val="002060"/>
              </a:solidFill>
              <a:latin typeface="Century Gothic" panose="020B0502020202020204" pitchFamily="34" charset="0"/>
            </a:endParaRPr>
          </a:p>
          <a:p>
            <a:pPr algn="just"/>
            <a:r>
              <a:rPr lang="es-MX" b="1" dirty="0" smtClean="0">
                <a:solidFill>
                  <a:srgbClr val="002060"/>
                </a:solidFill>
                <a:latin typeface="Century Gothic" panose="020B0502020202020204" pitchFamily="34" charset="0"/>
              </a:rPr>
              <a:t>Fuente</a:t>
            </a:r>
            <a:r>
              <a:rPr lang="es-MX" dirty="0">
                <a:solidFill>
                  <a:srgbClr val="002060"/>
                </a:solidFill>
                <a:latin typeface="Century Gothic" panose="020B0502020202020204" pitchFamily="34" charset="0"/>
              </a:rPr>
              <a:t>: </a:t>
            </a:r>
            <a:endParaRPr lang="es-MX" dirty="0" smtClean="0">
              <a:solidFill>
                <a:srgbClr val="002060"/>
              </a:solidFill>
              <a:latin typeface="Century Gothic" panose="020B0502020202020204" pitchFamily="34" charset="0"/>
            </a:endParaRPr>
          </a:p>
          <a:p>
            <a:pPr algn="just"/>
            <a:r>
              <a:rPr lang="es-MX" dirty="0" smtClean="0">
                <a:latin typeface="Century Gothic" panose="020B0502020202020204" pitchFamily="34" charset="0"/>
                <a:hlinkClick r:id="rId2"/>
              </a:rPr>
              <a:t>https</a:t>
            </a:r>
            <a:r>
              <a:rPr lang="es-MX" dirty="0">
                <a:latin typeface="Century Gothic" panose="020B0502020202020204" pitchFamily="34" charset="0"/>
                <a:hlinkClick r:id="rId2"/>
              </a:rPr>
              <a:t>://</a:t>
            </a:r>
            <a:r>
              <a:rPr lang="es-MX" dirty="0" err="1" smtClean="0">
                <a:latin typeface="Century Gothic" panose="020B0502020202020204" pitchFamily="34" charset="0"/>
                <a:hlinkClick r:id="rId2"/>
              </a:rPr>
              <a:t>bit.ly</a:t>
            </a:r>
            <a:r>
              <a:rPr lang="es-MX" dirty="0" smtClean="0">
                <a:latin typeface="Century Gothic" panose="020B0502020202020204" pitchFamily="34" charset="0"/>
                <a:hlinkClick r:id="rId2"/>
              </a:rPr>
              <a:t>/</a:t>
            </a:r>
            <a:r>
              <a:rPr lang="es-MX" dirty="0" err="1" smtClean="0">
                <a:latin typeface="Century Gothic" panose="020B0502020202020204" pitchFamily="34" charset="0"/>
                <a:hlinkClick r:id="rId2"/>
              </a:rPr>
              <a:t>2N4187T</a:t>
            </a:r>
            <a:endParaRPr lang="es-MX" dirty="0" smtClean="0">
              <a:latin typeface="Century Gothic" panose="020B0502020202020204" pitchFamily="34" charset="0"/>
            </a:endParaRPr>
          </a:p>
          <a:p>
            <a:pPr algn="just"/>
            <a:r>
              <a:rPr lang="es-MX" dirty="0" smtClean="0">
                <a:latin typeface="Century Gothic" panose="020B0502020202020204" pitchFamily="34" charset="0"/>
                <a:hlinkClick r:id="rId3"/>
              </a:rPr>
              <a:t>https</a:t>
            </a:r>
            <a:r>
              <a:rPr lang="es-MX" dirty="0">
                <a:latin typeface="Century Gothic" panose="020B0502020202020204" pitchFamily="34" charset="0"/>
                <a:hlinkClick r:id="rId3"/>
              </a:rPr>
              <a:t>://</a:t>
            </a:r>
            <a:r>
              <a:rPr lang="es-MX" dirty="0" err="1" smtClean="0">
                <a:latin typeface="Century Gothic" panose="020B0502020202020204" pitchFamily="34" charset="0"/>
                <a:hlinkClick r:id="rId3"/>
              </a:rPr>
              <a:t>bit.ly</a:t>
            </a:r>
            <a:r>
              <a:rPr lang="es-MX" dirty="0" smtClean="0">
                <a:latin typeface="Century Gothic" panose="020B0502020202020204" pitchFamily="34" charset="0"/>
                <a:hlinkClick r:id="rId3"/>
              </a:rPr>
              <a:t>/</a:t>
            </a:r>
            <a:r>
              <a:rPr lang="es-MX" dirty="0" err="1" smtClean="0">
                <a:latin typeface="Century Gothic" panose="020B0502020202020204" pitchFamily="34" charset="0"/>
                <a:hlinkClick r:id="rId3"/>
              </a:rPr>
              <a:t>39hy1qb</a:t>
            </a:r>
            <a:endParaRPr lang="es-MX" b="1" dirty="0">
              <a:solidFill>
                <a:srgbClr val="002060"/>
              </a:solidFill>
              <a:latin typeface="Century Gothic" panose="020B0502020202020204" pitchFamily="34" charset="0"/>
            </a:endParaRPr>
          </a:p>
          <a:p>
            <a:pPr algn="just"/>
            <a:endParaRPr lang="es-MX" b="1" dirty="0">
              <a:solidFill>
                <a:srgbClr val="002060"/>
              </a:solidFill>
              <a:latin typeface="Century Gothic" panose="020B0502020202020204" pitchFamily="34" charset="0"/>
            </a:endParaRPr>
          </a:p>
          <a:p>
            <a:pPr algn="just"/>
            <a:endParaRPr lang="es-MX" b="1" dirty="0" smtClean="0">
              <a:solidFill>
                <a:srgbClr val="002060"/>
              </a:solidFill>
              <a:latin typeface="Century Gothic" panose="020B0502020202020204" pitchFamily="34" charset="0"/>
            </a:endParaRPr>
          </a:p>
          <a:p>
            <a:pPr algn="just"/>
            <a:endParaRPr lang="es-MX" b="1" dirty="0">
              <a:solidFill>
                <a:srgbClr val="002060"/>
              </a:solidFill>
              <a:latin typeface="Century Gothic" panose="020B0502020202020204" pitchFamily="34" charset="0"/>
            </a:endParaRPr>
          </a:p>
          <a:p>
            <a:pPr algn="just"/>
            <a:endParaRPr lang="es-MX" b="1" dirty="0" smtClean="0">
              <a:solidFill>
                <a:srgbClr val="002060"/>
              </a:solidFill>
              <a:latin typeface="Century Gothic" panose="020B0502020202020204" pitchFamily="34" charset="0"/>
            </a:endParaRPr>
          </a:p>
          <a:p>
            <a:pPr algn="just"/>
            <a:endParaRPr lang="es-MX" b="1" dirty="0">
              <a:solidFill>
                <a:srgbClr val="002060"/>
              </a:solidFill>
              <a:latin typeface="Century Gothic" panose="020B0502020202020204" pitchFamily="34" charset="0"/>
            </a:endParaRPr>
          </a:p>
          <a:p>
            <a:pPr algn="just"/>
            <a:endParaRPr lang="es-MX" b="1" dirty="0" smtClean="0">
              <a:solidFill>
                <a:srgbClr val="002060"/>
              </a:solidFill>
              <a:latin typeface="Century Gothic" panose="020B0502020202020204" pitchFamily="34" charset="0"/>
            </a:endParaRPr>
          </a:p>
          <a:p>
            <a:pPr algn="just"/>
            <a:r>
              <a:rPr lang="es-MX" b="1" dirty="0" smtClean="0">
                <a:solidFill>
                  <a:srgbClr val="002060"/>
                </a:solidFill>
                <a:latin typeface="Century Gothic" panose="020B0502020202020204" pitchFamily="34" charset="0"/>
              </a:rPr>
              <a:t>Explicación </a:t>
            </a:r>
            <a:r>
              <a:rPr lang="es-MX" b="1" dirty="0">
                <a:solidFill>
                  <a:srgbClr val="002060"/>
                </a:solidFill>
                <a:latin typeface="Century Gothic" panose="020B0502020202020204" pitchFamily="34" charset="0"/>
              </a:rPr>
              <a:t>para los niños: </a:t>
            </a:r>
          </a:p>
          <a:p>
            <a:pPr algn="just"/>
            <a:r>
              <a:rPr lang="es-MX" dirty="0">
                <a:latin typeface="Century Gothic" panose="020B0502020202020204" pitchFamily="34" charset="0"/>
              </a:rPr>
              <a:t>Los personajes son una parte fundamental de las historias, sean éstas cuentos, leyendas, fábulas, o relatos, pueden ser personas, cosas o animales, en ocasiones nos sentimos identificados con ellos, los personajes tienen características que los hacen diferentes entre sí, todos tienen una chispa especial que le proporcionan un toque en particular a los relatos literarios, algunos ejemplos en el cuento que se leyó en clase serían Valentina, su maestra, los padres de Valentina, sus abuelos. Por otra parte, están los lugares, se refiere al espacio o escenario en el que la historia se desarrolló, en este caso serían la escuela de Valentina, su casa, el cine y su propio sueño.</a:t>
            </a:r>
            <a:endParaRPr lang="es-MX" dirty="0"/>
          </a:p>
          <a:p>
            <a:pPr algn="just"/>
            <a:endParaRPr lang="es-MX" dirty="0"/>
          </a:p>
        </p:txBody>
      </p:sp>
      <p:pic>
        <p:nvPicPr>
          <p:cNvPr id="4" name="Imagen 3"/>
          <p:cNvPicPr>
            <a:picLocks noChangeAspect="1"/>
          </p:cNvPicPr>
          <p:nvPr/>
        </p:nvPicPr>
        <p:blipFill>
          <a:blip r:embed="rId4">
            <a:extLst>
              <a:ext uri="{BEBA8EAE-BF5A-486C-A8C5-ECC9F3942E4B}">
                <a14:imgProps xmlns:a14="http://schemas.microsoft.com/office/drawing/2010/main">
                  <a14:imgLayer r:embed="rId5">
                    <a14:imgEffect>
                      <a14:backgroundRemoval t="0" b="100000" l="781" r="98750">
                        <a14:foregroundMark x1="49219" y1="20153" x2="59844" y2="22066"/>
                        <a14:foregroundMark x1="41875" y1="86097" x2="41563" y2="88010"/>
                        <a14:foregroundMark x1="60156" y1="20536" x2="60156" y2="20536"/>
                      </a14:backgroundRemoval>
                    </a14:imgEffect>
                  </a14:imgLayer>
                </a14:imgProps>
              </a:ext>
            </a:extLst>
          </a:blip>
          <a:stretch>
            <a:fillRect/>
          </a:stretch>
        </p:blipFill>
        <p:spPr>
          <a:xfrm>
            <a:off x="4175448" y="5593657"/>
            <a:ext cx="2593911" cy="2747910"/>
          </a:xfrm>
          <a:prstGeom prst="rect">
            <a:avLst/>
          </a:prstGeom>
        </p:spPr>
      </p:pic>
    </p:spTree>
    <p:extLst>
      <p:ext uri="{BB962C8B-B14F-4D97-AF65-F5344CB8AC3E}">
        <p14:creationId xmlns:p14="http://schemas.microsoft.com/office/powerpoint/2010/main" val="4154997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7281" y="136440"/>
            <a:ext cx="6680719" cy="523220"/>
          </a:xfrm>
          <a:prstGeom prst="rect">
            <a:avLst/>
          </a:prstGeom>
          <a:noFill/>
        </p:spPr>
        <p:txBody>
          <a:bodyPr wrap="square" rtlCol="0">
            <a:spAutoFit/>
          </a:bodyPr>
          <a:lstStyle/>
          <a:p>
            <a:pPr algn="ctr"/>
            <a:r>
              <a:rPr lang="es-MX" sz="2800" b="1" dirty="0" smtClean="0">
                <a:solidFill>
                  <a:srgbClr val="FF0066"/>
                </a:solidFill>
                <a:latin typeface="Segoe Script" panose="030B0504020000000003" pitchFamily="66" charset="0"/>
                <a:cs typeface="Agent Orange" panose="00000400000000000000" pitchFamily="2" charset="0"/>
              </a:rPr>
              <a:t>Semana del </a:t>
            </a:r>
            <a:r>
              <a:rPr lang="es-MX" sz="2800" b="1" dirty="0" smtClean="0">
                <a:solidFill>
                  <a:srgbClr val="FF0066"/>
                </a:solidFill>
                <a:latin typeface="Segoe Script" panose="030B0504020000000003" pitchFamily="66" charset="0"/>
                <a:cs typeface="Agent Orange" panose="00000400000000000000" pitchFamily="2" charset="0"/>
              </a:rPr>
              <a:t>22</a:t>
            </a:r>
            <a:r>
              <a:rPr lang="es-MX" sz="2800" b="1" dirty="0" smtClean="0">
                <a:solidFill>
                  <a:srgbClr val="FF0066"/>
                </a:solidFill>
                <a:latin typeface="Segoe Script" panose="030B0504020000000003" pitchFamily="66" charset="0"/>
                <a:cs typeface="Agent Orange" panose="00000400000000000000" pitchFamily="2" charset="0"/>
              </a:rPr>
              <a:t> </a:t>
            </a:r>
            <a:r>
              <a:rPr lang="es-MX" sz="2800" b="1" dirty="0" smtClean="0">
                <a:solidFill>
                  <a:srgbClr val="FF0066"/>
                </a:solidFill>
                <a:latin typeface="Segoe Script" panose="030B0504020000000003" pitchFamily="66" charset="0"/>
                <a:cs typeface="Agent Orange" panose="00000400000000000000" pitchFamily="2" charset="0"/>
              </a:rPr>
              <a:t>al </a:t>
            </a:r>
            <a:r>
              <a:rPr lang="es-MX" sz="2800" b="1" dirty="0" smtClean="0">
                <a:solidFill>
                  <a:srgbClr val="FF0066"/>
                </a:solidFill>
                <a:latin typeface="Segoe Script" panose="030B0504020000000003" pitchFamily="66" charset="0"/>
                <a:cs typeface="Agent Orange" panose="00000400000000000000" pitchFamily="2" charset="0"/>
              </a:rPr>
              <a:t>26</a:t>
            </a:r>
            <a:r>
              <a:rPr lang="es-MX" sz="2800" b="1" dirty="0" smtClean="0">
                <a:solidFill>
                  <a:srgbClr val="FF0066"/>
                </a:solidFill>
                <a:latin typeface="Segoe Script" panose="030B0504020000000003" pitchFamily="66" charset="0"/>
                <a:cs typeface="Agent Orange" panose="00000400000000000000" pitchFamily="2" charset="0"/>
              </a:rPr>
              <a:t> </a:t>
            </a:r>
            <a:r>
              <a:rPr lang="es-MX" sz="2800" b="1" dirty="0" smtClean="0">
                <a:solidFill>
                  <a:srgbClr val="FF0066"/>
                </a:solidFill>
                <a:latin typeface="Segoe Script" panose="030B0504020000000003" pitchFamily="66" charset="0"/>
                <a:cs typeface="Agent Orange" panose="00000400000000000000" pitchFamily="2" charset="0"/>
              </a:rPr>
              <a:t>de marzo</a:t>
            </a:r>
            <a:endParaRPr lang="es-MX" sz="2800" b="1" dirty="0">
              <a:solidFill>
                <a:srgbClr val="FF0066"/>
              </a:solidFill>
              <a:latin typeface="Segoe Script" panose="030B0504020000000003" pitchFamily="66" charset="0"/>
              <a:cs typeface="Agent Orange" panose="00000400000000000000" pitchFamily="2" charset="0"/>
            </a:endParaRPr>
          </a:p>
        </p:txBody>
      </p:sp>
      <p:sp>
        <p:nvSpPr>
          <p:cNvPr id="3" name="Rectángulo 2"/>
          <p:cNvSpPr/>
          <p:nvPr/>
        </p:nvSpPr>
        <p:spPr>
          <a:xfrm>
            <a:off x="79309" y="659660"/>
            <a:ext cx="6876662" cy="11449288"/>
          </a:xfrm>
          <a:prstGeom prst="rect">
            <a:avLst/>
          </a:prstGeom>
        </p:spPr>
        <p:txBody>
          <a:bodyPr wrap="square">
            <a:spAutoFit/>
          </a:bodyPr>
          <a:lstStyle/>
          <a:p>
            <a:pPr algn="ctr"/>
            <a:r>
              <a:rPr lang="es-MX" b="1" dirty="0">
                <a:solidFill>
                  <a:srgbClr val="7030A0"/>
                </a:solidFill>
                <a:latin typeface="Century Gothic" panose="020B0502020202020204" pitchFamily="34" charset="0"/>
              </a:rPr>
              <a:t>Actividad</a:t>
            </a:r>
            <a:r>
              <a:rPr lang="es-MX" b="1" dirty="0" smtClean="0">
                <a:solidFill>
                  <a:srgbClr val="7030A0"/>
                </a:solidFill>
                <a:latin typeface="Century Gothic" panose="020B0502020202020204" pitchFamily="34" charset="0"/>
              </a:rPr>
              <a:t>: Canciones y trabalenguas </a:t>
            </a:r>
          </a:p>
          <a:p>
            <a:r>
              <a:rPr lang="es-MX" b="1" dirty="0" smtClean="0">
                <a:solidFill>
                  <a:srgbClr val="002060"/>
                </a:solidFill>
                <a:latin typeface="Century Gothic" panose="020B0502020202020204" pitchFamily="34" charset="0"/>
              </a:rPr>
              <a:t>¿Qué es una canción? </a:t>
            </a:r>
          </a:p>
          <a:p>
            <a:r>
              <a:rPr lang="es-MX" dirty="0" smtClean="0">
                <a:latin typeface="Century Gothic" panose="020B0502020202020204" pitchFamily="34" charset="0"/>
              </a:rPr>
              <a:t> Una </a:t>
            </a:r>
            <a:r>
              <a:rPr lang="es-MX" dirty="0">
                <a:latin typeface="Century Gothic" panose="020B0502020202020204" pitchFamily="34" charset="0"/>
              </a:rPr>
              <a:t>canción es una composición musical que posee una melodía, ritmo, letra, así como el acompañamiento de instrumentos musicales, para que pueda ser interpretada por uno o varios vocalistas.</a:t>
            </a:r>
            <a:endParaRPr lang="es-MX" dirty="0" smtClean="0">
              <a:latin typeface="Century Gothic" panose="020B0502020202020204" pitchFamily="34" charset="0"/>
            </a:endParaRPr>
          </a:p>
          <a:p>
            <a:r>
              <a:rPr lang="es-MX" b="1" dirty="0" smtClean="0">
                <a:solidFill>
                  <a:srgbClr val="002060"/>
                </a:solidFill>
                <a:latin typeface="Century Gothic" panose="020B0502020202020204" pitchFamily="34" charset="0"/>
              </a:rPr>
              <a:t>¿Qué es un trabalenguas? </a:t>
            </a:r>
          </a:p>
          <a:p>
            <a:r>
              <a:rPr lang="es-MX" dirty="0">
                <a:latin typeface="Century Gothic" panose="020B0502020202020204" pitchFamily="34" charset="0"/>
              </a:rPr>
              <a:t>Un trabalenguas es una frase o un término cuya pronunciación es muy complicada. Suele utilizarse a modo de juego o como ejercicio para lograr una expresión o manera de hablar que resulte clara.</a:t>
            </a:r>
            <a:endParaRPr lang="es-MX" dirty="0" smtClean="0">
              <a:latin typeface="Century Gothic" panose="020B0502020202020204" pitchFamily="34" charset="0"/>
            </a:endParaRPr>
          </a:p>
          <a:p>
            <a:r>
              <a:rPr lang="es-MX" b="1" dirty="0" smtClean="0">
                <a:solidFill>
                  <a:srgbClr val="002060"/>
                </a:solidFill>
                <a:latin typeface="Century Gothic" panose="020B0502020202020204" pitchFamily="34" charset="0"/>
              </a:rPr>
              <a:t>¿Qué es una adivinanza? </a:t>
            </a:r>
          </a:p>
          <a:p>
            <a:r>
              <a:rPr lang="es-MX" dirty="0">
                <a:latin typeface="Century Gothic" panose="020B0502020202020204" pitchFamily="34" charset="0"/>
              </a:rPr>
              <a:t>Se denomina adivinanza a un acertijo expresado en forma de rima, generalmente orientado a un público infantil. Como todo acertijo, la adivinanza presenta un enigma a resolver, poniendo en juego la inteligencia del interpelado.</a:t>
            </a:r>
            <a:endParaRPr lang="es-MX" dirty="0" smtClean="0">
              <a:latin typeface="Century Gothic" panose="020B0502020202020204" pitchFamily="34" charset="0"/>
            </a:endParaRPr>
          </a:p>
          <a:p>
            <a:r>
              <a:rPr lang="es-MX" b="1" dirty="0" smtClean="0">
                <a:solidFill>
                  <a:srgbClr val="002060"/>
                </a:solidFill>
                <a:latin typeface="Century Gothic" panose="020B0502020202020204" pitchFamily="34" charset="0"/>
              </a:rPr>
              <a:t>Fuentes: </a:t>
            </a:r>
          </a:p>
          <a:p>
            <a:r>
              <a:rPr lang="es-MX" dirty="0">
                <a:latin typeface="Century Gothic" panose="020B0502020202020204" pitchFamily="34" charset="0"/>
                <a:hlinkClick r:id="rId2"/>
              </a:rPr>
              <a:t>https://</a:t>
            </a:r>
            <a:r>
              <a:rPr lang="es-MX" dirty="0" err="1" smtClean="0">
                <a:latin typeface="Century Gothic" panose="020B0502020202020204" pitchFamily="34" charset="0"/>
                <a:hlinkClick r:id="rId2"/>
              </a:rPr>
              <a:t>bit.ly</a:t>
            </a:r>
            <a:r>
              <a:rPr lang="es-MX" dirty="0" smtClean="0">
                <a:latin typeface="Century Gothic" panose="020B0502020202020204" pitchFamily="34" charset="0"/>
                <a:hlinkClick r:id="rId2"/>
              </a:rPr>
              <a:t>/</a:t>
            </a:r>
            <a:r>
              <a:rPr lang="es-MX" dirty="0" err="1" smtClean="0">
                <a:latin typeface="Century Gothic" panose="020B0502020202020204" pitchFamily="34" charset="0"/>
                <a:hlinkClick r:id="rId2"/>
              </a:rPr>
              <a:t>3fhEZiL</a:t>
            </a:r>
            <a:endParaRPr lang="es-MX" dirty="0" smtClean="0">
              <a:latin typeface="Century Gothic" panose="020B0502020202020204" pitchFamily="34" charset="0"/>
            </a:endParaRPr>
          </a:p>
          <a:p>
            <a:endParaRPr lang="es-MX" dirty="0" smtClean="0">
              <a:latin typeface="Century Gothic" panose="020B0502020202020204" pitchFamily="34" charset="0"/>
            </a:endParaRPr>
          </a:p>
          <a:p>
            <a:r>
              <a:rPr lang="es-MX" dirty="0">
                <a:latin typeface="Century Gothic" panose="020B0502020202020204" pitchFamily="34" charset="0"/>
                <a:hlinkClick r:id="rId3"/>
              </a:rPr>
              <a:t>https://</a:t>
            </a:r>
            <a:r>
              <a:rPr lang="es-MX" dirty="0" err="1" smtClean="0">
                <a:latin typeface="Century Gothic" panose="020B0502020202020204" pitchFamily="34" charset="0"/>
                <a:hlinkClick r:id="rId3"/>
              </a:rPr>
              <a:t>bit.ly</a:t>
            </a:r>
            <a:r>
              <a:rPr lang="es-MX" dirty="0" smtClean="0">
                <a:latin typeface="Century Gothic" panose="020B0502020202020204" pitchFamily="34" charset="0"/>
                <a:hlinkClick r:id="rId3"/>
              </a:rPr>
              <a:t>/</a:t>
            </a:r>
            <a:r>
              <a:rPr lang="es-MX" dirty="0" err="1" smtClean="0">
                <a:latin typeface="Century Gothic" panose="020B0502020202020204" pitchFamily="34" charset="0"/>
                <a:hlinkClick r:id="rId3"/>
              </a:rPr>
              <a:t>3rsbPzC</a:t>
            </a:r>
            <a:endParaRPr lang="es-MX" dirty="0" smtClean="0">
              <a:latin typeface="Century Gothic" panose="020B0502020202020204" pitchFamily="34" charset="0"/>
            </a:endParaRPr>
          </a:p>
          <a:p>
            <a:endParaRPr lang="es-MX" dirty="0" smtClean="0">
              <a:latin typeface="Century Gothic" panose="020B0502020202020204" pitchFamily="34" charset="0"/>
            </a:endParaRPr>
          </a:p>
          <a:p>
            <a:r>
              <a:rPr lang="es-MX" dirty="0">
                <a:latin typeface="Century Gothic" panose="020B0502020202020204" pitchFamily="34" charset="0"/>
                <a:hlinkClick r:id="rId4"/>
              </a:rPr>
              <a:t>https://</a:t>
            </a:r>
            <a:r>
              <a:rPr lang="es-MX" dirty="0" err="1" smtClean="0">
                <a:latin typeface="Century Gothic" panose="020B0502020202020204" pitchFamily="34" charset="0"/>
                <a:hlinkClick r:id="rId4"/>
              </a:rPr>
              <a:t>bit.ly</a:t>
            </a:r>
            <a:r>
              <a:rPr lang="es-MX" dirty="0" smtClean="0">
                <a:latin typeface="Century Gothic" panose="020B0502020202020204" pitchFamily="34" charset="0"/>
                <a:hlinkClick r:id="rId4"/>
              </a:rPr>
              <a:t>/</a:t>
            </a:r>
            <a:r>
              <a:rPr lang="es-MX" dirty="0" err="1" smtClean="0">
                <a:latin typeface="Century Gothic" panose="020B0502020202020204" pitchFamily="34" charset="0"/>
                <a:hlinkClick r:id="rId4"/>
              </a:rPr>
              <a:t>31lzEhU</a:t>
            </a:r>
            <a:endParaRPr lang="es-MX" dirty="0" smtClean="0">
              <a:latin typeface="Century Gothic" panose="020B0502020202020204" pitchFamily="34" charset="0"/>
            </a:endParaRPr>
          </a:p>
          <a:p>
            <a:endParaRPr lang="es-MX" dirty="0">
              <a:latin typeface="Century Gothic" panose="020B0502020202020204" pitchFamily="34" charset="0"/>
            </a:endParaRPr>
          </a:p>
          <a:p>
            <a:endParaRPr lang="es-MX" b="1" dirty="0" smtClean="0">
              <a:solidFill>
                <a:srgbClr val="002060"/>
              </a:solidFill>
              <a:latin typeface="Century Gothic" panose="020B0502020202020204" pitchFamily="34" charset="0"/>
            </a:endParaRPr>
          </a:p>
          <a:p>
            <a:endParaRPr lang="es-MX" b="1" dirty="0">
              <a:solidFill>
                <a:srgbClr val="002060"/>
              </a:solidFill>
              <a:latin typeface="Century Gothic" panose="020B0502020202020204" pitchFamily="34" charset="0"/>
            </a:endParaRPr>
          </a:p>
          <a:p>
            <a:endParaRPr lang="es-MX" b="1" dirty="0" smtClean="0">
              <a:solidFill>
                <a:srgbClr val="002060"/>
              </a:solidFill>
              <a:latin typeface="Century Gothic" panose="020B0502020202020204" pitchFamily="34" charset="0"/>
            </a:endParaRPr>
          </a:p>
          <a:p>
            <a:endParaRPr lang="es-MX" b="1" dirty="0">
              <a:solidFill>
                <a:srgbClr val="002060"/>
              </a:solidFill>
              <a:latin typeface="Century Gothic" panose="020B0502020202020204" pitchFamily="34" charset="0"/>
            </a:endParaRPr>
          </a:p>
          <a:p>
            <a:r>
              <a:rPr lang="es-MX" b="1" dirty="0" smtClean="0">
                <a:solidFill>
                  <a:srgbClr val="002060"/>
                </a:solidFill>
                <a:latin typeface="Century Gothic" panose="020B0502020202020204" pitchFamily="34" charset="0"/>
              </a:rPr>
              <a:t>Explicación para los niños: </a:t>
            </a:r>
          </a:p>
          <a:p>
            <a:r>
              <a:rPr lang="es-MX" dirty="0" smtClean="0">
                <a:latin typeface="Century Gothic" panose="020B0502020202020204" pitchFamily="34" charset="0"/>
              </a:rPr>
              <a:t>Diariamente nosotros debemos buscar la manera de estimular nuestro lenguaje, es por eso que en clase hemos visto canciones, trabalenguas y adivinanzas, que a pesar de tener una finalidad en específico, son divertidas y nos hacen pasar momentos agradables. </a:t>
            </a:r>
          </a:p>
          <a:p>
            <a:r>
              <a:rPr lang="es-MX" dirty="0" smtClean="0">
                <a:latin typeface="Century Gothic" panose="020B0502020202020204" pitchFamily="34" charset="0"/>
              </a:rPr>
              <a:t>Seguramente han cantado muchas canciones, desde la Vaca Lola, hasta el Baby Shark, incluso conocen los movimientos para bailarlas, también han escuchado sobre los tres tristes tigres, un trabalenguas muy popular, finalmente hemos jugado a las adivinanzas a través de las ruletas digitales, es primordial mencionar las características de objetos, animales, o personas con el fin de descubrir de qué se trata. </a:t>
            </a:r>
            <a:endParaRPr lang="es-MX" dirty="0">
              <a:latin typeface="Century Gothic" panose="020B0502020202020204" pitchFamily="34" charset="0"/>
            </a:endParaRPr>
          </a:p>
        </p:txBody>
      </p:sp>
      <p:pic>
        <p:nvPicPr>
          <p:cNvPr id="4" name="Imagen 3"/>
          <p:cNvPicPr>
            <a:picLocks noChangeAspect="1"/>
          </p:cNvPicPr>
          <p:nvPr/>
        </p:nvPicPr>
        <p:blipFill rotWithShape="1">
          <a:blip r:embed="rId5">
            <a:extLst>
              <a:ext uri="{BEBA8EAE-BF5A-486C-A8C5-ECC9F3942E4B}">
                <a14:imgProps xmlns:a14="http://schemas.microsoft.com/office/drawing/2010/main">
                  <a14:imgLayer r:embed="rId6">
                    <a14:imgEffect>
                      <a14:backgroundRemoval t="2143" b="91429" l="2308" r="97692">
                        <a14:foregroundMark x1="79231" y1="18929" x2="79231" y2="18929"/>
                        <a14:foregroundMark x1="71538" y1="23214" x2="71538" y2="23214"/>
                        <a14:foregroundMark x1="70000" y1="25714" x2="70000" y2="25714"/>
                        <a14:foregroundMark x1="84615" y1="11786" x2="84615" y2="11786"/>
                        <a14:foregroundMark x1="85769" y1="10357" x2="85769" y2="10357"/>
                        <a14:foregroundMark x1="87308" y1="8214" x2="87308" y2="8214"/>
                        <a14:foregroundMark x1="89231" y1="8214" x2="89231" y2="8214"/>
                        <a14:foregroundMark x1="82692" y1="19643" x2="82692" y2="19643"/>
                        <a14:foregroundMark x1="77692" y1="22143" x2="77692" y2="22143"/>
                      </a14:backgroundRemoval>
                    </a14:imgEffect>
                  </a14:imgLayer>
                </a14:imgProps>
              </a:ext>
            </a:extLst>
          </a:blip>
          <a:srcRect l="9078" t="2429"/>
          <a:stretch/>
        </p:blipFill>
        <p:spPr>
          <a:xfrm>
            <a:off x="3438330" y="5262465"/>
            <a:ext cx="3419670" cy="3200396"/>
          </a:xfrm>
          <a:prstGeom prst="rect">
            <a:avLst/>
          </a:prstGeom>
        </p:spPr>
      </p:pic>
    </p:spTree>
    <p:extLst>
      <p:ext uri="{BB962C8B-B14F-4D97-AF65-F5344CB8AC3E}">
        <p14:creationId xmlns:p14="http://schemas.microsoft.com/office/powerpoint/2010/main" val="2072674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TotalTime>
  <Words>1320</Words>
  <Application>Microsoft Office PowerPoint</Application>
  <PresentationFormat>Panorámica</PresentationFormat>
  <Paragraphs>71</Paragraphs>
  <Slides>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vt:i4>
      </vt:variant>
    </vt:vector>
  </HeadingPairs>
  <TitlesOfParts>
    <vt:vector size="12" baseType="lpstr">
      <vt:lpstr>Agent Orange</vt:lpstr>
      <vt:lpstr>Arial</vt:lpstr>
      <vt:lpstr>Calibri</vt:lpstr>
      <vt:lpstr>Calibri Light</vt:lpstr>
      <vt:lpstr>Century Gothic</vt:lpstr>
      <vt:lpstr>Segoe Script</vt:lpstr>
      <vt:lpstr>Tema de Office</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WIN8</dc:creator>
  <cp:lastModifiedBy>WIN8</cp:lastModifiedBy>
  <cp:revision>10</cp:revision>
  <dcterms:created xsi:type="dcterms:W3CDTF">2021-03-26T18:54:02Z</dcterms:created>
  <dcterms:modified xsi:type="dcterms:W3CDTF">2021-03-26T20:27:43Z</dcterms:modified>
</cp:coreProperties>
</file>