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73" d="100"/>
          <a:sy n="73" d="100"/>
        </p:scale>
        <p:origin x="618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76FAE-44A8-4500-876A-E8079A1043A9}" type="datetimeFigureOut">
              <a:rPr lang="es-MX" smtClean="0"/>
              <a:t>25/03/2021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4DD31-C2C9-41BF-AB0D-5DB37E9976B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927778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76FAE-44A8-4500-876A-E8079A1043A9}" type="datetimeFigureOut">
              <a:rPr lang="es-MX" smtClean="0"/>
              <a:t>25/03/2021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4DD31-C2C9-41BF-AB0D-5DB37E9976B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781133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76FAE-44A8-4500-876A-E8079A1043A9}" type="datetimeFigureOut">
              <a:rPr lang="es-MX" smtClean="0"/>
              <a:t>25/03/2021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4DD31-C2C9-41BF-AB0D-5DB37E9976B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264391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76FAE-44A8-4500-876A-E8079A1043A9}" type="datetimeFigureOut">
              <a:rPr lang="es-MX" smtClean="0"/>
              <a:t>25/03/2021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4DD31-C2C9-41BF-AB0D-5DB37E9976B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749218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76FAE-44A8-4500-876A-E8079A1043A9}" type="datetimeFigureOut">
              <a:rPr lang="es-MX" smtClean="0"/>
              <a:t>25/03/2021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4DD31-C2C9-41BF-AB0D-5DB37E9976B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155335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76FAE-44A8-4500-876A-E8079A1043A9}" type="datetimeFigureOut">
              <a:rPr lang="es-MX" smtClean="0"/>
              <a:t>25/03/2021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4DD31-C2C9-41BF-AB0D-5DB37E9976B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142435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76FAE-44A8-4500-876A-E8079A1043A9}" type="datetimeFigureOut">
              <a:rPr lang="es-MX" smtClean="0"/>
              <a:t>25/03/2021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4DD31-C2C9-41BF-AB0D-5DB37E9976B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687628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76FAE-44A8-4500-876A-E8079A1043A9}" type="datetimeFigureOut">
              <a:rPr lang="es-MX" smtClean="0"/>
              <a:t>25/03/2021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4DD31-C2C9-41BF-AB0D-5DB37E9976B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661897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76FAE-44A8-4500-876A-E8079A1043A9}" type="datetimeFigureOut">
              <a:rPr lang="es-MX" smtClean="0"/>
              <a:t>25/03/2021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4DD31-C2C9-41BF-AB0D-5DB37E9976B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82825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76FAE-44A8-4500-876A-E8079A1043A9}" type="datetimeFigureOut">
              <a:rPr lang="es-MX" smtClean="0"/>
              <a:t>25/03/2021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4DD31-C2C9-41BF-AB0D-5DB37E9976B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192212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76FAE-44A8-4500-876A-E8079A1043A9}" type="datetimeFigureOut">
              <a:rPr lang="es-MX" smtClean="0"/>
              <a:t>25/03/2021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4DD31-C2C9-41BF-AB0D-5DB37E9976B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75500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976FAE-44A8-4500-876A-E8079A1043A9}" type="datetimeFigureOut">
              <a:rPr lang="es-MX" smtClean="0"/>
              <a:t>25/03/2021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54DD31-C2C9-41BF-AB0D-5DB37E9976B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712857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i.pinimg.com/originals/2e/4f/ca/2e4fca7fa914fca261d55c2a9a4fdb5a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814" t="1803" r="927" b="1081"/>
          <a:stretch/>
        </p:blipFill>
        <p:spPr bwMode="auto">
          <a:xfrm rot="10800000">
            <a:off x="0" y="-12884"/>
            <a:ext cx="6130344" cy="68708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https://i.pinimg.com/originals/2e/4f/ca/2e4fca7fa914fca261d55c2a9a4fdb5a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814" t="1622" r="927" b="1356"/>
          <a:stretch/>
        </p:blipFill>
        <p:spPr bwMode="auto">
          <a:xfrm>
            <a:off x="6096000" y="-12882"/>
            <a:ext cx="6130344" cy="68708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ángulo 5"/>
          <p:cNvSpPr/>
          <p:nvPr/>
        </p:nvSpPr>
        <p:spPr>
          <a:xfrm>
            <a:off x="331619" y="295835"/>
            <a:ext cx="11528762" cy="626633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" name="CuadroTexto 3"/>
          <p:cNvSpPr txBox="1"/>
          <p:nvPr/>
        </p:nvSpPr>
        <p:spPr>
          <a:xfrm>
            <a:off x="1982886" y="611515"/>
            <a:ext cx="82426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dirty="0" smtClean="0">
                <a:latin typeface="Berlin Sans FB Demi" panose="020E0802020502020306" pitchFamily="34" charset="0"/>
              </a:rPr>
              <a:t>Notas científicas: </a:t>
            </a:r>
            <a:r>
              <a:rPr lang="es-MX" sz="2800" dirty="0" smtClean="0">
                <a:latin typeface="Berlin Sans FB Demi" panose="020E0802020502020306" pitchFamily="34" charset="0"/>
              </a:rPr>
              <a:t>Primavera</a:t>
            </a:r>
            <a:endParaRPr lang="es-MX" sz="2800" dirty="0" smtClean="0">
              <a:latin typeface="Berlin Sans FB Demi" panose="020E0802020502020306" pitchFamily="34" charset="0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779182" y="1216873"/>
            <a:ext cx="10650070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2400" b="1" dirty="0" smtClean="0">
                <a:latin typeface="Berlin Sans FB" panose="020E0602020502020306" pitchFamily="34" charset="0"/>
              </a:rPr>
              <a:t>Fundamento </a:t>
            </a:r>
            <a:r>
              <a:rPr lang="es-MX" sz="2400" b="1" dirty="0" smtClean="0">
                <a:latin typeface="Berlin Sans FB" panose="020E0602020502020306" pitchFamily="34" charset="0"/>
              </a:rPr>
              <a:t>teórico</a:t>
            </a:r>
          </a:p>
          <a:p>
            <a:pPr algn="just"/>
            <a:r>
              <a:rPr lang="es-MX" sz="2400" dirty="0">
                <a:latin typeface="Berlin Sans FB" panose="020E0602020502020306" pitchFamily="34" charset="0"/>
              </a:rPr>
              <a:t>La primavera </a:t>
            </a:r>
            <a:r>
              <a:rPr lang="es-MX" sz="2400" dirty="0" smtClean="0">
                <a:latin typeface="Berlin Sans FB" panose="020E0602020502020306" pitchFamily="34" charset="0"/>
              </a:rPr>
              <a:t>es </a:t>
            </a:r>
            <a:r>
              <a:rPr lang="es-MX" sz="2400" dirty="0">
                <a:latin typeface="Berlin Sans FB" panose="020E0602020502020306" pitchFamily="34" charset="0"/>
              </a:rPr>
              <a:t>una de las cuatro estaciones climáticas en que está dividido el año de las zonas templadas del planeta, junto con el verano, otoño e invierno. la primavera se caracteriza por un ascenso gradual de la temperatura, dispersión de las lluvias, días más largos y soleados, y floración y reverdecimiento de las </a:t>
            </a:r>
            <a:r>
              <a:rPr lang="es-MX" sz="2400" dirty="0" smtClean="0">
                <a:latin typeface="Berlin Sans FB" panose="020E0602020502020306" pitchFamily="34" charset="0"/>
              </a:rPr>
              <a:t>plantas. </a:t>
            </a:r>
            <a:r>
              <a:rPr lang="es-MX" sz="2400" dirty="0">
                <a:latin typeface="Berlin Sans FB" panose="020E0602020502020306" pitchFamily="34" charset="0"/>
              </a:rPr>
              <a:t>La primavera inicia, astronómicamente, con el equinoccio de primavera (del 20 al 21 de marzo en el hemisferio norte y del 21 al 23 de septiembre en el sur) y culmina con el solsticio de verano (cerca del 21 de junio en el hemisferio norte y el 21 de diciembre en el hemisferio sur</a:t>
            </a:r>
            <a:r>
              <a:rPr lang="es-MX" sz="2400" dirty="0" smtClean="0">
                <a:latin typeface="Berlin Sans FB" panose="020E0602020502020306" pitchFamily="34" charset="0"/>
              </a:rPr>
              <a:t>).</a:t>
            </a:r>
            <a:endParaRPr lang="es-MX" sz="2400" b="1" dirty="0">
              <a:latin typeface="Berlin Sans FB" panose="020E0602020502020306" pitchFamily="34" charset="0"/>
            </a:endParaRPr>
          </a:p>
          <a:p>
            <a:pPr algn="just"/>
            <a:r>
              <a:rPr lang="es-MX" sz="2400" dirty="0" smtClean="0">
                <a:latin typeface="Berlin Sans FB Demi" panose="020E0802020502020306" pitchFamily="34" charset="0"/>
              </a:rPr>
              <a:t>Explicación </a:t>
            </a:r>
            <a:r>
              <a:rPr lang="es-MX" sz="2400" dirty="0" smtClean="0">
                <a:latin typeface="Berlin Sans FB Demi" panose="020E0802020502020306" pitchFamily="34" charset="0"/>
              </a:rPr>
              <a:t>para </a:t>
            </a:r>
            <a:r>
              <a:rPr lang="es-MX" sz="2400" dirty="0" smtClean="0">
                <a:latin typeface="Berlin Sans FB Demi" panose="020E0802020502020306" pitchFamily="34" charset="0"/>
              </a:rPr>
              <a:t>niños</a:t>
            </a:r>
          </a:p>
          <a:p>
            <a:pPr algn="just"/>
            <a:r>
              <a:rPr lang="es-MX" sz="2400" dirty="0" smtClean="0">
                <a:latin typeface="Berlin Sans FB" panose="020E0602020502020306" pitchFamily="34" charset="0"/>
              </a:rPr>
              <a:t>La explicación será por medio de un cuento donde se explica cuando inicia la primavera y se nombran algunas características de esta época. </a:t>
            </a:r>
            <a:endParaRPr lang="es-MX" sz="2400" dirty="0" smtClean="0">
              <a:latin typeface="Berlin Sans FB" panose="020E0602020502020306" pitchFamily="34" charset="0"/>
            </a:endParaRPr>
          </a:p>
          <a:p>
            <a:pPr algn="just"/>
            <a:r>
              <a:rPr lang="es-MX" sz="2400" b="1" dirty="0">
                <a:latin typeface="Berlin Sans FB" panose="020E0602020502020306" pitchFamily="34" charset="0"/>
              </a:rPr>
              <a:t>Fuente: </a:t>
            </a:r>
            <a:r>
              <a:rPr lang="es-MX" sz="2400" dirty="0">
                <a:latin typeface="Berlin Sans FB" panose="020E0602020502020306" pitchFamily="34" charset="0"/>
              </a:rPr>
              <a:t>https://concepto.de/primavera/#ixzz6q932K7yx</a:t>
            </a:r>
          </a:p>
          <a:p>
            <a:pPr algn="just"/>
            <a:endParaRPr lang="es-MX" sz="2200" dirty="0">
              <a:latin typeface="Berlin Sans FB" panose="020E0602020502020306" pitchFamily="34" charset="0"/>
            </a:endParaRPr>
          </a:p>
          <a:p>
            <a:pPr algn="just"/>
            <a:r>
              <a:rPr lang="es-MX" sz="2200" dirty="0" smtClean="0">
                <a:latin typeface="Berlin Sans FB Demi" panose="020E0802020502020306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334507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i.pinimg.com/originals/2e/4f/ca/2e4fca7fa914fca261d55c2a9a4fdb5a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814" t="1803" r="927" b="1081"/>
          <a:stretch/>
        </p:blipFill>
        <p:spPr bwMode="auto">
          <a:xfrm rot="10800000">
            <a:off x="0" y="-12884"/>
            <a:ext cx="6130344" cy="68708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https://i.pinimg.com/originals/2e/4f/ca/2e4fca7fa914fca261d55c2a9a4fdb5a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814" t="1622" r="927" b="1356"/>
          <a:stretch/>
        </p:blipFill>
        <p:spPr bwMode="auto">
          <a:xfrm>
            <a:off x="6096000" y="-12882"/>
            <a:ext cx="6130344" cy="68708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ángulo 5"/>
          <p:cNvSpPr/>
          <p:nvPr/>
        </p:nvSpPr>
        <p:spPr>
          <a:xfrm>
            <a:off x="331619" y="295835"/>
            <a:ext cx="11528762" cy="626633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" name="CuadroTexto 3"/>
          <p:cNvSpPr txBox="1"/>
          <p:nvPr/>
        </p:nvSpPr>
        <p:spPr>
          <a:xfrm>
            <a:off x="2686593" y="490166"/>
            <a:ext cx="68188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latin typeface="Berlin Sans FB" panose="020E0602020502020306" pitchFamily="34" charset="0"/>
              </a:rPr>
              <a:t>Notas científicas: </a:t>
            </a:r>
            <a:r>
              <a:rPr lang="es-MX" sz="2400" b="1" dirty="0" smtClean="0">
                <a:latin typeface="Berlin Sans FB" panose="020E0602020502020306" pitchFamily="34" charset="0"/>
              </a:rPr>
              <a:t>Clasificación de plantas</a:t>
            </a:r>
            <a:endParaRPr lang="es-MX" sz="2400" b="1" dirty="0" smtClean="0">
              <a:latin typeface="Berlin Sans FB" panose="020E0602020502020306" pitchFamily="34" charset="0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583474" y="1050685"/>
            <a:ext cx="11025051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2400" b="1" dirty="0" smtClean="0">
                <a:latin typeface="Berlin Sans FB" panose="020E0602020502020306" pitchFamily="34" charset="0"/>
              </a:rPr>
              <a:t>Fundamento </a:t>
            </a:r>
            <a:r>
              <a:rPr lang="es-MX" sz="2400" b="1" dirty="0" smtClean="0">
                <a:latin typeface="Berlin Sans FB" panose="020E0602020502020306" pitchFamily="34" charset="0"/>
              </a:rPr>
              <a:t>teórico</a:t>
            </a:r>
          </a:p>
          <a:p>
            <a:pPr algn="just"/>
            <a:r>
              <a:rPr lang="es-MX" sz="2400" dirty="0">
                <a:latin typeface="Berlin Sans FB" panose="020E0602020502020306" pitchFamily="34" charset="0"/>
              </a:rPr>
              <a:t>Las plantas nos brindan diferentes utilidades a los seres humanos y de acuerdo con estas se las ha clasificado en</a:t>
            </a:r>
            <a:r>
              <a:rPr lang="es-MX" sz="2400" dirty="0" smtClean="0">
                <a:latin typeface="Berlin Sans FB" panose="020E0602020502020306" pitchFamily="34" charset="0"/>
              </a:rPr>
              <a:t>:</a:t>
            </a:r>
          </a:p>
          <a:p>
            <a:pPr algn="just"/>
            <a:r>
              <a:rPr lang="es-MX" sz="2400" dirty="0" smtClean="0">
                <a:latin typeface="Berlin Sans FB" panose="020E0602020502020306" pitchFamily="34" charset="0"/>
              </a:rPr>
              <a:t>*PLANTAS ALIMENTICIAS: Son </a:t>
            </a:r>
            <a:r>
              <a:rPr lang="es-MX" sz="2400" dirty="0">
                <a:latin typeface="Berlin Sans FB" panose="020E0602020502020306" pitchFamily="34" charset="0"/>
              </a:rPr>
              <a:t>los que  utilizamos para nutrirnos  y alimentarnos  </a:t>
            </a:r>
            <a:r>
              <a:rPr lang="es-MX" sz="2400" dirty="0" smtClean="0">
                <a:latin typeface="Berlin Sans FB" panose="020E0602020502020306" pitchFamily="34" charset="0"/>
              </a:rPr>
              <a:t>como: lechugas, tomate y acelga.</a:t>
            </a:r>
          </a:p>
          <a:p>
            <a:pPr algn="just"/>
            <a:r>
              <a:rPr lang="es-MX" sz="2400" dirty="0" smtClean="0">
                <a:latin typeface="Berlin Sans FB" panose="020E0602020502020306" pitchFamily="34" charset="0"/>
              </a:rPr>
              <a:t>*PLANTAS ORNAMENTALES: Sirven </a:t>
            </a:r>
            <a:r>
              <a:rPr lang="es-MX" sz="2400" dirty="0">
                <a:latin typeface="Berlin Sans FB" panose="020E0602020502020306" pitchFamily="34" charset="0"/>
              </a:rPr>
              <a:t>para adornar parques, jardines e interiores  de las </a:t>
            </a:r>
            <a:r>
              <a:rPr lang="es-MX" sz="2400" dirty="0" smtClean="0">
                <a:latin typeface="Berlin Sans FB" panose="020E0602020502020306" pitchFamily="34" charset="0"/>
              </a:rPr>
              <a:t>viviendas. El </a:t>
            </a:r>
            <a:r>
              <a:rPr lang="es-MX" sz="2400" dirty="0">
                <a:latin typeface="Berlin Sans FB" panose="020E0602020502020306" pitchFamily="34" charset="0"/>
              </a:rPr>
              <a:t>cultivo de plantas </a:t>
            </a:r>
            <a:r>
              <a:rPr lang="es-MX" sz="2400" dirty="0" smtClean="0">
                <a:latin typeface="Berlin Sans FB" panose="020E0602020502020306" pitchFamily="34" charset="0"/>
              </a:rPr>
              <a:t>como: rosas, girasoles y orquídeas.</a:t>
            </a:r>
          </a:p>
          <a:p>
            <a:pPr algn="just"/>
            <a:r>
              <a:rPr lang="es-MX" sz="2400" dirty="0" smtClean="0">
                <a:latin typeface="Berlin Sans FB" panose="020E0602020502020306" pitchFamily="34" charset="0"/>
              </a:rPr>
              <a:t>*PLANTAS MEDICINALES: Nos </a:t>
            </a:r>
            <a:r>
              <a:rPr lang="es-MX" sz="2400" dirty="0">
                <a:latin typeface="Berlin Sans FB" panose="020E0602020502020306" pitchFamily="34" charset="0"/>
              </a:rPr>
              <a:t>brindan alivio o curan algún tipo de dolencia como el:</a:t>
            </a:r>
          </a:p>
          <a:p>
            <a:pPr algn="just"/>
            <a:r>
              <a:rPr lang="es-MX" sz="2400" dirty="0" smtClean="0">
                <a:latin typeface="Berlin Sans FB" panose="020E0602020502020306" pitchFamily="34" charset="0"/>
              </a:rPr>
              <a:t>toronjil, el cedrón y la manzanilla.</a:t>
            </a:r>
            <a:endParaRPr lang="es-MX" sz="2400" dirty="0" smtClean="0">
              <a:latin typeface="Berlin Sans FB" panose="020E0602020502020306" pitchFamily="34" charset="0"/>
            </a:endParaRPr>
          </a:p>
          <a:p>
            <a:r>
              <a:rPr lang="es-MX" sz="2400" b="1" dirty="0" smtClean="0">
                <a:latin typeface="Berlin Sans FB" panose="020E0602020502020306" pitchFamily="34" charset="0"/>
              </a:rPr>
              <a:t>Explicación </a:t>
            </a:r>
            <a:r>
              <a:rPr lang="es-MX" sz="2400" b="1" dirty="0">
                <a:latin typeface="Berlin Sans FB" panose="020E0602020502020306" pitchFamily="34" charset="0"/>
              </a:rPr>
              <a:t>para niños </a:t>
            </a:r>
            <a:endParaRPr lang="es-MX" sz="2400" b="1" dirty="0" smtClean="0">
              <a:latin typeface="Berlin Sans FB" panose="020E0602020502020306" pitchFamily="34" charset="0"/>
            </a:endParaRPr>
          </a:p>
          <a:p>
            <a:r>
              <a:rPr lang="es-MX" sz="2400" dirty="0" smtClean="0">
                <a:latin typeface="Berlin Sans FB" panose="020E0602020502020306" pitchFamily="34" charset="0"/>
              </a:rPr>
              <a:t>La explicación será por medio de un video posteriormente los alumnos tendrán que realizar una actividad donde clasificaran diferentes plantas. </a:t>
            </a:r>
            <a:endParaRPr lang="es-MX" sz="2400" dirty="0" smtClean="0">
              <a:latin typeface="Berlin Sans FB" panose="020E0602020502020306" pitchFamily="34" charset="0"/>
            </a:endParaRPr>
          </a:p>
          <a:p>
            <a:r>
              <a:rPr lang="es-MX" sz="2400" b="1" dirty="0">
                <a:latin typeface="Berlin Sans FB" panose="020E0602020502020306" pitchFamily="34" charset="0"/>
              </a:rPr>
              <a:t>Fuente: </a:t>
            </a:r>
            <a:r>
              <a:rPr lang="es-MX" sz="2400" dirty="0">
                <a:latin typeface="Berlin Sans FB" panose="020E0602020502020306" pitchFamily="34" charset="0"/>
              </a:rPr>
              <a:t>https://madelyn57.wordpress.com/plantas/clasificacion-de-las-plantas/utilidades-de-las-plantas/clasificacion-de-las-plantas-por-su-utilidad/</a:t>
            </a:r>
            <a:endParaRPr lang="es-MX" sz="2400" dirty="0">
              <a:latin typeface="Berlin Sans FB" panose="020E06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82112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294</Words>
  <Application>Microsoft Office PowerPoint</Application>
  <PresentationFormat>Panorámica</PresentationFormat>
  <Paragraphs>18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8" baseType="lpstr">
      <vt:lpstr>Arial</vt:lpstr>
      <vt:lpstr>Berlin Sans FB</vt:lpstr>
      <vt:lpstr>Berlin Sans FB Demi</vt:lpstr>
      <vt:lpstr>Calibri</vt:lpstr>
      <vt:lpstr>Calibri Light</vt:lpstr>
      <vt:lpstr>Tema de Office</vt:lpstr>
      <vt:lpstr>Presentación de PowerPoint</vt:lpstr>
      <vt:lpstr>Presentación de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aagtz99@gmail.com</dc:creator>
  <cp:lastModifiedBy>aagtz99@gmail.com</cp:lastModifiedBy>
  <cp:revision>10</cp:revision>
  <dcterms:created xsi:type="dcterms:W3CDTF">2021-02-07T00:07:20Z</dcterms:created>
  <dcterms:modified xsi:type="dcterms:W3CDTF">2021-03-25T17:31:55Z</dcterms:modified>
</cp:coreProperties>
</file>