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6EEE-07A1-4B58-9402-F66A4017AED8}" type="datetimeFigureOut">
              <a:rPr lang="es-ES_tradnl" smtClean="0"/>
              <a:t>24/03/2021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D6457-179B-4E05-BB8D-C10B924192F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27360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6EEE-07A1-4B58-9402-F66A4017AED8}" type="datetimeFigureOut">
              <a:rPr lang="es-ES_tradnl" smtClean="0"/>
              <a:t>24/03/2021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D6457-179B-4E05-BB8D-C10B924192F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54731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6EEE-07A1-4B58-9402-F66A4017AED8}" type="datetimeFigureOut">
              <a:rPr lang="es-ES_tradnl" smtClean="0"/>
              <a:t>24/03/2021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D6457-179B-4E05-BB8D-C10B924192F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1642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6EEE-07A1-4B58-9402-F66A4017AED8}" type="datetimeFigureOut">
              <a:rPr lang="es-ES_tradnl" smtClean="0"/>
              <a:t>24/03/2021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D6457-179B-4E05-BB8D-C10B924192F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79746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6EEE-07A1-4B58-9402-F66A4017AED8}" type="datetimeFigureOut">
              <a:rPr lang="es-ES_tradnl" smtClean="0"/>
              <a:t>24/03/2021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D6457-179B-4E05-BB8D-C10B924192F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71764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6EEE-07A1-4B58-9402-F66A4017AED8}" type="datetimeFigureOut">
              <a:rPr lang="es-ES_tradnl" smtClean="0"/>
              <a:t>24/03/2021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D6457-179B-4E05-BB8D-C10B924192F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00498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6EEE-07A1-4B58-9402-F66A4017AED8}" type="datetimeFigureOut">
              <a:rPr lang="es-ES_tradnl" smtClean="0"/>
              <a:t>24/03/2021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D6457-179B-4E05-BB8D-C10B924192F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6450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6EEE-07A1-4B58-9402-F66A4017AED8}" type="datetimeFigureOut">
              <a:rPr lang="es-ES_tradnl" smtClean="0"/>
              <a:t>24/03/2021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D6457-179B-4E05-BB8D-C10B924192F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40388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6EEE-07A1-4B58-9402-F66A4017AED8}" type="datetimeFigureOut">
              <a:rPr lang="es-ES_tradnl" smtClean="0"/>
              <a:t>24/03/2021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D6457-179B-4E05-BB8D-C10B924192F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03720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6EEE-07A1-4B58-9402-F66A4017AED8}" type="datetimeFigureOut">
              <a:rPr lang="es-ES_tradnl" smtClean="0"/>
              <a:t>24/03/2021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D6457-179B-4E05-BB8D-C10B924192F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31509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6EEE-07A1-4B58-9402-F66A4017AED8}" type="datetimeFigureOut">
              <a:rPr lang="es-ES_tradnl" smtClean="0"/>
              <a:t>24/03/2021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D6457-179B-4E05-BB8D-C10B924192F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8605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56EEE-07A1-4B58-9402-F66A4017AED8}" type="datetimeFigureOut">
              <a:rPr lang="es-ES_tradnl" smtClean="0"/>
              <a:t>24/03/2021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D6457-179B-4E05-BB8D-C10B924192F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76962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JgpbmpCmv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i.pinimg.com/564x/0f/ce/c0/0fcec0528cf7110170908abc36f87d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6999" y="-2667000"/>
            <a:ext cx="6858001" cy="12192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2390504" y="1397726"/>
            <a:ext cx="743276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0" dirty="0" smtClean="0">
                <a:solidFill>
                  <a:schemeClr val="accent6">
                    <a:lumMod val="50000"/>
                  </a:schemeClr>
                </a:solidFill>
                <a:latin typeface="Diverplate" pitchFamily="2" charset="0"/>
              </a:rPr>
              <a:t>CUADERNO DE NOTAS</a:t>
            </a:r>
          </a:p>
          <a:p>
            <a:pPr algn="ctr"/>
            <a:r>
              <a:rPr lang="es-MX" sz="8000" dirty="0" smtClean="0">
                <a:solidFill>
                  <a:schemeClr val="accent6">
                    <a:lumMod val="50000"/>
                  </a:schemeClr>
                </a:solidFill>
                <a:latin typeface="Diverplate" pitchFamily="2" charset="0"/>
              </a:rPr>
              <a:t>CIENTIFICAS </a:t>
            </a:r>
            <a:endParaRPr lang="es-ES_tradnl" sz="8000" dirty="0">
              <a:solidFill>
                <a:schemeClr val="accent6">
                  <a:lumMod val="50000"/>
                </a:schemeClr>
              </a:solidFill>
              <a:latin typeface="Diverplat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528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i.pinimg.com/564x/0f/ce/c0/0fcec0528cf7110170908abc36f87d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6999" y="-2667000"/>
            <a:ext cx="6858001" cy="12192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2834639" y="1463041"/>
            <a:ext cx="6818811" cy="393192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s-MX" sz="16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EDUCACIÓN PREESCOLAR DEL ESTADO</a:t>
            </a:r>
            <a:endParaRPr lang="es-ES_trad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90000"/>
              </a:lnSpc>
            </a:pPr>
            <a:r>
              <a:rPr lang="es-MX" sz="16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 la Institución de práctica: </a:t>
            </a:r>
            <a:endParaRPr lang="es-ES_trad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90000"/>
              </a:lnSpc>
            </a:pPr>
            <a:r>
              <a:rPr lang="es-MX" sz="1600" b="1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“Jardín de niños Diego Rivera ”</a:t>
            </a:r>
            <a:r>
              <a:rPr lang="es-ES_tradn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42</a:t>
            </a:r>
          </a:p>
          <a:p>
            <a:pPr marL="228600" algn="ctr">
              <a:lnSpc>
                <a:spcPct val="90000"/>
              </a:lnSpc>
            </a:pPr>
            <a:r>
              <a:rPr lang="es-MX" sz="16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 la educadora titular: </a:t>
            </a:r>
            <a:endParaRPr lang="es-ES_trad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90000"/>
              </a:lnSpc>
            </a:pPr>
            <a:r>
              <a:rPr lang="es-MX" sz="1600" b="1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Carla  Priscila Amarillas de la Cruz </a:t>
            </a:r>
            <a:endParaRPr lang="es-ES_trad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90000"/>
              </a:lnSpc>
            </a:pPr>
            <a:r>
              <a:rPr lang="es-MX" sz="16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Grado en el que realiza las prácticas: 2ª y 3ª “B” </a:t>
            </a:r>
            <a:endParaRPr lang="es-ES_trad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90000"/>
              </a:lnSpc>
            </a:pPr>
            <a:r>
              <a:rPr lang="es-MX" sz="16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total, de niños: </a:t>
            </a:r>
            <a:r>
              <a:rPr lang="es-MX" sz="1600" dirty="0" smtClean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</a:t>
            </a:r>
            <a:endParaRPr lang="es-MX" sz="16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90000"/>
              </a:lnSpc>
            </a:pPr>
            <a:r>
              <a:rPr lang="es-MX" sz="16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 la alumna practicante:</a:t>
            </a:r>
            <a:endParaRPr lang="es-ES_trad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90000"/>
              </a:lnSpc>
            </a:pPr>
            <a:r>
              <a:rPr lang="es-MX" sz="1600" b="1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Yadira Alejandra Palomo Rodríguez</a:t>
            </a:r>
            <a:endParaRPr lang="es-ES_trad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90000"/>
              </a:lnSpc>
            </a:pPr>
            <a:r>
              <a:rPr lang="es-MX" sz="16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grado: 4° sección: “B” número de lista: 13</a:t>
            </a:r>
            <a:endParaRPr lang="es-ES_trad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90000"/>
              </a:lnSpc>
            </a:pPr>
            <a:r>
              <a:rPr lang="es-MX" sz="16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periodo de práctica:</a:t>
            </a:r>
            <a:endParaRPr lang="es-ES_trad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90000"/>
              </a:lnSpc>
            </a:pPr>
            <a:r>
              <a:rPr lang="es-MX" sz="1600" dirty="0" smtClean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01 de marzo al 02 de julio del año 2021</a:t>
            </a:r>
            <a:endParaRPr lang="es-ES_trad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100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i.pinimg.com/564x/0f/ce/c0/0fcec0528cf7110170908abc36f87d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6999" y="-2667000"/>
            <a:ext cx="6858001" cy="12192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redondeado 3"/>
          <p:cNvSpPr/>
          <p:nvPr/>
        </p:nvSpPr>
        <p:spPr>
          <a:xfrm>
            <a:off x="3843743" y="2815459"/>
            <a:ext cx="4258491" cy="599336"/>
          </a:xfrm>
          <a:prstGeom prst="roundRect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atin typeface="Century Gothic" panose="020B0502020202020204" pitchFamily="34" charset="0"/>
              </a:rPr>
              <a:t>EXPLICACIÓN PARA NIÑOS:</a:t>
            </a:r>
            <a:endParaRPr lang="es-ES_tradnl" b="1" dirty="0">
              <a:latin typeface="Century Gothic" panose="020B0502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260564" y="975277"/>
            <a:ext cx="97971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_tradnl" dirty="0">
              <a:latin typeface="Century Gothic" panose="020B05020202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979713" y="1166270"/>
            <a:ext cx="9986553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b="1" dirty="0" smtClean="0">
                <a:latin typeface="Century Gothic" panose="020B0502020202020204" pitchFamily="34" charset="0"/>
              </a:rPr>
              <a:t>PRIMAVERA	</a:t>
            </a:r>
            <a:r>
              <a:rPr lang="es-ES" b="1" dirty="0" smtClean="0">
                <a:latin typeface="Century Gothic" panose="020B0502020202020204" pitchFamily="34" charset="0"/>
              </a:rPr>
              <a:t> </a:t>
            </a:r>
            <a:endParaRPr lang="es-ES" b="1" dirty="0" smtClean="0">
              <a:latin typeface="Century Gothic" panose="020B0502020202020204" pitchFamily="34" charset="0"/>
            </a:endParaRPr>
          </a:p>
          <a:p>
            <a:pPr algn="ctr"/>
            <a:r>
              <a:rPr lang="es-ES" sz="1400" dirty="0">
                <a:latin typeface="Century Gothic" panose="020B0502020202020204" pitchFamily="34" charset="0"/>
              </a:rPr>
              <a:t>Es una estación del año, una de las mas hermosas que existe debido al cambio natural que vemos frente las flores y arboles frutales. Una renovación, luego del otoño y la caída de las hojas, las plantas cambian su follaje y reverdecen. Por eso es conocida por sus alegres colores y </a:t>
            </a:r>
            <a:r>
              <a:rPr lang="es-ES" sz="1400" dirty="0" smtClean="0">
                <a:latin typeface="Century Gothic" panose="020B0502020202020204" pitchFamily="34" charset="0"/>
              </a:rPr>
              <a:t>aromas</a:t>
            </a:r>
          </a:p>
          <a:p>
            <a:pPr algn="ctr"/>
            <a:r>
              <a:rPr lang="es-ES" sz="1400" b="1" i="0" dirty="0" smtClean="0">
                <a:solidFill>
                  <a:srgbClr val="222222"/>
                </a:solidFill>
                <a:effectLst/>
                <a:latin typeface="Century Gothic" panose="020B0502020202020204" pitchFamily="34" charset="0"/>
              </a:rPr>
              <a:t>Fuente bibliográfica: </a:t>
            </a:r>
            <a:r>
              <a:rPr lang="es-ES" sz="1400" i="0" dirty="0" smtClean="0">
                <a:solidFill>
                  <a:srgbClr val="222222"/>
                </a:solidFill>
                <a:effectLst/>
                <a:latin typeface="Century Gothic" panose="020B0502020202020204" pitchFamily="34" charset="0"/>
              </a:rPr>
              <a:t>https://www.vitamina.cl/explicar-primavera-nino/#:~:text=Es%20una%20estaci%C3%B3n%20del%20a%C3%B1o,sus%20alegres%20colores%20y%20aromas.</a:t>
            </a:r>
            <a:endParaRPr lang="es-ES" sz="1400" i="0" dirty="0">
              <a:solidFill>
                <a:srgbClr val="222222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3047999" y="3617434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dirty="0">
                <a:latin typeface="Century Gothic" panose="020B0502020202020204" pitchFamily="34" charset="0"/>
              </a:rPr>
              <a:t>Prepara tu mejor disfraz para la clase virtual alusivo a la </a:t>
            </a:r>
            <a:r>
              <a:rPr lang="es-MX" b="1" dirty="0">
                <a:latin typeface="Century Gothic" panose="020B0502020202020204" pitchFamily="34" charset="0"/>
              </a:rPr>
              <a:t>PRIMAVERA. </a:t>
            </a:r>
            <a:endParaRPr lang="es-MX" b="1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b="1" dirty="0" smtClean="0">
                <a:latin typeface="Century Gothic" panose="020B0502020202020204" pitchFamily="34" charset="0"/>
              </a:rPr>
              <a:t>Cuento: La primavera llego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s-MX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51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i.pinimg.com/564x/0f/ce/c0/0fcec0528cf7110170908abc36f87d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6999" y="-2667000"/>
            <a:ext cx="6858001" cy="12192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redondeado 3"/>
          <p:cNvSpPr/>
          <p:nvPr/>
        </p:nvSpPr>
        <p:spPr>
          <a:xfrm>
            <a:off x="3843743" y="2815459"/>
            <a:ext cx="4258491" cy="599336"/>
          </a:xfrm>
          <a:prstGeom prst="roundRect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atin typeface="Century Gothic" panose="020B0502020202020204" pitchFamily="34" charset="0"/>
              </a:rPr>
              <a:t>EXPLICACIÓN PARA NIÑOS:</a:t>
            </a:r>
            <a:endParaRPr lang="es-ES_tradnl" b="1" dirty="0">
              <a:latin typeface="Century Gothic" panose="020B0502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260564" y="975277"/>
            <a:ext cx="97971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_tradnl" dirty="0">
              <a:latin typeface="Century Gothic" panose="020B05020202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979713" y="1166270"/>
            <a:ext cx="9986553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b="1" dirty="0" smtClean="0">
                <a:latin typeface="Century Gothic" panose="020B0502020202020204" pitchFamily="34" charset="0"/>
              </a:rPr>
              <a:t>¿Qué es describir?	</a:t>
            </a:r>
            <a:r>
              <a:rPr lang="es-ES" b="1" dirty="0" smtClean="0">
                <a:latin typeface="Century Gothic" panose="020B0502020202020204" pitchFamily="34" charset="0"/>
              </a:rPr>
              <a:t> </a:t>
            </a:r>
            <a:endParaRPr lang="es-ES" b="1" dirty="0" smtClean="0">
              <a:latin typeface="Century Gothic" panose="020B0502020202020204" pitchFamily="34" charset="0"/>
            </a:endParaRPr>
          </a:p>
          <a:p>
            <a:pPr algn="ctr"/>
            <a:r>
              <a:rPr lang="es-ES" dirty="0">
                <a:latin typeface="Century Gothic" panose="020B0502020202020204" pitchFamily="34" charset="0"/>
              </a:rPr>
              <a:t>Describir es explicar, contar, representar, definir, con detalle, las cualidades características o las circunstancias esenciales de algo o de alguien, y siempre haciéndolo de una manera organizada</a:t>
            </a:r>
            <a:r>
              <a:rPr lang="es-ES" dirty="0" smtClean="0">
                <a:latin typeface="Century Gothic" panose="020B0502020202020204" pitchFamily="34" charset="0"/>
              </a:rPr>
              <a:t>.</a:t>
            </a:r>
          </a:p>
          <a:p>
            <a:pPr algn="ctr"/>
            <a:r>
              <a:rPr lang="es-ES" sz="1400" b="1" i="0" dirty="0" smtClean="0">
                <a:solidFill>
                  <a:srgbClr val="222222"/>
                </a:solidFill>
                <a:effectLst/>
                <a:latin typeface="Century Gothic" panose="020B0502020202020204" pitchFamily="34" charset="0"/>
              </a:rPr>
              <a:t>Fuente bibliográfica:</a:t>
            </a:r>
            <a:r>
              <a:rPr lang="es-ES" sz="1400" dirty="0">
                <a:solidFill>
                  <a:srgbClr val="222222"/>
                </a:solidFill>
                <a:latin typeface="Century Gothic" panose="020B0502020202020204" pitchFamily="34" charset="0"/>
              </a:rPr>
              <a:t> </a:t>
            </a:r>
            <a:r>
              <a:rPr lang="es-ES" sz="1400" dirty="0" smtClean="0">
                <a:solidFill>
                  <a:srgbClr val="222222"/>
                </a:solidFill>
                <a:latin typeface="Century Gothic" panose="020B0502020202020204" pitchFamily="34" charset="0"/>
              </a:rPr>
              <a:t>https://www.definicionabc.com/general/describir.php</a:t>
            </a:r>
            <a:endParaRPr lang="es-ES" sz="1400" i="0" dirty="0">
              <a:solidFill>
                <a:srgbClr val="222222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047999" y="3610523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es-MX" dirty="0">
                <a:latin typeface="Century Gothic" panose="020B0502020202020204" pitchFamily="34" charset="0"/>
              </a:rPr>
              <a:t>Elige Tu juguete favorito y descríbelo  con tus propias palabras, acerca de porque es tu favorito, su color, textura, etc…</a:t>
            </a:r>
          </a:p>
        </p:txBody>
      </p:sp>
    </p:spTree>
    <p:extLst>
      <p:ext uri="{BB962C8B-B14F-4D97-AF65-F5344CB8AC3E}">
        <p14:creationId xmlns:p14="http://schemas.microsoft.com/office/powerpoint/2010/main" val="384733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i.pinimg.com/564x/0f/ce/c0/0fcec0528cf7110170908abc36f87d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6999" y="-2667000"/>
            <a:ext cx="6858001" cy="12192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redondeado 3"/>
          <p:cNvSpPr/>
          <p:nvPr/>
        </p:nvSpPr>
        <p:spPr>
          <a:xfrm>
            <a:off x="3843743" y="3294596"/>
            <a:ext cx="4258491" cy="599336"/>
          </a:xfrm>
          <a:prstGeom prst="roundRect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atin typeface="Century Gothic" panose="020B0502020202020204" pitchFamily="34" charset="0"/>
              </a:rPr>
              <a:t>EXPLICACIÓN PARA NIÑOS:</a:t>
            </a:r>
            <a:endParaRPr lang="es-ES_tradnl" b="1" dirty="0">
              <a:latin typeface="Century Gothic" panose="020B0502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260564" y="975277"/>
            <a:ext cx="97971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_tradnl" dirty="0">
              <a:latin typeface="Century Gothic" panose="020B05020202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979713" y="1166270"/>
            <a:ext cx="9986553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b="1" dirty="0" smtClean="0">
                <a:latin typeface="Century Gothic" panose="020B0502020202020204" pitchFamily="34" charset="0"/>
              </a:rPr>
              <a:t>Trabalenguas</a:t>
            </a:r>
          </a:p>
          <a:p>
            <a:pPr algn="ctr"/>
            <a:r>
              <a:rPr lang="es-ES" sz="1400" dirty="0" smtClean="0">
                <a:latin typeface="Century Gothic" panose="020B0502020202020204" pitchFamily="34" charset="0"/>
              </a:rPr>
              <a:t>Un trabalenguas es una frase o un término cuya pronunciación es muy complicada (y, por lo tanto, “traba” la lengua de aquél que intenta expresarla). Suele utilizarse a modo de juego o como ejercicio para lograr una expresión o manera de hablar que resulte clara.</a:t>
            </a:r>
          </a:p>
          <a:p>
            <a:pPr algn="ctr"/>
            <a:r>
              <a:rPr lang="es-ES" sz="1400" dirty="0" smtClean="0">
                <a:latin typeface="Century Gothic" panose="020B0502020202020204" pitchFamily="34" charset="0"/>
              </a:rPr>
              <a:t>El trabalenguas, por lo tanto, debe ser un texto que, al ser pronunciado a viva voz, sea difícil de articular. Su dificultad radica en la presencia de rimas y aliteraciones a partir del uso de fonemas que resultan muy parecidos.</a:t>
            </a:r>
          </a:p>
          <a:p>
            <a:pPr algn="ctr"/>
            <a:endParaRPr lang="es-ES" sz="1400" dirty="0" smtClean="0">
              <a:latin typeface="Century Gothic" panose="020B0502020202020204" pitchFamily="34" charset="0"/>
            </a:endParaRPr>
          </a:p>
          <a:p>
            <a:pPr algn="ctr"/>
            <a:r>
              <a:rPr lang="es-ES" sz="1400" b="1" i="0" dirty="0" smtClean="0">
                <a:solidFill>
                  <a:srgbClr val="222222"/>
                </a:solidFill>
                <a:effectLst/>
                <a:latin typeface="Century Gothic" panose="020B0502020202020204" pitchFamily="34" charset="0"/>
              </a:rPr>
              <a:t>Fuente bibliográfica:</a:t>
            </a:r>
            <a:r>
              <a:rPr lang="es-ES" sz="1400" dirty="0">
                <a:solidFill>
                  <a:srgbClr val="222222"/>
                </a:solidFill>
                <a:latin typeface="Century Gothic" panose="020B0502020202020204" pitchFamily="34" charset="0"/>
              </a:rPr>
              <a:t> </a:t>
            </a:r>
            <a:r>
              <a:rPr lang="es-ES" sz="1400" dirty="0" smtClean="0">
                <a:solidFill>
                  <a:srgbClr val="222222"/>
                </a:solidFill>
                <a:latin typeface="Century Gothic" panose="020B0502020202020204" pitchFamily="34" charset="0"/>
              </a:rPr>
              <a:t>https://definicion.de/trabalenguas/</a:t>
            </a:r>
            <a:endParaRPr lang="es-ES" sz="1400" i="0" dirty="0">
              <a:solidFill>
                <a:srgbClr val="222222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924988" y="4181413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dirty="0">
                <a:latin typeface="Century Gothic" panose="020B0502020202020204" pitchFamily="34" charset="0"/>
              </a:rPr>
              <a:t>Observa el siguiente video: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dirty="0">
                <a:latin typeface="Century Gothic" panose="020B0502020202020204" pitchFamily="34" charset="0"/>
                <a:hlinkClick r:id="rId3"/>
              </a:rPr>
              <a:t>https://www.youtube.com/watch?v=oJgpbmpCmv0</a:t>
            </a:r>
            <a:endParaRPr lang="es-MX" dirty="0"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dirty="0">
                <a:latin typeface="Century Gothic" panose="020B0502020202020204" pitchFamily="34" charset="0"/>
              </a:rPr>
              <a:t>Ahora pide a tu mami o papi que te graben diciendo un trabalenguas. </a:t>
            </a:r>
          </a:p>
          <a:p>
            <a:r>
              <a:rPr lang="es-MX" dirty="0">
                <a:latin typeface="Century Gothic" panose="020B0502020202020204" pitchFamily="34" charset="0"/>
              </a:rPr>
              <a:t>      </a:t>
            </a:r>
            <a:endParaRPr lang="es-MX" sz="2000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13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i.pinimg.com/564x/0f/ce/c0/0fcec0528cf7110170908abc36f87d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6998" y="-2667001"/>
            <a:ext cx="6858001" cy="12192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redondeado 3"/>
          <p:cNvSpPr/>
          <p:nvPr/>
        </p:nvSpPr>
        <p:spPr>
          <a:xfrm>
            <a:off x="3843742" y="3582077"/>
            <a:ext cx="4258491" cy="599336"/>
          </a:xfrm>
          <a:prstGeom prst="roundRect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atin typeface="Century Gothic" panose="020B0502020202020204" pitchFamily="34" charset="0"/>
              </a:rPr>
              <a:t>EXPLICACIÓN PARA NIÑOS:</a:t>
            </a:r>
            <a:endParaRPr lang="es-ES_tradnl" b="1" dirty="0">
              <a:latin typeface="Century Gothic" panose="020B0502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260564" y="975277"/>
            <a:ext cx="97971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_tradnl" dirty="0">
              <a:latin typeface="Century Gothic" panose="020B05020202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979713" y="1166270"/>
            <a:ext cx="9986553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b="1" dirty="0" smtClean="0">
                <a:latin typeface="Century Gothic" panose="020B0502020202020204" pitchFamily="34" charset="0"/>
              </a:rPr>
              <a:t>¿Qué son las costumbres?</a:t>
            </a:r>
          </a:p>
          <a:p>
            <a:r>
              <a:rPr lang="es-ES" sz="1600" dirty="0">
                <a:latin typeface="Century Gothic" panose="020B0502020202020204" pitchFamily="34" charset="0"/>
              </a:rPr>
              <a:t>La costumbre es un conjunto de prácticas o  hábitos que se adquieren mediante la repetición y la constancia. Pueden pertenecer a un ser humano o a una sociedad entera, y forman parte de su idiosincrasia particular y de su </a:t>
            </a:r>
            <a:r>
              <a:rPr lang="es-ES" sz="1600" dirty="0" smtClean="0">
                <a:latin typeface="Century Gothic" panose="020B0502020202020204" pitchFamily="34" charset="0"/>
              </a:rPr>
              <a:t>identidad familiar</a:t>
            </a:r>
            <a:r>
              <a:rPr lang="es-ES" sz="1600" dirty="0">
                <a:latin typeface="Century Gothic" panose="020B0502020202020204" pitchFamily="34" charset="0"/>
              </a:rPr>
              <a:t>, regional o nacional.</a:t>
            </a:r>
          </a:p>
          <a:p>
            <a:r>
              <a:rPr lang="es-ES" sz="1600" dirty="0">
                <a:latin typeface="Century Gothic" panose="020B0502020202020204" pitchFamily="34" charset="0"/>
              </a:rPr>
              <a:t>Las costumbres son formas de comportamiento compartidas por una comunidad y que la distinguen de otras. Se transmiten de generación en generación de manera oral, mediante la práctica o como instituciones. Si se instauran durante el </a:t>
            </a:r>
            <a:r>
              <a:rPr lang="es-ES" sz="1600" dirty="0" smtClean="0">
                <a:latin typeface="Century Gothic" panose="020B0502020202020204" pitchFamily="34" charset="0"/>
              </a:rPr>
              <a:t>tiempo suficiente</a:t>
            </a:r>
            <a:r>
              <a:rPr lang="es-ES" sz="1600" dirty="0">
                <a:latin typeface="Century Gothic" panose="020B0502020202020204" pitchFamily="34" charset="0"/>
              </a:rPr>
              <a:t>, las costumbres se vuelven tradiciones</a:t>
            </a:r>
            <a:r>
              <a:rPr lang="es-ES" sz="1600" dirty="0" smtClean="0">
                <a:latin typeface="Century Gothic" panose="020B0502020202020204" pitchFamily="34" charset="0"/>
              </a:rPr>
              <a:t>.</a:t>
            </a:r>
            <a:r>
              <a:rPr lang="es-ES" dirty="0">
                <a:latin typeface="Century Gothic" panose="020B0502020202020204" pitchFamily="34" charset="0"/>
              </a:rPr>
              <a:t/>
            </a:r>
            <a:br>
              <a:rPr lang="es-ES" dirty="0">
                <a:latin typeface="Century Gothic" panose="020B0502020202020204" pitchFamily="34" charset="0"/>
              </a:rPr>
            </a:br>
            <a:r>
              <a:rPr lang="es-ES" b="1" dirty="0">
                <a:latin typeface="Century Gothic" panose="020B0502020202020204" pitchFamily="34" charset="0"/>
              </a:rPr>
              <a:t>Fuente: </a:t>
            </a:r>
            <a:r>
              <a:rPr lang="es-ES" dirty="0">
                <a:latin typeface="Century Gothic" panose="020B0502020202020204" pitchFamily="34" charset="0"/>
              </a:rPr>
              <a:t>https://concepto.de/costumbre/#</a:t>
            </a:r>
            <a:r>
              <a:rPr lang="es-ES" dirty="0" smtClean="0">
                <a:latin typeface="Century Gothic" panose="020B0502020202020204" pitchFamily="34" charset="0"/>
              </a:rPr>
              <a:t>ixzz6q4rcawQ5</a:t>
            </a:r>
            <a:endParaRPr lang="es-ES" sz="1400" dirty="0" smtClean="0">
              <a:latin typeface="Century Gothic" panose="020B0502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047998" y="4319377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s-MX" dirty="0">
                <a:latin typeface="Century Gothic" panose="020B0502020202020204" pitchFamily="34" charset="0"/>
              </a:rPr>
              <a:t>Pide a tus padres o abuelos, que te platiquen las costumbres que siguen realizando en tu familia y porque es tan importante seguir valorando esa tradición. </a:t>
            </a:r>
          </a:p>
        </p:txBody>
      </p:sp>
    </p:spTree>
    <p:extLst>
      <p:ext uri="{BB962C8B-B14F-4D97-AF65-F5344CB8AC3E}">
        <p14:creationId xmlns:p14="http://schemas.microsoft.com/office/powerpoint/2010/main" val="350262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327</Words>
  <Application>Microsoft Office PowerPoint</Application>
  <PresentationFormat>Panorámica</PresentationFormat>
  <Paragraphs>40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Diverplate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yadiraapolomoo@gmail.com</dc:creator>
  <cp:lastModifiedBy>yadiraapolomoo@gmail.com</cp:lastModifiedBy>
  <cp:revision>4</cp:revision>
  <dcterms:created xsi:type="dcterms:W3CDTF">2021-03-24T23:36:15Z</dcterms:created>
  <dcterms:modified xsi:type="dcterms:W3CDTF">2021-03-25T00:05:37Z</dcterms:modified>
</cp:coreProperties>
</file>