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9" r:id="rId3"/>
    <p:sldId id="260" r:id="rId4"/>
    <p:sldId id="261" r:id="rId5"/>
    <p:sldId id="267" r:id="rId6"/>
    <p:sldId id="262" r:id="rId7"/>
    <p:sldId id="263" r:id="rId8"/>
    <p:sldId id="264" r:id="rId9"/>
    <p:sldId id="265" r:id="rId10"/>
    <p:sldId id="268" r:id="rId11"/>
    <p:sldId id="277" r:id="rId12"/>
    <p:sldId id="276" r:id="rId13"/>
    <p:sldId id="269" r:id="rId14"/>
    <p:sldId id="280" r:id="rId15"/>
    <p:sldId id="279" r:id="rId16"/>
    <p:sldId id="270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7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D91B9-DAC9-422D-83F8-980B3D100077}" type="datetimeFigureOut">
              <a:rPr lang="es-ES" smtClean="0"/>
              <a:pPr/>
              <a:t>21/04/2021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8AF08-C8D3-4171-8F41-11BFE63AC78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757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10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11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12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13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14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7347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15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16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2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3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4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5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6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7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8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9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21/04/2021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882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21/04/2021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712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21/04/2021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895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21/04/2021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93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21/04/2021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06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21/04/2021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567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21/04/2021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000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21/04/2021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794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21/04/2021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015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21/04/2021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74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21/04/2021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260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FA763-8FD4-456D-AA35-47A5D21FC11F}" type="datetimeFigureOut">
              <a:rPr lang="es-ES" smtClean="0"/>
              <a:pPr/>
              <a:t>21/04/2021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346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nc-nd/3.0/" TargetMode="External"/><Relationship Id="rId5" Type="http://schemas.openxmlformats.org/officeDocument/2006/relationships/hyperlink" Target="https://elrincondesofista.wordpress.com/2017/02/05/una-mente-que-se-abre/" TargetMode="Externa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500166" y="857232"/>
            <a:ext cx="70567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Normal de Educación Preescolar</a:t>
            </a:r>
          </a:p>
          <a:p>
            <a:pPr algn="ctr"/>
            <a:endParaRPr lang="es-MX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“PROGRAMA INSTITUCIONAL DE TUTORÍA EDUCATIVA PARA LAS ESCUELAS NORMALES DEL ESTADO DE COAHUILA DE ZARAGOZA ”</a:t>
            </a:r>
          </a:p>
          <a:p>
            <a:pPr algn="ctr"/>
            <a:endParaRPr lang="es-ES_tradnl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PITEENC</a:t>
            </a: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r>
              <a:rPr lang="es-ES_tradnl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SEMESTRE.  SEGUNDO</a:t>
            </a:r>
          </a:p>
          <a:p>
            <a:pPr algn="ctr"/>
            <a:r>
              <a:rPr lang="es-ES_tradnl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PROFRA. KARLA GRISELDA GARCÍA PIMENTEL</a:t>
            </a:r>
            <a:endParaRPr lang="es-E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456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285852" y="1166843"/>
            <a:ext cx="65722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s-ES_tradnl" dirty="0"/>
            </a:br>
            <a:br>
              <a:rPr lang="es-ES_tradnl" dirty="0"/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Trabajos escritos                                 20%                              </a:t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Participación                                        20%                              </a:t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Asistencia                                            30%                              </a:t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Portafolio                                             30%                              </a:t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      </a:t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Total de evaluación                           100</a:t>
            </a:r>
            <a:r>
              <a:rPr lang="es-ES_tradnl" sz="3200" dirty="0">
                <a:latin typeface="Arial" pitchFamily="34" charset="0"/>
                <a:cs typeface="Arial" pitchFamily="34" charset="0"/>
              </a:rPr>
              <a:t>%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357422" y="642918"/>
            <a:ext cx="51834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2800" b="1" dirty="0">
                <a:latin typeface="Arial" pitchFamily="34" charset="0"/>
                <a:cs typeface="Arial" pitchFamily="34" charset="0"/>
              </a:rPr>
              <a:t>CRITERIOS DE EVALUACIÓN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72" y="175722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  <a:p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687430" y="277573"/>
            <a:ext cx="673967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El profesor tutor valora el desempeño del grupo bajo un sentido formativo y de retroalimentación, a fin de fortalecer las estrategias y actividades que contribuyan al logro de competencias genéricas y profesionales y a su vez mejoren las condiciones del trabajo escolar y por ende sus resultados de aprendizaje. </a:t>
            </a:r>
          </a:p>
          <a:p>
            <a:pPr algn="just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Evaluación continua y permanente a lo largo del semestre y ciclo escolar. </a:t>
            </a:r>
          </a:p>
          <a:p>
            <a:pPr algn="just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Para lo anterior utiliza diversos instrumentos de evaluación como: rúbricas, listas de cotejo, guías de observación, cuestionarios, entrevistas, formatos de autoevaluación y coevaluación para los estudiantes, así como su portafolio de evidencias de aprendizaje, permitiendo al tutor, con previo análisis de resultados, adecuar o modificar las actividades de cada línea de acción del PITEENC, considerando también la dinámica grupal entre estudiantes y tutor.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56202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572000" y="1615787"/>
            <a:ext cx="3960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de Aprendizaje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051720" y="561454"/>
            <a:ext cx="6480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TÍTULO DEL TEMA/LÍNEA DE ACCION. MEMORIA Y REFLEXION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56485" y="1645904"/>
            <a:ext cx="368346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Propósito: 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Al termino del tema el estudiante identificara y desarrollara estrategias de como mejorar la habilidad de memorizar que ya tiene. También examinará que es la memoria y porque nos puede fallar en ocasiones ; así como conocer técnicas de mnemotecnia para recordar cuando sea necesario.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580574" y="198511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Tx/>
              <a:buChar char="-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Conceptos relacionados con el tema “memoria”</a:t>
            </a:r>
          </a:p>
          <a:p>
            <a:pPr marL="342900" indent="-342900">
              <a:buFontTx/>
              <a:buChar char="-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Diferencia entre los cerebros de hombre y mujer en estructura y función,</a:t>
            </a:r>
          </a:p>
          <a:p>
            <a:pPr marL="342900" indent="-342900">
              <a:buFontTx/>
              <a:buChar char="-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Psicopatologías de la memoria</a:t>
            </a:r>
          </a:p>
          <a:p>
            <a:pPr marL="342900" indent="-342900">
              <a:buFontTx/>
              <a:buChar char="-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Estrategias de como mejorar la habilidad de memorizar.</a:t>
            </a:r>
          </a:p>
          <a:p>
            <a:pPr marL="342900" indent="-342900">
              <a:buFontTx/>
              <a:buChar char="-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Técnicas de mnemotecnia</a:t>
            </a:r>
          </a:p>
        </p:txBody>
      </p:sp>
    </p:spTree>
    <p:extLst>
      <p:ext uri="{BB962C8B-B14F-4D97-AF65-F5344CB8AC3E}">
        <p14:creationId xmlns:p14="http://schemas.microsoft.com/office/powerpoint/2010/main" val="3673710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123728" y="613867"/>
            <a:ext cx="64087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TÍTULO DEL TEMA/LÍNEA DE ACCIÓN: COMO TOMAR APUNTES DIRIGIDOS A CADA ESTILO DE APRENDIZAJE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692696" y="1854116"/>
            <a:ext cx="31592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Propósito: 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El estudiante conocerá y desarrollará estrategias de aprendizaje para tomar apuntes durante la clase, en presentaciones orales, y durante el tiempo de estudio para un examen; de acuerdo a su estilo de aprendizaje.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084906" y="2450145"/>
            <a:ext cx="36649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Encuadre</a:t>
            </a:r>
          </a:p>
          <a:p>
            <a:pPr marL="342900" indent="-342900">
              <a:buFontTx/>
              <a:buChar char="-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10 pasos para tomar apuntes</a:t>
            </a:r>
          </a:p>
          <a:p>
            <a:pPr marL="342900" indent="-342900">
              <a:buFontTx/>
              <a:buChar char="-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Plenaria</a:t>
            </a:r>
          </a:p>
          <a:p>
            <a:pPr marL="342900" indent="-342900">
              <a:buFontTx/>
              <a:buChar char="-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Estrategias para tomar apuntes; ejercicio no. 1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004048" y="1854116"/>
            <a:ext cx="38266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Actividades de Aprendizaje </a:t>
            </a: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572000" y="1615787"/>
            <a:ext cx="3960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de Aprendizaje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051720" y="561454"/>
            <a:ext cx="6480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TÍTULO DEL TEMA/LÍNEA DE ACCIÓN: COMO ESTUDIAR PARA EXAMENES SEGÚN EL ESTILO DE APRENDIZAJE Y AREA DE CONOCIMIENTO.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56486" y="1645904"/>
            <a:ext cx="37554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Propósito: 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El estudiante identificará claramente el concepto de evaluación por asignatura. Así como también identificará los objetivos del curso, del profesor y su estilo como aprendiz.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580574" y="1985119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Tx/>
              <a:buChar char="-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Dinámica “radiografía de grupo”</a:t>
            </a:r>
          </a:p>
          <a:p>
            <a:pPr marL="342900" indent="-342900">
              <a:buFontTx/>
              <a:buChar char="-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Como estudiar para exámenes según el estilo de aprendizaje y área de conocimiento</a:t>
            </a:r>
          </a:p>
          <a:p>
            <a:pPr marL="342900" indent="-342900">
              <a:buFontTx/>
              <a:buChar char="-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Como prepararse para los exámenes.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8BAC949-10F4-47E3-9DF9-62F5BD86FBFF}"/>
              </a:ext>
            </a:extLst>
          </p:cNvPr>
          <p:cNvSpPr txBox="1"/>
          <p:nvPr/>
        </p:nvSpPr>
        <p:spPr>
          <a:xfrm>
            <a:off x="5155475" y="6402739"/>
            <a:ext cx="3409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>
                <a:hlinkClick r:id="rId5" tooltip="https://elrincondesofista.wordpress.com/2017/02/05/una-mente-que-se-abre/"/>
              </a:rPr>
              <a:t>Esta foto</a:t>
            </a:r>
            <a:r>
              <a:rPr lang="es-MX" sz="900"/>
              <a:t> de Autor desconocido está bajo licencia </a:t>
            </a:r>
            <a:r>
              <a:rPr lang="es-MX" sz="900">
                <a:hlinkClick r:id="rId6" tooltip="https://creativecommons.org/licenses/by-nc-nd/3.0/"/>
              </a:rPr>
              <a:t>CC BY-NC-ND</a:t>
            </a:r>
            <a:endParaRPr lang="es-MX" sz="900"/>
          </a:p>
        </p:txBody>
      </p:sp>
    </p:spTree>
    <p:extLst>
      <p:ext uri="{BB962C8B-B14F-4D97-AF65-F5344CB8AC3E}">
        <p14:creationId xmlns:p14="http://schemas.microsoft.com/office/powerpoint/2010/main" val="203732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403648" y="1028343"/>
            <a:ext cx="65527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REGLAMENTO DE LA CLASE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- Llegar puntualmente a la clase, presentarse con su playera del uniforme.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- Traer  en cada clase los materiales  solicitados (cuaderno, lecturas, tareas, etc.), de lo contrario se aplicará las falta correspondiente. 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- Mantener la cámara encendida y el audio apagado, hasta que la tutora le solicite.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- Entregar en tiempo y forma trabajos y tareas, no se aceptan trabajos fuera de tiempo, sólo si están justificadas las faltas. 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- La evaluación final de cada bimestre quedará sujeta a la buena actitud, disposición y respeto en cada sesión, hacia el docente y compañeros, de ser lo contrario automáticamente pasará a una evaluación reprobatoria.</a:t>
            </a:r>
          </a:p>
        </p:txBody>
      </p:sp>
    </p:spTree>
    <p:extLst>
      <p:ext uri="{BB962C8B-B14F-4D97-AF65-F5344CB8AC3E}">
        <p14:creationId xmlns:p14="http://schemas.microsoft.com/office/powerpoint/2010/main" val="2935039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  <a:p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57224" y="2571744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¡Gracias por su atención !</a:t>
            </a:r>
          </a:p>
        </p:txBody>
      </p:sp>
    </p:spTree>
    <p:extLst>
      <p:ext uri="{BB962C8B-B14F-4D97-AF65-F5344CB8AC3E}">
        <p14:creationId xmlns:p14="http://schemas.microsoft.com/office/powerpoint/2010/main" val="2203349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  <a:p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/>
          </a:p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ENFOQUE</a:t>
            </a:r>
          </a:p>
          <a:p>
            <a:pPr algn="ctr"/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Basado en el desarrollo de competencias.</a:t>
            </a:r>
          </a:p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Centrado en el aprendizaje.</a:t>
            </a:r>
          </a:p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Aprendizaje colaborativo.</a:t>
            </a:r>
          </a:p>
          <a:p>
            <a:pPr algn="ctr"/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MX" dirty="0">
                <a:latin typeface="Arial" pitchFamily="34" charset="0"/>
                <a:cs typeface="Arial" pitchFamily="34" charset="0"/>
              </a:rPr>
              <a:t>   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La competencia es una capacidad que, no sólo se tiene o se adquiere, sino que se muestra y se demuestra, es operativa, y por tanto, debe responder a las demandas que en determinado momento pueden hacerse a quienes las poseen. También se pone en práctica, en movimiento, frente a determinadas demandas del contexto. </a:t>
            </a:r>
          </a:p>
          <a:p>
            <a:pPr algn="ctr"/>
            <a:endParaRPr lang="es-MX" b="1" dirty="0"/>
          </a:p>
          <a:p>
            <a:pPr algn="ctr"/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63490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642910" y="6215082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3" y="692696"/>
            <a:ext cx="828091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/>
          </a:p>
          <a:p>
            <a:pPr algn="ctr"/>
            <a:r>
              <a:rPr lang="es-ES_tradnl" sz="2800" b="1" dirty="0">
                <a:latin typeface="Arial" pitchFamily="34" charset="0"/>
                <a:cs typeface="Arial" pitchFamily="34" charset="0"/>
              </a:rPr>
              <a:t>OBJETIVOS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 QUE SE PRETENDEN CON LA OPERACIÓN DEL PITEENC:</a:t>
            </a:r>
            <a:r>
              <a:rPr lang="es-ES_tradnl" sz="28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just"/>
            <a:r>
              <a:rPr lang="es-MX" sz="2000" cap="none" dirty="0">
                <a:latin typeface="Arial" panose="020B0604020202020204" pitchFamily="34" charset="0"/>
                <a:cs typeface="Arial" panose="020B0604020202020204" pitchFamily="34" charset="0"/>
              </a:rPr>
              <a:t>Favorecer el Desarrollo Integral de la Persona.</a:t>
            </a:r>
          </a:p>
          <a:p>
            <a:pPr algn="just"/>
            <a:endParaRPr lang="es-MX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 dirty="0">
                <a:latin typeface="Arial" panose="020B0604020202020204" pitchFamily="34" charset="0"/>
                <a:cs typeface="Arial" panose="020B0604020202020204" pitchFamily="34" charset="0"/>
              </a:rPr>
              <a:t>Desarrollar Competencias para la vida, atendiendo al contexto real y su entorno para la adquisición de aprendizajes significativos.</a:t>
            </a:r>
          </a:p>
          <a:p>
            <a:pPr algn="just"/>
            <a:endParaRPr lang="es-MX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 dirty="0">
                <a:latin typeface="Arial" panose="020B0604020202020204" pitchFamily="34" charset="0"/>
                <a:cs typeface="Arial" panose="020B0604020202020204" pitchFamily="34" charset="0"/>
              </a:rPr>
              <a:t>Prevenir Dificultades de aprendizaje: reprobación, deserción, fracaso y/o inadaptación escolar.</a:t>
            </a:r>
          </a:p>
          <a:p>
            <a:pPr algn="just"/>
            <a:endParaRPr lang="es-MX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 dirty="0">
                <a:latin typeface="Arial" panose="020B0604020202020204" pitchFamily="34" charset="0"/>
                <a:cs typeface="Arial" panose="020B0604020202020204" pitchFamily="34" charset="0"/>
              </a:rPr>
              <a:t>Elevar el nivel de logro de los estudiantes.</a:t>
            </a:r>
          </a:p>
          <a:p>
            <a:pPr algn="just"/>
            <a:endParaRPr lang="es-MX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 dirty="0">
                <a:latin typeface="Arial" panose="020B0604020202020204" pitchFamily="34" charset="0"/>
                <a:cs typeface="Arial" panose="020B0604020202020204" pitchFamily="34" charset="0"/>
              </a:rPr>
              <a:t>Contribuir a la adecuada relación e interacción entre los distintos integrantes de la comunidad educativa.</a:t>
            </a: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204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85918" y="785794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CARACTERÍSTICAS DE LA ATENCIÓN</a:t>
            </a: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 DEL  PITEENC.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285852" y="2136338"/>
            <a:ext cx="72465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Personalizada: 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Relación directa y confidencial con el alumno. </a:t>
            </a:r>
          </a:p>
          <a:p>
            <a:pPr algn="just">
              <a:buNone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Planificada: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actividades organizadas de modo sistemático.</a:t>
            </a:r>
          </a:p>
          <a:p>
            <a:pPr algn="just">
              <a:buNone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Continua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: encuentro regular y permanente, definido en tiempo y espacio entre el tutor y tutorado (s). </a:t>
            </a: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928662" y="6143644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14480" y="714356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CARACTERÍSTICAS DE LA ATENCIÓN</a:t>
            </a: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 DEL  PITEENC.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214414" y="2000240"/>
            <a:ext cx="76060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Intencionada: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identifica necesidades de formación y/o aspectos problema para eficientar el desempeño y logro académico de los estudiantes.</a:t>
            </a:r>
          </a:p>
          <a:p>
            <a:pPr lvl="0" algn="just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Preventiva: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Anticipa la presencia de situaciones de riesgo en los estudiantes.</a:t>
            </a:r>
          </a:p>
          <a:p>
            <a:pPr lvl="0" algn="just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Resolutiva: 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intervención y participación de diferentes dependencias de la institución  y en caso necesario,  derivación a espacios profesionalizados para la atención de situaciones específicas. </a:t>
            </a: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785918" y="200024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Tutoría de Grupo.</a:t>
            </a:r>
          </a:p>
          <a:p>
            <a:pPr algn="just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Tutoría en pequeños grupos.</a:t>
            </a:r>
          </a:p>
          <a:p>
            <a:pPr algn="just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Tutoría individual.</a:t>
            </a:r>
          </a:p>
          <a:p>
            <a:pPr algn="just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Tutoría de pares.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071802" y="1071546"/>
            <a:ext cx="40292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>
                <a:latin typeface="Arial" pitchFamily="34" charset="0"/>
                <a:cs typeface="Arial" pitchFamily="34" charset="0"/>
              </a:rPr>
              <a:t>TIPOS DE TUTORÍA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714612" y="1000108"/>
            <a:ext cx="37748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TUTORÍA DE GRUPO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42910" y="1859340"/>
            <a:ext cx="73581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latin typeface="Arial" pitchFamily="34" charset="0"/>
                <a:cs typeface="Arial" pitchFamily="34" charset="0"/>
              </a:rPr>
              <a:t>Este tipo de intervención la recibirán el total de los grupos que integran la  licenciatura DE EDUCACIÓN PREESCOLAR. de acuerdo a las líneas de acción/temas que integran el Programa Institucional de Tutoría Educativa. </a:t>
            </a:r>
          </a:p>
          <a:p>
            <a:pPr algn="just">
              <a:buNone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>
                <a:latin typeface="Arial" pitchFamily="34" charset="0"/>
                <a:cs typeface="Arial" pitchFamily="34" charset="0"/>
              </a:rPr>
              <a:t>Las líneas de acción son consideradas los ejes temáticos a abordar para el desarrollo de la(s) competencia (s) que le son inherentes; y cada una de ellas se circunscribe en alguno de los ámbitos.</a:t>
            </a: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428596" y="6304002"/>
            <a:ext cx="8867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  <a:p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" y="0"/>
          <a:ext cx="9143998" cy="6858000"/>
        </p:xfrm>
        <a:graphic>
          <a:graphicData uri="http://schemas.openxmlformats.org/drawingml/2006/table">
            <a:tbl>
              <a:tblPr/>
              <a:tblGrid>
                <a:gridCol w="1234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76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32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426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0423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SEMESTRE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PRIMERO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SEGUNDO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TERCERO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CUARTO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QUINTO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SEXTO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SEPTIMO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OCTAVO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Plan de Vida y Carrera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Memoria y reflexión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Preparar una declaración de mi misión personal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Seguimiento al Plan de Vida y Carrera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(3)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Tutoría de pares y Anticipando lo que viene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Orientación Profesional (Programa para generar raíces con su Alma Mater)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24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estudiante exitoso y Administración del tiempo.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Tomar apuntes dirigidos a cada estilo de aprendizaje y Cómo estudiar para exámenes según el estilo de aprendizaje y área de conocimiento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Auto concepto y autoestima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Inteligencia emocional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conflictos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emociones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profesional exitoso (Preparación del Currículum Vitae, Entrevistas profesionales y Conexiones profesionales)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4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Identificación de historias de éxito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Reconocer mi ritmo y estilo de aprendizaje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5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Escrita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Oral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Realización de presentaciones exitosas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introducción a la elaboración del Portafolio de Competencia Docente (PCD)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Práctica de elaboración del Portafolio de Competencia Docente (PCD) Anteproyecto.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Elaboración y presentación de medio término del Portafolio de Competencia Docente (PCD 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Presentación final del Portafolio de Competencia Docente (PCD) (Curso: Práctica Profesional)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42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Realizar selecciones académicas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28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857232"/>
            <a:ext cx="7710054" cy="504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1404</Words>
  <Application>Microsoft Office PowerPoint</Application>
  <PresentationFormat>Presentación en pantalla (4:3)</PresentationFormat>
  <Paragraphs>270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Jose Alejandro Davila Rangel</cp:lastModifiedBy>
  <cp:revision>56</cp:revision>
  <dcterms:created xsi:type="dcterms:W3CDTF">2017-07-11T17:21:51Z</dcterms:created>
  <dcterms:modified xsi:type="dcterms:W3CDTF">2021-04-21T21:20:43Z</dcterms:modified>
</cp:coreProperties>
</file>