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18E4E-6CDD-463C-A627-15E2C3121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C27094-78A6-4431-9C37-9ECCAF808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687C81-3577-47B8-84C8-524D6435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D1AF-F35B-4854-8C1F-F712C53A5B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E1736-26D6-4E15-A679-B5BA636E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434CDC-5C54-481C-8535-CA3715A9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7A4A-FFB0-4CFF-802C-9523463FF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050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D52DE1-24D4-4CDD-957B-1C654FB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EADFB7-2320-4B17-A27D-4D2D53B1B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F88528-AF7D-41E3-9075-8AC664E3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D1AF-F35B-4854-8C1F-F712C53A5B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079EAC-104C-43F2-9E7B-ADADC9F70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D7AA00-5240-4F71-9C6B-51F55DB7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7A4A-FFB0-4CFF-802C-9523463FF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13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831CC0-1779-481C-808A-580E938A9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64776F-A8A8-4189-B787-31BDAD0A2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9F635A-3CCE-4DDF-8B85-153931083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D1AF-F35B-4854-8C1F-F712C53A5B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E55DD6-8718-4E52-9A56-FDF19833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62D1D-D1C8-4453-81E3-AD18EF6C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7A4A-FFB0-4CFF-802C-9523463FF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476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BF606-699B-42C4-8D8C-5FC78762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7F8F14-EB08-49B2-94AC-87D69DC18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B7566-3114-49B4-9F4F-DBB97B613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D1AF-F35B-4854-8C1F-F712C53A5B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382969-888B-472F-9B64-B234E8D7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AC8844-1452-45F6-BE76-E4359730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7A4A-FFB0-4CFF-802C-9523463FF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94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80189-B172-47CF-8574-4A6D80864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61F4E6-6FD2-4143-A2BB-EBC3E975F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567250-412E-4225-8B74-366CF2D0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D1AF-F35B-4854-8C1F-F712C53A5B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CABA86-E53D-47D0-A430-E2B56D6AA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D66478-6CDC-4FE1-9527-E2BDDBF4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7A4A-FFB0-4CFF-802C-9523463FF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91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1690F-C5AE-428B-ABF6-2EE1C3F2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E0E830-6F39-471C-9FF2-AAC482C9C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75B547-AF2F-4D18-81E5-17DE13210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2BE7EE-9D45-4CF6-8452-176655D8C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D1AF-F35B-4854-8C1F-F712C53A5B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029092-D31A-40A5-A8A3-7F492E53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17D070-0F35-47A7-8394-C663ABD1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7A4A-FFB0-4CFF-802C-9523463FF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11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BE94-98DB-4D43-8D8E-487D40993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A7C354-D9B8-4721-9052-E304BE76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C9C942-8F71-40FF-9DBA-7D5184E6D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C5E9C6-E451-44DF-A65B-559C4F467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62F104D-9619-474F-8E77-6F8209C15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F13097A-9268-41E6-A8B0-B769CEA9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D1AF-F35B-4854-8C1F-F712C53A5B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60594-04BD-40B5-A3F5-F70C1EE3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2F1657D-40A1-4803-BBA7-204E68EB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7A4A-FFB0-4CFF-802C-9523463FF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22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50D12-6767-41C3-9796-8EE29530F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D69CDA-06B7-46EF-914A-DF24CCE5F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D1AF-F35B-4854-8C1F-F712C53A5B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60D1AC0-5700-436B-8A8C-C863E8C63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9EEDFE-209A-4FFC-BCBD-022893E7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7A4A-FFB0-4CFF-802C-9523463FF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62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030AF61-128C-4B19-8FA0-5100EE19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D1AF-F35B-4854-8C1F-F712C53A5B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C8381E-7027-465B-8A56-E40D756B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7313B1-07F4-4BEB-888B-9C0E20E2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7A4A-FFB0-4CFF-802C-9523463FF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29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13B22-64B5-40E3-87DE-A7275504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75E906-D188-4A29-ACC1-31E76A071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B08B4-9030-4F9D-B5FE-68BE0F686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6200FA-25B9-4193-9268-67348728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D1AF-F35B-4854-8C1F-F712C53A5B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56ECAA-CD85-47B6-99D0-F40FD0DD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06AB64-9C44-4CBA-99A3-00FE0DE5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7A4A-FFB0-4CFF-802C-9523463FF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40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606D2-694F-48D6-8608-F0A61D1E3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5B242B-6B14-417D-9CF7-16F0BD18B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1B1B13-00FD-4600-997A-3043FF556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590793-3484-413C-9DD7-D7E90A6FF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D1AF-F35B-4854-8C1F-F712C53A5B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F759E8-7AE7-4837-8147-E2763F6C6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0B571B-0647-46AF-AECD-105A05C5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7A4A-FFB0-4CFF-802C-9523463FF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0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FC75EC-5EC8-4734-8B02-8B71F596B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203DAF-7707-48C8-8567-86EC2947B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8B8969-CAF1-45BD-9008-408610923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DD1AF-F35B-4854-8C1F-F712C53A5B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21A7B5-C519-4675-AC8E-B6C70BD7F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01403C-01B4-4B12-8C63-F443D16AE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7A4A-FFB0-4CFF-802C-9523463FF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08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18780B1-BAE9-422A-A9BB-8BD8BDA44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3083" y="-2663082"/>
            <a:ext cx="6860823" cy="1218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 de texto 2">
            <a:extLst>
              <a:ext uri="{FF2B5EF4-FFF2-40B4-BE49-F238E27FC236}">
                <a16:creationId xmlns:a16="http://schemas.microsoft.com/office/drawing/2014/main" id="{79757B25-1753-4384-A3D5-067123BB4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204" y="1131528"/>
            <a:ext cx="6021892" cy="66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EDUACIÓN PREESCOLAR DEL ESTADO DE COAHUILA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 de texto 2">
            <a:extLst>
              <a:ext uri="{FF2B5EF4-FFF2-40B4-BE49-F238E27FC236}">
                <a16:creationId xmlns:a16="http://schemas.microsoft.com/office/drawing/2014/main" id="{D7E4287A-D897-498C-8AE0-0DCA92BA1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644" y="1801199"/>
            <a:ext cx="3247208" cy="31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">
            <a:extLst>
              <a:ext uri="{FF2B5EF4-FFF2-40B4-BE49-F238E27FC236}">
                <a16:creationId xmlns:a16="http://schemas.microsoft.com/office/drawing/2014/main" id="{255E6335-8499-41EC-A395-3499693D6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7993" y="2447871"/>
            <a:ext cx="405765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Computación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FD218504-2DB2-4C9B-870B-0B4A59D07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644" y="3758993"/>
            <a:ext cx="4181475" cy="164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titular: Diana Elizabeth Cerda Orocio 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 la alumna: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Mónica Guadalupe Bustamante Gutiérrez #4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Segundo semestre, sección D.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2">
            <a:extLst>
              <a:ext uri="{FF2B5EF4-FFF2-40B4-BE49-F238E27FC236}">
                <a16:creationId xmlns:a16="http://schemas.microsoft.com/office/drawing/2014/main" id="{FA5128F1-4F17-4474-9A01-00E9231D7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430" y="5591383"/>
            <a:ext cx="6324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                                                                                        Marzo 2021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A7CEE142-C360-4378-A979-1F0B51CC4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644" y="3077443"/>
            <a:ext cx="2997835" cy="40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“Aula invertida”.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BB9C6425-C6D2-4794-B0F1-31C2DB0E3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97C421D-B4B1-4F7C-B857-23CAF4E80514}"/>
              </a:ext>
            </a:extLst>
          </p:cNvPr>
          <p:cNvSpPr txBox="1"/>
          <p:nvPr/>
        </p:nvSpPr>
        <p:spPr>
          <a:xfrm>
            <a:off x="2279374" y="1179443"/>
            <a:ext cx="4024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n w="7620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¿Qué es el aula invertida?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FC2636-60B8-469E-9420-ADC9E3DE83BA}"/>
              </a:ext>
            </a:extLst>
          </p:cNvPr>
          <p:cNvSpPr txBox="1"/>
          <p:nvPr/>
        </p:nvSpPr>
        <p:spPr>
          <a:xfrm>
            <a:off x="2304245" y="1179443"/>
            <a:ext cx="4024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¿Qué es el aula invertida?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705696-3DB5-4598-9A3D-7B1F303D7E68}"/>
              </a:ext>
            </a:extLst>
          </p:cNvPr>
          <p:cNvSpPr txBox="1"/>
          <p:nvPr/>
        </p:nvSpPr>
        <p:spPr>
          <a:xfrm>
            <a:off x="1835426" y="1967302"/>
            <a:ext cx="7479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El aula de clase invertida es un modelo de enseñanza que parte de un </a:t>
            </a:r>
          </a:p>
          <a:p>
            <a:r>
              <a:rPr lang="es-ES" sz="2000" dirty="0"/>
              <a:t>principio diferente del que vemos en las aulas tradicionales.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D986A4-A190-4D0F-AD0C-1CFACB82B39B}"/>
              </a:ext>
            </a:extLst>
          </p:cNvPr>
          <p:cNvSpPr txBox="1"/>
          <p:nvPr/>
        </p:nvSpPr>
        <p:spPr>
          <a:xfrm>
            <a:off x="1810555" y="2715742"/>
            <a:ext cx="89314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En él, el proceso de aprendizaje no empieza con la explicación del profesor. </a:t>
            </a:r>
          </a:p>
          <a:p>
            <a:r>
              <a:rPr lang="es-ES" sz="2000" dirty="0"/>
              <a:t>En realidad, el educador selecciona algunos materiales sobre el tema de las clases y </a:t>
            </a:r>
          </a:p>
          <a:p>
            <a:r>
              <a:rPr lang="es-ES" sz="2000" dirty="0"/>
              <a:t>se los envía previamente a los estudiantes.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ACB9AA-0087-44F1-B791-EFC67DAC1827}"/>
              </a:ext>
            </a:extLst>
          </p:cNvPr>
          <p:cNvSpPr txBox="1"/>
          <p:nvPr/>
        </p:nvSpPr>
        <p:spPr>
          <a:xfrm>
            <a:off x="1764878" y="3812513"/>
            <a:ext cx="731745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Por tanto, antes de que la clase empiece, el alumno tiene una tarea: </a:t>
            </a:r>
          </a:p>
          <a:p>
            <a:r>
              <a:rPr lang="es-ES" sz="2000" dirty="0"/>
              <a:t>estudiar previamente el asunto, de acuerdo con el material que le </a:t>
            </a:r>
          </a:p>
          <a:p>
            <a:r>
              <a:rPr lang="es-ES" sz="2000" dirty="0"/>
              <a:t>ofreció el profesor.</a:t>
            </a:r>
          </a:p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7AFF2FA-81EB-4170-A7A0-2E73FAB30179}"/>
              </a:ext>
            </a:extLst>
          </p:cNvPr>
          <p:cNvSpPr txBox="1"/>
          <p:nvPr/>
        </p:nvSpPr>
        <p:spPr>
          <a:xfrm>
            <a:off x="1764878" y="4916140"/>
            <a:ext cx="618130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A través de video clases, textos, audios y otros recursos el </a:t>
            </a:r>
          </a:p>
          <a:p>
            <a:r>
              <a:rPr lang="es-ES" sz="2000" dirty="0"/>
              <a:t>estudiante tiene el primer contacto con el tema que se </a:t>
            </a:r>
          </a:p>
          <a:p>
            <a:r>
              <a:rPr lang="es-ES" sz="2000" dirty="0"/>
              <a:t>le enseñará.</a:t>
            </a:r>
          </a:p>
          <a:p>
            <a:endParaRPr lang="es-ES" dirty="0"/>
          </a:p>
        </p:txBody>
      </p:sp>
      <p:pic>
        <p:nvPicPr>
          <p:cNvPr id="2056" name="Picture 8" descr="Qué hace tan popular al modelo de aula invertida?">
            <a:extLst>
              <a:ext uri="{FF2B5EF4-FFF2-40B4-BE49-F238E27FC236}">
                <a16:creationId xmlns:a16="http://schemas.microsoft.com/office/drawing/2014/main" id="{A8F51A44-C0E8-4E25-B31E-B9178FDC4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r="9217"/>
          <a:stretch/>
        </p:blipFill>
        <p:spPr bwMode="auto">
          <a:xfrm>
            <a:off x="9456971" y="5105175"/>
            <a:ext cx="2570136" cy="164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E29BCDDD-32C2-4605-895D-2F4651B06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98"/>
          <a:stretch/>
        </p:blipFill>
        <p:spPr bwMode="auto">
          <a:xfrm>
            <a:off x="-24871" y="-4035"/>
            <a:ext cx="18354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37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A2D0D57-4E6D-491D-A181-7B6E5AB3C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7607C1F-2676-4D01-A4D0-ABF86B7E32E4}"/>
              </a:ext>
            </a:extLst>
          </p:cNvPr>
          <p:cNvSpPr txBox="1"/>
          <p:nvPr/>
        </p:nvSpPr>
        <p:spPr>
          <a:xfrm>
            <a:off x="4517603" y="1265367"/>
            <a:ext cx="2118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Arial Rounded MT Bold" panose="020F0704030504030204" pitchFamily="34" charset="0"/>
              </a:rPr>
              <a:t>Ventajas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36065B-ACB4-4702-8711-05F71D80DC9F}"/>
              </a:ext>
            </a:extLst>
          </p:cNvPr>
          <p:cNvSpPr txBox="1"/>
          <p:nvPr/>
        </p:nvSpPr>
        <p:spPr>
          <a:xfrm>
            <a:off x="887897" y="2138738"/>
            <a:ext cx="1086489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1. La clase se adapta al ritmo y necesidades educativas del estudiante.</a:t>
            </a:r>
          </a:p>
          <a:p>
            <a:r>
              <a:rPr lang="es-ES" sz="2000" dirty="0"/>
              <a:t>2. Mejora el ambiente de trabajo en el aula.</a:t>
            </a:r>
          </a:p>
          <a:p>
            <a:r>
              <a:rPr lang="es-ES" sz="2000" dirty="0"/>
              <a:t>3. Incrementa la atención del docente para cada estudiante.</a:t>
            </a:r>
          </a:p>
          <a:p>
            <a:r>
              <a:rPr lang="es-ES" sz="2000" dirty="0"/>
              <a:t>4. Se adapta al estilo de aprendizaje de cada estudiante.</a:t>
            </a:r>
          </a:p>
          <a:p>
            <a:r>
              <a:rPr lang="es-ES" sz="2000" dirty="0"/>
              <a:t>5. Transforma la clase en un espacio de interactividad organizado.</a:t>
            </a:r>
          </a:p>
          <a:p>
            <a:r>
              <a:rPr lang="es-ES" sz="2000" dirty="0"/>
              <a:t>6. Toma en cuenta a todos los miembros de la comunidad educativa en el proceso de aprendizaje.</a:t>
            </a:r>
          </a:p>
          <a:p>
            <a:r>
              <a:rPr lang="es-ES" sz="2000" dirty="0"/>
              <a:t>7. Promueve la creatividad y el pensamiento crítico en el estudiantado.</a:t>
            </a:r>
          </a:p>
          <a:p>
            <a:r>
              <a:rPr lang="es-ES" sz="2000" dirty="0"/>
              <a:t>8. Facilita la entrega de tareas por parte de los estudiantes y su revisión por parte del docente.</a:t>
            </a:r>
          </a:p>
          <a:p>
            <a:r>
              <a:rPr lang="es-ES" sz="2000" dirty="0"/>
              <a:t>9. Disminuye el riesgo del incumplimiento en clase ya que es flexible. </a:t>
            </a:r>
          </a:p>
          <a:p>
            <a:r>
              <a:rPr lang="es-ES" sz="2000" dirty="0"/>
              <a:t>Esto también beneficia a los estudiantes con dificultades y limitaciones para asistir al centro educativo.</a:t>
            </a:r>
          </a:p>
          <a:p>
            <a:r>
              <a:rPr lang="es-ES" sz="2000" dirty="0"/>
              <a:t>10. Permite la reutilizar constantemente el material propuesto.</a:t>
            </a:r>
          </a:p>
          <a:p>
            <a:endParaRPr lang="es-ES" dirty="0"/>
          </a:p>
        </p:txBody>
      </p:sp>
      <p:pic>
        <p:nvPicPr>
          <p:cNvPr id="3076" name="Picture 4" descr="Aula inversa o invertida - Docencia virtual">
            <a:extLst>
              <a:ext uri="{FF2B5EF4-FFF2-40B4-BE49-F238E27FC236}">
                <a16:creationId xmlns:a16="http://schemas.microsoft.com/office/drawing/2014/main" id="{43FA8F86-AFFF-4522-90ED-28C589C8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7436" l="9063" r="93854">
                        <a14:foregroundMark x1="17396" y1="30671" x2="16250" y2="22781"/>
                        <a14:foregroundMark x1="16250" y1="22781" x2="19740" y2="27909"/>
                        <a14:foregroundMark x1="19740" y1="27909" x2="17500" y2="32150"/>
                        <a14:foregroundMark x1="25677" y1="34024" x2="29479" y2="15779"/>
                        <a14:foregroundMark x1="29479" y1="15779" x2="32552" y2="8876"/>
                        <a14:foregroundMark x1="32552" y1="8876" x2="36667" y2="5227"/>
                        <a14:foregroundMark x1="36667" y1="5227" x2="40938" y2="4931"/>
                        <a14:foregroundMark x1="40938" y1="4931" x2="48229" y2="13807"/>
                        <a14:foregroundMark x1="48229" y1="13807" x2="51302" y2="20217"/>
                        <a14:foregroundMark x1="51302" y1="20217" x2="56927" y2="21795"/>
                        <a14:foregroundMark x1="66649" y1="16043" x2="68594" y2="14892"/>
                        <a14:foregroundMark x1="56927" y1="21795" x2="65446" y2="16755"/>
                        <a14:foregroundMark x1="68594" y1="14892" x2="72656" y2="16667"/>
                        <a14:foregroundMark x1="72656" y1="16667" x2="76354" y2="23077"/>
                        <a14:foregroundMark x1="76354" y1="23077" x2="74844" y2="36292"/>
                        <a14:foregroundMark x1="74844" y1="36292" x2="72396" y2="42899"/>
                        <a14:foregroundMark x1="72396" y1="42899" x2="81198" y2="48422"/>
                        <a14:foregroundMark x1="81198" y1="48422" x2="89010" y2="63708"/>
                        <a14:foregroundMark x1="89010" y1="63708" x2="86563" y2="88955"/>
                        <a14:foregroundMark x1="86563" y1="88955" x2="16875" y2="80769"/>
                        <a14:foregroundMark x1="16875" y1="80769" x2="10833" y2="72584"/>
                        <a14:foregroundMark x1="10833" y1="72584" x2="9271" y2="63116"/>
                        <a14:foregroundMark x1="9271" y1="63116" x2="12500" y2="54536"/>
                        <a14:foregroundMark x1="12500" y1="54536" x2="25885" y2="31953"/>
                        <a14:foregroundMark x1="19792" y1="57692" x2="15990" y2="70118"/>
                        <a14:foregroundMark x1="15990" y1="70118" x2="16615" y2="82742"/>
                        <a14:foregroundMark x1="16615" y1="82742" x2="19479" y2="57002"/>
                        <a14:foregroundMark x1="19479" y1="57002" x2="17656" y2="49112"/>
                        <a14:foregroundMark x1="17656" y1="49112" x2="18646" y2="68245"/>
                        <a14:foregroundMark x1="18646" y1="68245" x2="24792" y2="69231"/>
                        <a14:foregroundMark x1="24792" y1="69231" x2="28802" y2="51381"/>
                        <a14:foregroundMark x1="28802" y1="51381" x2="28698" y2="33925"/>
                        <a14:foregroundMark x1="28698" y1="33925" x2="30000" y2="49211"/>
                        <a14:foregroundMark x1="30000" y1="49211" x2="36302" y2="61243"/>
                        <a14:foregroundMark x1="36302" y1="61243" x2="38906" y2="48521"/>
                        <a14:foregroundMark x1="38906" y1="48521" x2="38490" y2="79487"/>
                        <a14:foregroundMark x1="38490" y1="79487" x2="41042" y2="89053"/>
                        <a14:foregroundMark x1="41042" y1="89053" x2="42344" y2="78797"/>
                        <a14:foregroundMark x1="42344" y1="78797" x2="39063" y2="72781"/>
                        <a14:foregroundMark x1="39063" y1="72781" x2="44583" y2="43097"/>
                        <a14:foregroundMark x1="44583" y1="43097" x2="44375" y2="31164"/>
                        <a14:foregroundMark x1="44375" y1="31164" x2="52135" y2="59270"/>
                        <a14:foregroundMark x1="52135" y1="59270" x2="54167" y2="32051"/>
                        <a14:foregroundMark x1="54167" y1="32051" x2="54531" y2="55523"/>
                        <a14:foregroundMark x1="54531" y1="55523" x2="60781" y2="57298"/>
                        <a14:foregroundMark x1="60781" y1="57298" x2="61667" y2="47535"/>
                        <a14:foregroundMark x1="61667" y1="47535" x2="73281" y2="68146"/>
                        <a14:foregroundMark x1="73281" y1="68146" x2="71563" y2="34320"/>
                        <a14:foregroundMark x1="71563" y1="34320" x2="73125" y2="55819"/>
                        <a14:foregroundMark x1="73125" y1="55819" x2="79635" y2="53846"/>
                        <a14:foregroundMark x1="79635" y1="53846" x2="78750" y2="37081"/>
                        <a14:foregroundMark x1="78750" y1="37081" x2="81771" y2="67258"/>
                        <a14:foregroundMark x1="81771" y1="67258" x2="85000" y2="74951"/>
                        <a14:foregroundMark x1="85000" y1="74951" x2="86615" y2="67160"/>
                        <a14:foregroundMark x1="86615" y1="67160" x2="87396" y2="74753"/>
                        <a14:foregroundMark x1="87396" y1="74753" x2="82552" y2="90927"/>
                        <a14:foregroundMark x1="82552" y1="90927" x2="66198" y2="86982"/>
                        <a14:foregroundMark x1="66198" y1="86982" x2="51094" y2="91420"/>
                        <a14:foregroundMark x1="51094" y1="91420" x2="14323" y2="87475"/>
                        <a14:foregroundMark x1="14323" y1="87475" x2="10260" y2="76923"/>
                        <a14:foregroundMark x1="10260" y1="76923" x2="9063" y2="65187"/>
                        <a14:foregroundMark x1="9063" y1="65187" x2="13177" y2="51381"/>
                        <a14:foregroundMark x1="13177" y1="51381" x2="17604" y2="45858"/>
                        <a14:foregroundMark x1="17604" y1="45858" x2="18490" y2="45365"/>
                        <a14:foregroundMark x1="33906" y1="64497" x2="36510" y2="66272"/>
                        <a14:foregroundMark x1="44583" y1="53748" x2="42344" y2="62623"/>
                        <a14:foregroundMark x1="42344" y1="62623" x2="42292" y2="63215"/>
                        <a14:foregroundMark x1="46615" y1="61538" x2="48906" y2="67949"/>
                        <a14:foregroundMark x1="48906" y1="67949" x2="48906" y2="66765"/>
                        <a14:foregroundMark x1="59115" y1="83432" x2="63021" y2="73274"/>
                        <a14:foregroundMark x1="63021" y1="73274" x2="63646" y2="63609"/>
                        <a14:foregroundMark x1="63646" y1="63609" x2="64688" y2="84221"/>
                        <a14:foregroundMark x1="69010" y1="69034" x2="68594" y2="77022"/>
                        <a14:foregroundMark x1="83281" y1="57890" x2="83906" y2="63609"/>
                        <a14:foregroundMark x1="85781" y1="52761" x2="89896" y2="56410"/>
                        <a14:foregroundMark x1="89896" y1="56410" x2="90104" y2="56410"/>
                        <a14:foregroundMark x1="91302" y1="59073" x2="91823" y2="68639"/>
                        <a14:foregroundMark x1="91823" y1="68639" x2="87656" y2="87771"/>
                        <a14:foregroundMark x1="87656" y1="87771" x2="69948" y2="93787"/>
                        <a14:foregroundMark x1="69948" y1="93787" x2="55781" y2="92209"/>
                        <a14:foregroundMark x1="93490" y1="60750" x2="93906" y2="73767"/>
                        <a14:foregroundMark x1="9115" y1="58284" x2="7604" y2="69822"/>
                        <a14:foregroundMark x1="7604" y1="69822" x2="8940" y2="90172"/>
                        <a14:foregroundMark x1="15885" y1="93787" x2="36146" y2="87278"/>
                        <a14:foregroundMark x1="36146" y1="87278" x2="44688" y2="90138"/>
                        <a14:foregroundMark x1="44688" y1="90138" x2="48698" y2="89448"/>
                        <a14:foregroundMark x1="48698" y1="89448" x2="59115" y2="89744"/>
                        <a14:foregroundMark x1="59115" y1="89744" x2="80260" y2="82347"/>
                        <a14:foregroundMark x1="80260" y1="82347" x2="87656" y2="86489"/>
                        <a14:foregroundMark x1="87656" y1="86489" x2="91823" y2="82742"/>
                        <a14:foregroundMark x1="91823" y1="82742" x2="92969" y2="74951"/>
                        <a14:foregroundMark x1="92969" y1="74951" x2="93021" y2="74753"/>
                        <a14:foregroundMark x1="35313" y1="56016" x2="35781" y2="49211"/>
                        <a14:foregroundMark x1="31979" y1="62229" x2="34115" y2="69034"/>
                        <a14:foregroundMark x1="34115" y1="69034" x2="36510" y2="69231"/>
                        <a14:backgroundMark x1="8490" y1="88955" x2="10677" y2="95168"/>
                        <a14:backgroundMark x1="10677" y1="95168" x2="8594" y2="88757"/>
                        <a14:backgroundMark x1="8594" y1="88757" x2="8490" y2="88757"/>
                        <a14:backgroundMark x1="10885" y1="96351" x2="14896" y2="94477"/>
                        <a14:backgroundMark x1="14896" y1="94477" x2="15104" y2="94675"/>
                        <a14:backgroundMark x1="12500" y1="96943" x2="11302" y2="97436"/>
                        <a14:backgroundMark x1="10781" y1="94675" x2="11302" y2="96351"/>
                        <a14:backgroundMark x1="8490" y1="86489" x2="9115" y2="90631"/>
                        <a14:backgroundMark x1="65417" y1="15089" x2="66719" y2="15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104" y="1265367"/>
            <a:ext cx="3935896" cy="207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28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DF945F-CECB-4ECA-838E-4AE485B64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ADB8951-3F3C-4504-9DF6-5CEA00565C31}"/>
              </a:ext>
            </a:extLst>
          </p:cNvPr>
          <p:cNvSpPr txBox="1"/>
          <p:nvPr/>
        </p:nvSpPr>
        <p:spPr>
          <a:xfrm>
            <a:off x="4987339" y="611618"/>
            <a:ext cx="2631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 Rounded MT Bold" panose="020F0704030504030204" pitchFamily="34" charset="0"/>
              </a:rPr>
              <a:t>Desventajas</a:t>
            </a:r>
            <a:endParaRPr lang="es-ES" sz="2000" dirty="0">
              <a:latin typeface="Arial Rounded MT Bold" panose="020F07040305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7BE6287-ACB6-4BEA-AC0E-1E3651377509}"/>
              </a:ext>
            </a:extLst>
          </p:cNvPr>
          <p:cNvSpPr txBox="1"/>
          <p:nvPr/>
        </p:nvSpPr>
        <p:spPr>
          <a:xfrm>
            <a:off x="905958" y="1301238"/>
            <a:ext cx="11286872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000" dirty="0"/>
              <a:t>El docente debe dedicar tiempo y conocimientos para mejorar sus planes de clase, </a:t>
            </a:r>
          </a:p>
          <a:p>
            <a:r>
              <a:rPr lang="es-ES" sz="2000" dirty="0"/>
              <a:t>la metodología y los recursos que se emplean.</a:t>
            </a:r>
          </a:p>
          <a:p>
            <a:r>
              <a:rPr lang="es-ES" sz="2000" dirty="0"/>
              <a:t>2. Se enfoca en los recursos más que en la metodología en sí, por lo que estos deben ser </a:t>
            </a:r>
          </a:p>
          <a:p>
            <a:r>
              <a:rPr lang="es-ES" sz="2000" dirty="0"/>
              <a:t>seleccionados cuidadosamente.</a:t>
            </a:r>
          </a:p>
          <a:p>
            <a:r>
              <a:rPr lang="es-ES" sz="2000" dirty="0"/>
              <a:t>3. No toma en cuenta la brecha digital existente o la carencia de recursos tecnológicos en el centro </a:t>
            </a:r>
          </a:p>
          <a:p>
            <a:r>
              <a:rPr lang="es-ES" sz="2000" dirty="0"/>
              <a:t>educativo o de los estudiantes.</a:t>
            </a:r>
          </a:p>
          <a:p>
            <a:r>
              <a:rPr lang="es-ES" sz="2000" dirty="0"/>
              <a:t>4. Le demanda al docente la inversión de mucho tiempo para elaborar o seleccionar material digital nuevo.</a:t>
            </a:r>
          </a:p>
          <a:p>
            <a:r>
              <a:rPr lang="es-ES" sz="2000" dirty="0"/>
              <a:t>5. Los estudiantes adquieren un rol algo pasivo y la guía del docente sigue siendo esencial.</a:t>
            </a:r>
          </a:p>
          <a:p>
            <a:r>
              <a:rPr lang="es-ES" sz="2000" dirty="0"/>
              <a:t>6. No está enfocado a que los estudiantes se conecten, colaboren, creen y compartan. Es decir, la relación </a:t>
            </a:r>
          </a:p>
          <a:p>
            <a:r>
              <a:rPr lang="es-ES" sz="2000" dirty="0"/>
              <a:t>de aprendizaje fuera del aula, la realiza el estudiante con el docente y muy poco entre estudiantes.</a:t>
            </a:r>
          </a:p>
          <a:p>
            <a:r>
              <a:rPr lang="es-ES" sz="2000" dirty="0"/>
              <a:t>7. La metodología de aprendizaje basado en proyectos casi no se emplea.</a:t>
            </a:r>
          </a:p>
          <a:p>
            <a:r>
              <a:rPr lang="es-ES" sz="2000" dirty="0"/>
              <a:t>8. Los docentes asumen preponderancia como guías en el aprendizaje de sus estudiantes.</a:t>
            </a:r>
          </a:p>
          <a:p>
            <a:r>
              <a:rPr lang="es-ES" sz="2000" dirty="0"/>
              <a:t>9. Las pruebas estandarizadas sigue siendo un aspecto sin resolver a la hora de evaluar y conllevan a que </a:t>
            </a:r>
          </a:p>
          <a:p>
            <a:r>
              <a:rPr lang="es-ES" sz="2000" dirty="0"/>
              <a:t>el estudiante tenga que hacer uso de la memorización.</a:t>
            </a:r>
          </a:p>
          <a:p>
            <a:r>
              <a:rPr lang="es-ES" sz="2000" dirty="0"/>
              <a:t>10. Se emplea poco el aprendizaje basado en indagación, ya que muchos de los recursos que </a:t>
            </a:r>
          </a:p>
          <a:p>
            <a:r>
              <a:rPr lang="es-ES" sz="2000" dirty="0"/>
              <a:t>emplean los estudiantes, están seleccionados por el docente.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302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C51DA4D-839E-4586-B081-9241FCB46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4B5AEE0-A24F-4C62-810E-AD84ABBFF738}"/>
              </a:ext>
            </a:extLst>
          </p:cNvPr>
          <p:cNvSpPr txBox="1"/>
          <p:nvPr/>
        </p:nvSpPr>
        <p:spPr>
          <a:xfrm>
            <a:off x="4906507" y="846005"/>
            <a:ext cx="237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Arial Rounded MT Bold" panose="020F0704030504030204" pitchFamily="34" charset="0"/>
              </a:rPr>
              <a:t>¿Cómo se aplica?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09E8E19-6151-4F65-A433-C2CD3E70592F}"/>
              </a:ext>
            </a:extLst>
          </p:cNvPr>
          <p:cNvSpPr txBox="1"/>
          <p:nvPr/>
        </p:nvSpPr>
        <p:spPr>
          <a:xfrm>
            <a:off x="91984" y="1518457"/>
            <a:ext cx="1226746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1. Preparación de los materiales: </a:t>
            </a:r>
            <a:r>
              <a:rPr lang="es-ES" sz="2000" dirty="0"/>
              <a:t>Prepara el material de estudio a través de contenidos audiovisuales y crea </a:t>
            </a:r>
          </a:p>
          <a:p>
            <a:r>
              <a:rPr lang="es-ES" sz="2000" dirty="0"/>
              <a:t>un canal de YouTube para subir el material y que tus estudiantes tengan acceso a él. Una recomendación es que</a:t>
            </a:r>
          </a:p>
          <a:p>
            <a:r>
              <a:rPr lang="es-ES" sz="2000" b="1" dirty="0"/>
              <a:t>los videos no deben ser demasiado extensos</a:t>
            </a:r>
            <a:r>
              <a:rPr lang="es-ES" sz="2000" dirty="0"/>
              <a:t>. 10 minutos es un tiempo ideal y, si deben durar más, es mejor que </a:t>
            </a:r>
          </a:p>
          <a:p>
            <a:r>
              <a:rPr lang="es-ES" sz="2000" dirty="0"/>
              <a:t>lo hagas en más de uno.</a:t>
            </a:r>
          </a:p>
          <a:p>
            <a:r>
              <a:rPr lang="es-ES" sz="2000" dirty="0"/>
              <a:t>2. Estudio de la elección: Cuando has creado o elegido los materiales de estudio se los proporcionarás a los </a:t>
            </a:r>
          </a:p>
          <a:p>
            <a:r>
              <a:rPr lang="es-ES" sz="2000" dirty="0"/>
              <a:t>alumnos para que éstos lo estudien en casa. Para registrar la actividad de los alumnos puedes desarrollar algunas </a:t>
            </a:r>
          </a:p>
          <a:p>
            <a:r>
              <a:rPr lang="es-ES" sz="2000" dirty="0"/>
              <a:t>técnicas como un cuestionario de control o la creación de un foro sobre la lección, donde además podrán discutir </a:t>
            </a:r>
          </a:p>
          <a:p>
            <a:r>
              <a:rPr lang="es-ES" sz="2000" dirty="0"/>
              <a:t>las ideas y comenzar a despejar las dudas.</a:t>
            </a:r>
          </a:p>
          <a:p>
            <a:r>
              <a:rPr lang="es-ES" sz="2000" dirty="0"/>
              <a:t>3. Durante la clase: Al iniciar la clase debes hacerlo despejando las dudas de los alumnos, repasando el cuestionario </a:t>
            </a:r>
          </a:p>
          <a:p>
            <a:r>
              <a:rPr lang="es-ES" sz="2000" dirty="0"/>
              <a:t>que han hecho en línea o trayendo el foro o debate virtual que han tenido al aula</a:t>
            </a:r>
            <a:r>
              <a:rPr lang="es-ES" dirty="0"/>
              <a:t>.</a:t>
            </a:r>
          </a:p>
          <a:p>
            <a:r>
              <a:rPr lang="es-ES" sz="2000" dirty="0"/>
              <a:t>4. Detecta que necesitan los alumnos: Cuando han trabajado un tema en clase, la planificación para las </a:t>
            </a:r>
          </a:p>
          <a:p>
            <a:r>
              <a:rPr lang="es-ES" sz="2000" dirty="0"/>
              <a:t>lecciones siguientes debe ajustarse a las necesidades de los alumnos, preparando los materiales </a:t>
            </a:r>
          </a:p>
          <a:p>
            <a:r>
              <a:rPr lang="es-ES" sz="2000" dirty="0"/>
              <a:t>según las dudas que éstos hayan presentado.</a:t>
            </a:r>
          </a:p>
        </p:txBody>
      </p:sp>
    </p:spTree>
    <p:extLst>
      <p:ext uri="{BB962C8B-B14F-4D97-AF65-F5344CB8AC3E}">
        <p14:creationId xmlns:p14="http://schemas.microsoft.com/office/powerpoint/2010/main" val="175932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2047981-F3A9-4A69-8DE2-3BB4B7D80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FF7FD3D-7542-4CDC-BBFE-549DCBF7FD78}"/>
              </a:ext>
            </a:extLst>
          </p:cNvPr>
          <p:cNvSpPr txBox="1"/>
          <p:nvPr/>
        </p:nvSpPr>
        <p:spPr>
          <a:xfrm>
            <a:off x="3061253" y="848140"/>
            <a:ext cx="735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Arial Rounded MT Bold" panose="020F0704030504030204" pitchFamily="34" charset="0"/>
              </a:rPr>
              <a:t>¿Qué rol tiene el profesor y el alumno en el aula invertida?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6F314E-A8E5-430F-B91A-85A0D5A6A43F}"/>
              </a:ext>
            </a:extLst>
          </p:cNvPr>
          <p:cNvSpPr txBox="1"/>
          <p:nvPr/>
        </p:nvSpPr>
        <p:spPr>
          <a:xfrm>
            <a:off x="845369" y="1665224"/>
            <a:ext cx="1111394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El rol del profesor está cambiando, hay nuevos modelos donde éste ya no es el foco central, sino quien </a:t>
            </a:r>
          </a:p>
          <a:p>
            <a:r>
              <a:rPr lang="es-ES" sz="2000" dirty="0"/>
              <a:t>busca la experiencia para que el estudiante lo sea.</a:t>
            </a:r>
          </a:p>
          <a:p>
            <a:r>
              <a:rPr lang="es-ES" sz="2000" dirty="0"/>
              <a:t>El maestro es un generador del trabajo en equipo, quien les enseña a trabajar de una manera sistemática</a:t>
            </a:r>
          </a:p>
          <a:p>
            <a:r>
              <a:rPr lang="es-ES" sz="2000" dirty="0"/>
              <a:t>y eficaz a través de los roles y técnicas del Aprendizaje Cooperativo.</a:t>
            </a:r>
          </a:p>
          <a:p>
            <a:r>
              <a:rPr lang="es-ES" sz="2000" dirty="0"/>
              <a:t>Con esto estamos consiguiendo un alumno autónomo y reflexivo, capaz de liderar su propia vida. </a:t>
            </a:r>
          </a:p>
          <a:p>
            <a:r>
              <a:rPr lang="es-ES" sz="2000" dirty="0"/>
              <a:t>Enseñar y aprender a pensar creo que es una tarea pendiente del sistema educativo y es algo que los </a:t>
            </a:r>
          </a:p>
          <a:p>
            <a:r>
              <a:rPr lang="es-ES" sz="2000" dirty="0"/>
              <a:t>docentes tenemos que retomar. Cuando a un alumno le lanzas preguntas inteligentes, le das pistas, le </a:t>
            </a:r>
          </a:p>
          <a:p>
            <a:r>
              <a:rPr lang="es-ES" sz="2000" dirty="0"/>
              <a:t>estás retando…el alumno está motivado, con curiosidad, con ganas de saber más, a la vez cuando te </a:t>
            </a:r>
          </a:p>
          <a:p>
            <a:r>
              <a:rPr lang="es-ES" sz="2000" dirty="0"/>
              <a:t>responde y le vas acompañando, le reafirmas y generas seguridad y aumenta su autoestima, algo que </a:t>
            </a:r>
          </a:p>
          <a:p>
            <a:r>
              <a:rPr lang="es-ES" sz="2000" dirty="0"/>
              <a:t>tantas veces necesita.</a:t>
            </a:r>
          </a:p>
        </p:txBody>
      </p:sp>
      <p:pic>
        <p:nvPicPr>
          <p:cNvPr id="6146" name="Picture 2" descr="Cómo un LMS puede dar soporte al modelo de aula invertida? - Actua Solutions">
            <a:extLst>
              <a:ext uri="{FF2B5EF4-FFF2-40B4-BE49-F238E27FC236}">
                <a16:creationId xmlns:a16="http://schemas.microsoft.com/office/drawing/2014/main" id="{90F7AA4A-3C0E-42AD-82CF-AE725A13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3" y="4990948"/>
            <a:ext cx="4286300" cy="16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52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978</Words>
  <Application>Microsoft Office PowerPoint</Application>
  <PresentationFormat>Panorámica</PresentationFormat>
  <Paragraphs>77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GUADALUPE BUSTAMANTE GUTIERREZ</dc:creator>
  <cp:lastModifiedBy>MONICA GUADALUPE BUSTAMANTE GUTIERREZ</cp:lastModifiedBy>
  <cp:revision>9</cp:revision>
  <dcterms:created xsi:type="dcterms:W3CDTF">2021-03-24T18:45:32Z</dcterms:created>
  <dcterms:modified xsi:type="dcterms:W3CDTF">2021-03-24T20:51:19Z</dcterms:modified>
</cp:coreProperties>
</file>