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5F2"/>
    <a:srgbClr val="EFC3E6"/>
    <a:srgbClr val="9C89B8"/>
    <a:srgbClr val="F0A6CA"/>
    <a:srgbClr val="F0E6EF"/>
    <a:srgbClr val="B88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08973-57B5-460E-B19C-DD7469D5D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243975-FD65-4B52-90BE-A238B4E47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B57AA-4C08-494A-AC22-741BD3A7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E4D1B-5C4A-4156-82A6-1FC59D48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1EB72C-4B80-4372-BB7E-5A5EC287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47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B8A49-B805-4DAA-85CE-356AFDB7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944946-F71C-4B00-8858-95EFEC6C0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C4D41F-0AAB-4DED-A4D1-B2369576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C711E-F601-4D5A-BDE1-B064D578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ED048-249E-4B2A-B317-5BB4818E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34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98B27A-9A4D-47B5-9FC6-C69E4B9CA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AE1FC-9AED-4967-8B83-19308B5AD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ED462D-1804-4955-BC20-8FF8307B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99A6E8-EEAB-4055-8BC8-40237BBF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A6FFA0-5387-42AE-87DD-867A01D6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62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05A76-EA13-4A22-ABD7-685BE834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540D7F-8360-4F4D-85AE-1CBFFB94D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47728F-8ED1-41F2-97F6-F6581EFB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2B952-B10C-410D-B1E1-1FA7176A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8C9AD7-A933-4948-81A3-2362B452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76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571A1-E01E-4DAB-944D-7BAA226D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5CD8F5-AE47-4670-8B57-E06D57E9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51DEC-B142-472F-8FA0-0A874CD9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E16A86-712D-4EB3-8EAA-06C4B39D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6B5FB-33CF-4278-A6DF-CC618C42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864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1BF46-1400-4421-B18F-4C5E10AE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A2F85F-C80B-4AD4-964A-2FB59A5F2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5DF5B4-86EB-4338-902F-BB9BBE7BA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08BDA3-F2AF-4717-A192-BBCA3757D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8BB370-2D65-49C0-90F0-A61BB028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01347B-7327-4ED2-9592-5722424D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68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28CCC-F653-4606-A40A-4D21B862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AE5E21-A963-4237-A2ED-9E2F7CE15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A0B8B-F5EB-459D-B5E2-B2E43845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B37C6A-D2C6-4835-B205-F9A8DCE5C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6FC169-7FF0-489B-B734-6319C69B6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02EC77-B1E8-48E5-9B2D-D8B9A566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EAF350-8B17-48FF-B537-9F012D68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A366E6-878A-4BA8-948C-270123C3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590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0259-9A90-4009-86E9-9A5C57EA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2663DE-3DBB-4493-8A71-3B1A2610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CD30F8-81FD-4F2B-9029-1491211C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A3EDA7-F26E-450A-A074-FD07EEC9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37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6B2EF7-E4E7-411F-B282-387EC0E1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F26216-3E62-4E37-895C-8B7070B4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29EED4-FECC-435D-8B01-58EFB515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25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692E7-B3E1-4208-84FD-E3EBE504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4E5124-36C6-4437-9F58-CD1A0967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663F5-8299-4DAB-B844-A4897B348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973880-FC35-4413-A55B-45863D49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C411E-B29A-4AE2-9CA0-3BA2E3E0F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5711FC-90B4-46EA-8B63-855A6DE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427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EFA79-BC2F-46F2-9442-424F5BF3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AE7892-BC14-4EA5-914D-05A726BC3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51B3C5-2FEF-42B9-935D-8E0A1C744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4CF32C-193B-47F3-9DFA-997EA75C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252433-4CA8-4DB7-A73D-E51EF15A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DD1E14-3ED4-473E-A484-66B5C7BB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138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6D42B4-58CB-4592-A966-B29F3751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92CCD2-8EB6-477C-9929-1F26B96F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A6E05-66CD-4919-B86D-056679D0A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A5236-154E-41D7-AF01-1ED48B9C55FB}" type="datetimeFigureOut">
              <a:rPr lang="es-MX" smtClean="0"/>
              <a:t>23/03/2021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8AC-ACDB-48A9-AD9E-BCD646018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B2BBD-03DB-4D1C-88D2-75F333E64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DA8D-E291-44CC-A9DB-354C78B68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508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EADF22F-2C38-43FD-A406-D2F8DC293F46}"/>
              </a:ext>
            </a:extLst>
          </p:cNvPr>
          <p:cNvSpPr/>
          <p:nvPr/>
        </p:nvSpPr>
        <p:spPr>
          <a:xfrm>
            <a:off x="106017" y="119270"/>
            <a:ext cx="2703443" cy="1099930"/>
          </a:xfrm>
          <a:prstGeom prst="rect">
            <a:avLst/>
          </a:prstGeom>
          <a:solidFill>
            <a:srgbClr val="B88EDD"/>
          </a:solidFill>
          <a:ln>
            <a:solidFill>
              <a:srgbClr val="F0E6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EFE25C2-937E-44EB-9CC1-1F103E9CCC4D}"/>
              </a:ext>
            </a:extLst>
          </p:cNvPr>
          <p:cNvSpPr/>
          <p:nvPr/>
        </p:nvSpPr>
        <p:spPr>
          <a:xfrm>
            <a:off x="2994991" y="119269"/>
            <a:ext cx="3975652" cy="1099929"/>
          </a:xfrm>
          <a:prstGeom prst="rect">
            <a:avLst/>
          </a:prstGeom>
          <a:solidFill>
            <a:srgbClr val="F0E6EF"/>
          </a:solidFill>
          <a:ln>
            <a:solidFill>
              <a:srgbClr val="F0E6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24D7041-0478-44DB-8975-72F250BBE389}"/>
              </a:ext>
            </a:extLst>
          </p:cNvPr>
          <p:cNvSpPr/>
          <p:nvPr/>
        </p:nvSpPr>
        <p:spPr>
          <a:xfrm>
            <a:off x="106017" y="1364973"/>
            <a:ext cx="1166192" cy="2385391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1F7F87-9D16-46EE-9E11-F3DE1E19AE9C}"/>
              </a:ext>
            </a:extLst>
          </p:cNvPr>
          <p:cNvSpPr/>
          <p:nvPr/>
        </p:nvSpPr>
        <p:spPr>
          <a:xfrm>
            <a:off x="1457738" y="1364972"/>
            <a:ext cx="1351722" cy="1311965"/>
          </a:xfrm>
          <a:prstGeom prst="rect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2DC6D0-2063-4133-85A8-E6F88A4C7AD8}"/>
              </a:ext>
            </a:extLst>
          </p:cNvPr>
          <p:cNvSpPr/>
          <p:nvPr/>
        </p:nvSpPr>
        <p:spPr>
          <a:xfrm>
            <a:off x="2994991" y="1364972"/>
            <a:ext cx="2239618" cy="2385391"/>
          </a:xfrm>
          <a:prstGeom prst="rect">
            <a:avLst/>
          </a:prstGeom>
          <a:solidFill>
            <a:srgbClr val="F0A6CA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C7E1C0E-4B6F-485B-A1D7-0C64EA324379}"/>
              </a:ext>
            </a:extLst>
          </p:cNvPr>
          <p:cNvSpPr/>
          <p:nvPr/>
        </p:nvSpPr>
        <p:spPr>
          <a:xfrm>
            <a:off x="5420140" y="1364972"/>
            <a:ext cx="4956313" cy="1311966"/>
          </a:xfrm>
          <a:prstGeom prst="rect">
            <a:avLst/>
          </a:prstGeom>
          <a:solidFill>
            <a:srgbClr val="9C89B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DBA9C4C-B1B8-427D-BAD6-42848E1067F6}"/>
              </a:ext>
            </a:extLst>
          </p:cNvPr>
          <p:cNvSpPr/>
          <p:nvPr/>
        </p:nvSpPr>
        <p:spPr>
          <a:xfrm>
            <a:off x="1457738" y="2849217"/>
            <a:ext cx="1351722" cy="2643810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FE0A74-381F-42FD-9A5B-7E7D651B79FF}"/>
              </a:ext>
            </a:extLst>
          </p:cNvPr>
          <p:cNvSpPr/>
          <p:nvPr/>
        </p:nvSpPr>
        <p:spPr>
          <a:xfrm>
            <a:off x="106017" y="3896137"/>
            <a:ext cx="1166190" cy="1596890"/>
          </a:xfrm>
          <a:prstGeom prst="rect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082DE4E-5417-4EAB-BF59-16CA849027C4}"/>
              </a:ext>
            </a:extLst>
          </p:cNvPr>
          <p:cNvSpPr/>
          <p:nvPr/>
        </p:nvSpPr>
        <p:spPr>
          <a:xfrm>
            <a:off x="7195930" y="119269"/>
            <a:ext cx="1404731" cy="1099929"/>
          </a:xfrm>
          <a:prstGeom prst="rect">
            <a:avLst/>
          </a:prstGeom>
          <a:solidFill>
            <a:srgbClr val="EFC3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F1DB18E-D011-4875-BA58-05928ADA8448}"/>
              </a:ext>
            </a:extLst>
          </p:cNvPr>
          <p:cNvSpPr/>
          <p:nvPr/>
        </p:nvSpPr>
        <p:spPr>
          <a:xfrm>
            <a:off x="8819322" y="119269"/>
            <a:ext cx="3266661" cy="1099929"/>
          </a:xfrm>
          <a:prstGeom prst="rect">
            <a:avLst/>
          </a:prstGeom>
          <a:solidFill>
            <a:srgbClr val="E1E5F2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B036311-92A0-4DA9-B630-F94D5316E5DB}"/>
              </a:ext>
            </a:extLst>
          </p:cNvPr>
          <p:cNvSpPr/>
          <p:nvPr/>
        </p:nvSpPr>
        <p:spPr>
          <a:xfrm>
            <a:off x="10561984" y="1364972"/>
            <a:ext cx="1523999" cy="2385391"/>
          </a:xfrm>
          <a:prstGeom prst="rect">
            <a:avLst/>
          </a:prstGeom>
          <a:solidFill>
            <a:srgbClr val="B88EDD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2E9A027-77E1-47B8-98FC-9B1D66E86210}"/>
              </a:ext>
            </a:extLst>
          </p:cNvPr>
          <p:cNvSpPr/>
          <p:nvPr/>
        </p:nvSpPr>
        <p:spPr>
          <a:xfrm>
            <a:off x="5420140" y="2849218"/>
            <a:ext cx="1881808" cy="2670312"/>
          </a:xfrm>
          <a:prstGeom prst="rect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E530618-30DF-4841-9145-AB8C1721B7A5}"/>
              </a:ext>
            </a:extLst>
          </p:cNvPr>
          <p:cNvSpPr/>
          <p:nvPr/>
        </p:nvSpPr>
        <p:spPr>
          <a:xfrm>
            <a:off x="106017" y="5638800"/>
            <a:ext cx="3445566" cy="1099930"/>
          </a:xfrm>
          <a:prstGeom prst="rect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3750D5B-1F31-43C2-9653-9FC5E8697EA8}"/>
              </a:ext>
            </a:extLst>
          </p:cNvPr>
          <p:cNvSpPr/>
          <p:nvPr/>
        </p:nvSpPr>
        <p:spPr>
          <a:xfrm>
            <a:off x="2994989" y="3869635"/>
            <a:ext cx="2239619" cy="1649894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4696149-4555-4825-ACBF-AD3F929EFBA4}"/>
              </a:ext>
            </a:extLst>
          </p:cNvPr>
          <p:cNvSpPr/>
          <p:nvPr/>
        </p:nvSpPr>
        <p:spPr>
          <a:xfrm>
            <a:off x="3710609" y="5638800"/>
            <a:ext cx="1524000" cy="1099930"/>
          </a:xfrm>
          <a:prstGeom prst="rect">
            <a:avLst/>
          </a:prstGeom>
          <a:solidFill>
            <a:srgbClr val="B8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FAE37D4-B2E6-424E-831D-30BBFE567ECB}"/>
              </a:ext>
            </a:extLst>
          </p:cNvPr>
          <p:cNvSpPr/>
          <p:nvPr/>
        </p:nvSpPr>
        <p:spPr>
          <a:xfrm>
            <a:off x="7527235" y="2849217"/>
            <a:ext cx="2849218" cy="901146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FC28856-C5FF-4AC1-B257-4BDDA3B2A3F6}"/>
              </a:ext>
            </a:extLst>
          </p:cNvPr>
          <p:cNvSpPr/>
          <p:nvPr/>
        </p:nvSpPr>
        <p:spPr>
          <a:xfrm>
            <a:off x="5420140" y="5638800"/>
            <a:ext cx="3551582" cy="1099930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A6AF7D7-E06F-4A5E-9962-C6B55D82D058}"/>
              </a:ext>
            </a:extLst>
          </p:cNvPr>
          <p:cNvSpPr/>
          <p:nvPr/>
        </p:nvSpPr>
        <p:spPr>
          <a:xfrm>
            <a:off x="7527235" y="3922642"/>
            <a:ext cx="4558748" cy="1570385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D1D3CC3-45C9-42EB-8B21-5E5F5F0BB219}"/>
              </a:ext>
            </a:extLst>
          </p:cNvPr>
          <p:cNvSpPr/>
          <p:nvPr/>
        </p:nvSpPr>
        <p:spPr>
          <a:xfrm>
            <a:off x="9130747" y="5638800"/>
            <a:ext cx="2955236" cy="1099929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C9E65A0-6915-4C1B-B481-DAE0C6FA873F}"/>
              </a:ext>
            </a:extLst>
          </p:cNvPr>
          <p:cNvSpPr txBox="1"/>
          <p:nvPr/>
        </p:nvSpPr>
        <p:spPr>
          <a:xfrm>
            <a:off x="1612577" y="48369"/>
            <a:ext cx="10327632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ESCUELA NORMAL DE EDUCACIÓN PREESCOLAR</a:t>
            </a:r>
          </a:p>
          <a:p>
            <a:pPr algn="ctr"/>
            <a:r>
              <a:rPr lang="es-MX" sz="32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LICENCIATURA EN EDUCACIÓN PREESCOLAR</a:t>
            </a:r>
          </a:p>
          <a:p>
            <a:pPr algn="ctr"/>
            <a:r>
              <a:rPr lang="es-MX" sz="32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CICLO ESCOLAR 2020-2021</a:t>
            </a:r>
          </a:p>
          <a:p>
            <a:pPr algn="ctr"/>
            <a:endParaRPr lang="es-MX" sz="32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  <a:p>
            <a:pPr algn="ctr"/>
            <a:r>
              <a:rPr lang="es-MX" sz="4400" b="1" u="sng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COMPUTACIÓN</a:t>
            </a:r>
          </a:p>
          <a:p>
            <a:pPr algn="ctr"/>
            <a:r>
              <a:rPr lang="es-MX" sz="44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MTRA: </a:t>
            </a:r>
            <a:r>
              <a:rPr lang="es-MX" sz="4400" b="1" u="sng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DIANA CERDA</a:t>
            </a:r>
            <a:endParaRPr lang="es-MX" sz="44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  <a:p>
            <a:pPr algn="ctr"/>
            <a:endParaRPr lang="es-MX" sz="3600" u="sng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49E2DAB2-92A5-4B8E-A7E6-C1795D2A2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8" b="96552" l="9744" r="89744">
                        <a14:foregroundMark x1="28718" y1="5517" x2="54359" y2="4138"/>
                        <a14:foregroundMark x1="54359" y1="4138" x2="73333" y2="8276"/>
                        <a14:foregroundMark x1="33846" y1="82069" x2="63077" y2="86897"/>
                        <a14:foregroundMark x1="38462" y1="92414" x2="61538" y2="90345"/>
                        <a14:foregroundMark x1="57949" y1="96552" x2="48718" y2="96552"/>
                        <a14:foregroundMark x1="44103" y1="27586" x2="65128" y2="21379"/>
                        <a14:foregroundMark x1="58462" y1="13103" x2="57949" y2="66897"/>
                        <a14:foregroundMark x1="57949" y1="66897" x2="53333" y2="48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4628" y="1018391"/>
            <a:ext cx="2833953" cy="2107298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E5A7E70D-4941-4A73-9E1F-C1FF69C33EEC}"/>
              </a:ext>
            </a:extLst>
          </p:cNvPr>
          <p:cNvSpPr txBox="1"/>
          <p:nvPr/>
        </p:nvSpPr>
        <p:spPr>
          <a:xfrm>
            <a:off x="-450574" y="2729324"/>
            <a:ext cx="9846366" cy="139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9A600B2-CD95-49D0-A77F-69B328F920CF}"/>
              </a:ext>
            </a:extLst>
          </p:cNvPr>
          <p:cNvSpPr txBox="1"/>
          <p:nvPr/>
        </p:nvSpPr>
        <p:spPr>
          <a:xfrm>
            <a:off x="2133599" y="4085699"/>
            <a:ext cx="901566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AULA INVERTIDA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B198DD7-3D8D-441F-9CE0-4F440E543D8E}"/>
              </a:ext>
            </a:extLst>
          </p:cNvPr>
          <p:cNvSpPr txBox="1"/>
          <p:nvPr/>
        </p:nvSpPr>
        <p:spPr>
          <a:xfrm>
            <a:off x="1346114" y="5409759"/>
            <a:ext cx="100298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MERITXELL GIL RODRÍGUEZ #10</a:t>
            </a:r>
          </a:p>
          <a:p>
            <a:pPr algn="ctr"/>
            <a:r>
              <a:rPr lang="es-MX" sz="44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1 D</a:t>
            </a:r>
          </a:p>
          <a:p>
            <a:endParaRPr lang="es-MX" sz="6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A7B32D7-FF13-4151-88E5-AA4C8BB02878}"/>
              </a:ext>
            </a:extLst>
          </p:cNvPr>
          <p:cNvSpPr/>
          <p:nvPr/>
        </p:nvSpPr>
        <p:spPr>
          <a:xfrm>
            <a:off x="6361043" y="198783"/>
            <a:ext cx="5022578" cy="2292626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D49B55-1189-400C-9534-47C7149112F8}"/>
              </a:ext>
            </a:extLst>
          </p:cNvPr>
          <p:cNvSpPr/>
          <p:nvPr/>
        </p:nvSpPr>
        <p:spPr>
          <a:xfrm>
            <a:off x="225287" y="0"/>
            <a:ext cx="106017" cy="6858000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B36FB8B-3DB6-4099-8034-7FB6E4108F43}"/>
              </a:ext>
            </a:extLst>
          </p:cNvPr>
          <p:cNvSpPr/>
          <p:nvPr/>
        </p:nvSpPr>
        <p:spPr>
          <a:xfrm>
            <a:off x="384312" y="0"/>
            <a:ext cx="106017" cy="6858000"/>
          </a:xfrm>
          <a:prstGeom prst="rect">
            <a:avLst/>
          </a:prstGeom>
          <a:solidFill>
            <a:srgbClr val="B8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AEB477-BD82-4676-8AD5-3847F9BDB7EF}"/>
              </a:ext>
            </a:extLst>
          </p:cNvPr>
          <p:cNvSpPr/>
          <p:nvPr/>
        </p:nvSpPr>
        <p:spPr>
          <a:xfrm>
            <a:off x="11860696" y="0"/>
            <a:ext cx="106017" cy="6858000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3203A4-0EB5-4101-9F3A-0CBB4CE5DB88}"/>
              </a:ext>
            </a:extLst>
          </p:cNvPr>
          <p:cNvSpPr/>
          <p:nvPr/>
        </p:nvSpPr>
        <p:spPr>
          <a:xfrm>
            <a:off x="11701671" y="0"/>
            <a:ext cx="106017" cy="6858000"/>
          </a:xfrm>
          <a:prstGeom prst="rect">
            <a:avLst/>
          </a:prstGeom>
          <a:solidFill>
            <a:srgbClr val="B8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926F74-97D1-43B7-9714-A0F0D4B5D925}"/>
              </a:ext>
            </a:extLst>
          </p:cNvPr>
          <p:cNvSpPr/>
          <p:nvPr/>
        </p:nvSpPr>
        <p:spPr>
          <a:xfrm>
            <a:off x="543337" y="0"/>
            <a:ext cx="106017" cy="6858000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F4C153-951C-46A0-A810-67D577D85E0A}"/>
              </a:ext>
            </a:extLst>
          </p:cNvPr>
          <p:cNvSpPr/>
          <p:nvPr/>
        </p:nvSpPr>
        <p:spPr>
          <a:xfrm>
            <a:off x="11542646" y="0"/>
            <a:ext cx="106017" cy="6858000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B32064-A23E-49E9-8EFC-31E00CD8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34" b="95858" l="9428" r="89899">
                        <a14:foregroundMark x1="38047" y1="10059" x2="41751" y2="34320"/>
                        <a14:foregroundMark x1="59596" y1="32544" x2="69360" y2="46154"/>
                        <a14:foregroundMark x1="69360" y1="46154" x2="76431" y2="29586"/>
                        <a14:foregroundMark x1="76431" y1="29586" x2="70370" y2="7692"/>
                        <a14:foregroundMark x1="70370" y1="7692" x2="67340" y2="5917"/>
                        <a14:foregroundMark x1="62963" y1="20710" x2="56566" y2="37278"/>
                        <a14:foregroundMark x1="56566" y1="37278" x2="71380" y2="59763"/>
                        <a14:foregroundMark x1="72727" y1="71598" x2="61953" y2="79882"/>
                        <a14:foregroundMark x1="61953" y1="79882" x2="71044" y2="90533"/>
                        <a14:foregroundMark x1="71044" y1="90533" x2="82155" y2="91124"/>
                        <a14:foregroundMark x1="82155" y1="91124" x2="76768" y2="71598"/>
                        <a14:foregroundMark x1="76768" y1="71598" x2="71717" y2="68047"/>
                        <a14:foregroundMark x1="61953" y1="75740" x2="25253" y2="82249"/>
                        <a14:foregroundMark x1="25253" y1="82249" x2="36700" y2="97041"/>
                        <a14:foregroundMark x1="36700" y1="97041" x2="65993" y2="95858"/>
                        <a14:foregroundMark x1="65993" y1="95858" x2="85859" y2="95858"/>
                        <a14:foregroundMark x1="37710" y1="84615" x2="48485" y2="91124"/>
                        <a14:foregroundMark x1="48485" y1="91124" x2="56229" y2="90533"/>
                        <a14:foregroundMark x1="54209" y1="90533" x2="54209" y2="85207"/>
                        <a14:foregroundMark x1="39057" y1="85799" x2="39057" y2="86982"/>
                        <a14:foregroundMark x1="17845" y1="6509" x2="60269" y2="10651"/>
                        <a14:foregroundMark x1="60269" y1="10651" x2="77441" y2="19527"/>
                        <a14:foregroundMark x1="78451" y1="4734" x2="85859" y2="20118"/>
                        <a14:foregroundMark x1="85859" y1="20118" x2="86532" y2="24852"/>
                        <a14:foregroundMark x1="86532" y1="28402" x2="85859" y2="47929"/>
                        <a14:foregroundMark x1="86869" y1="6509" x2="87542" y2="67456"/>
                        <a14:foregroundMark x1="43434" y1="60355" x2="40067" y2="40237"/>
                        <a14:foregroundMark x1="40067" y1="40237" x2="46801" y2="40828"/>
                        <a14:foregroundMark x1="47811" y1="65089" x2="49832" y2="86391"/>
                        <a14:foregroundMark x1="49832" y1="86391" x2="54545" y2="92308"/>
                        <a14:foregroundMark x1="37374" y1="84024" x2="41077" y2="928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104" y="3631794"/>
            <a:ext cx="5141845" cy="292583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043DE0E-A17A-40D3-A209-DCB5E03037C6}"/>
              </a:ext>
            </a:extLst>
          </p:cNvPr>
          <p:cNvSpPr txBox="1"/>
          <p:nvPr/>
        </p:nvSpPr>
        <p:spPr>
          <a:xfrm>
            <a:off x="5724939" y="375600"/>
            <a:ext cx="6135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¿QUÉ ES EL AULA INVERTIDA?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43C3296-91F1-4E00-A169-29124E876689}"/>
              </a:ext>
            </a:extLst>
          </p:cNvPr>
          <p:cNvSpPr txBox="1"/>
          <p:nvPr/>
        </p:nvSpPr>
        <p:spPr>
          <a:xfrm>
            <a:off x="901146" y="480203"/>
            <a:ext cx="51418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 una modalidad pedagógica de aprendizaje semipresencial o mixta en donde brinda dos estrategias: la virtual y la presencial. Planteando oportunidades para la enseñanza y aprendizaje.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DD42B17-F503-415A-A916-36BB3A6F0A7D}"/>
              </a:ext>
            </a:extLst>
          </p:cNvPr>
          <p:cNvSpPr txBox="1"/>
          <p:nvPr/>
        </p:nvSpPr>
        <p:spPr>
          <a:xfrm>
            <a:off x="5618919" y="3034748"/>
            <a:ext cx="56719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Ayuda a desarrollar procesos cognitivos.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Asigna a los estudiantes diferente herramientas para la obtención de aprendizajes.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Ayuda a desarrollar la autonomía en clases.</a:t>
            </a:r>
          </a:p>
        </p:txBody>
      </p:sp>
    </p:spTree>
    <p:extLst>
      <p:ext uri="{BB962C8B-B14F-4D97-AF65-F5344CB8AC3E}">
        <p14:creationId xmlns:p14="http://schemas.microsoft.com/office/powerpoint/2010/main" val="396567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2A1728-6635-4A6C-B720-DB01048DDA8F}"/>
              </a:ext>
            </a:extLst>
          </p:cNvPr>
          <p:cNvSpPr/>
          <p:nvPr/>
        </p:nvSpPr>
        <p:spPr>
          <a:xfrm>
            <a:off x="119270" y="0"/>
            <a:ext cx="583095" cy="874643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3784B9-0BF0-427D-92F2-5F180310BD96}"/>
              </a:ext>
            </a:extLst>
          </p:cNvPr>
          <p:cNvSpPr/>
          <p:nvPr/>
        </p:nvSpPr>
        <p:spPr>
          <a:xfrm>
            <a:off x="9004854" y="0"/>
            <a:ext cx="583095" cy="1113183"/>
          </a:xfrm>
          <a:prstGeom prst="rect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59C9CCD-2A45-4C15-AF11-23BDD989E47D}"/>
              </a:ext>
            </a:extLst>
          </p:cNvPr>
          <p:cNvSpPr/>
          <p:nvPr/>
        </p:nvSpPr>
        <p:spPr>
          <a:xfrm>
            <a:off x="9793358" y="0"/>
            <a:ext cx="583095" cy="874643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858E5DF-1BFD-4BF9-8810-BB805A6639F8}"/>
              </a:ext>
            </a:extLst>
          </p:cNvPr>
          <p:cNvSpPr/>
          <p:nvPr/>
        </p:nvSpPr>
        <p:spPr>
          <a:xfrm>
            <a:off x="10581862" y="0"/>
            <a:ext cx="583095" cy="1113183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E15D3B-D6A0-4736-B4F2-8F658861A976}"/>
              </a:ext>
            </a:extLst>
          </p:cNvPr>
          <p:cNvSpPr/>
          <p:nvPr/>
        </p:nvSpPr>
        <p:spPr>
          <a:xfrm>
            <a:off x="11370366" y="0"/>
            <a:ext cx="675860" cy="874644"/>
          </a:xfrm>
          <a:prstGeom prst="rect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12AA4D9-5351-4E6D-99AF-5A88DFE2826F}"/>
              </a:ext>
            </a:extLst>
          </p:cNvPr>
          <p:cNvSpPr/>
          <p:nvPr/>
        </p:nvSpPr>
        <p:spPr>
          <a:xfrm>
            <a:off x="4229106" y="-7"/>
            <a:ext cx="583095" cy="1113183"/>
          </a:xfrm>
          <a:prstGeom prst="rect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8B18FA9-025B-44A7-9931-FF1EEA72D93B}"/>
              </a:ext>
            </a:extLst>
          </p:cNvPr>
          <p:cNvSpPr/>
          <p:nvPr/>
        </p:nvSpPr>
        <p:spPr>
          <a:xfrm>
            <a:off x="5062334" y="-4"/>
            <a:ext cx="583095" cy="874648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ACED310-B1DF-4580-B39C-EC1D1183AF6F}"/>
              </a:ext>
            </a:extLst>
          </p:cNvPr>
          <p:cNvSpPr/>
          <p:nvPr/>
        </p:nvSpPr>
        <p:spPr>
          <a:xfrm>
            <a:off x="5850838" y="-4"/>
            <a:ext cx="583095" cy="1113183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2D8933-26F1-40B9-8A4E-1C1835836C5D}"/>
              </a:ext>
            </a:extLst>
          </p:cNvPr>
          <p:cNvSpPr/>
          <p:nvPr/>
        </p:nvSpPr>
        <p:spPr>
          <a:xfrm>
            <a:off x="6639342" y="0"/>
            <a:ext cx="583095" cy="874643"/>
          </a:xfrm>
          <a:prstGeom prst="rect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C3EDAF-558E-4CCC-9468-14E841FBC4F8}"/>
              </a:ext>
            </a:extLst>
          </p:cNvPr>
          <p:cNvSpPr/>
          <p:nvPr/>
        </p:nvSpPr>
        <p:spPr>
          <a:xfrm>
            <a:off x="7427846" y="-3"/>
            <a:ext cx="583095" cy="1113183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2FBF52-3807-4B23-86DA-62C1A3C31E7A}"/>
              </a:ext>
            </a:extLst>
          </p:cNvPr>
          <p:cNvSpPr/>
          <p:nvPr/>
        </p:nvSpPr>
        <p:spPr>
          <a:xfrm>
            <a:off x="8216350" y="-2"/>
            <a:ext cx="583095" cy="874645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0476E0D-2FD3-4D3A-99B8-870FFA848121}"/>
              </a:ext>
            </a:extLst>
          </p:cNvPr>
          <p:cNvSpPr/>
          <p:nvPr/>
        </p:nvSpPr>
        <p:spPr>
          <a:xfrm>
            <a:off x="838199" y="-7"/>
            <a:ext cx="675859" cy="1113182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221AB8A-4ADC-4653-9E22-094B47DB1A26}"/>
              </a:ext>
            </a:extLst>
          </p:cNvPr>
          <p:cNvSpPr/>
          <p:nvPr/>
        </p:nvSpPr>
        <p:spPr>
          <a:xfrm>
            <a:off x="1766687" y="-7"/>
            <a:ext cx="583095" cy="854777"/>
          </a:xfrm>
          <a:prstGeom prst="rect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E59F2C9-9475-4380-BDF9-837BD0E35D80}"/>
              </a:ext>
            </a:extLst>
          </p:cNvPr>
          <p:cNvSpPr/>
          <p:nvPr/>
        </p:nvSpPr>
        <p:spPr>
          <a:xfrm>
            <a:off x="2616494" y="0"/>
            <a:ext cx="583095" cy="1133056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4CFEB93-DDD3-41E5-8917-22819E21299B}"/>
              </a:ext>
            </a:extLst>
          </p:cNvPr>
          <p:cNvSpPr/>
          <p:nvPr/>
        </p:nvSpPr>
        <p:spPr>
          <a:xfrm>
            <a:off x="3379299" y="-6"/>
            <a:ext cx="583095" cy="874649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8FBCFA-E991-4B30-A442-C927E246AAF2}"/>
              </a:ext>
            </a:extLst>
          </p:cNvPr>
          <p:cNvSpPr txBox="1"/>
          <p:nvPr/>
        </p:nvSpPr>
        <p:spPr>
          <a:xfrm>
            <a:off x="1611800" y="1506494"/>
            <a:ext cx="5234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¿CÓMO SE APLICA?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41A8827-1D13-410C-B010-F3AF1168CC01}"/>
              </a:ext>
            </a:extLst>
          </p:cNvPr>
          <p:cNvSpPr/>
          <p:nvPr/>
        </p:nvSpPr>
        <p:spPr>
          <a:xfrm>
            <a:off x="410817" y="2915478"/>
            <a:ext cx="7129670" cy="3048000"/>
          </a:xfrm>
          <a:prstGeom prst="rect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D1A1DBE-D76B-477F-8F4B-29E7D400A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333"/>
          <a:stretch/>
        </p:blipFill>
        <p:spPr>
          <a:xfrm>
            <a:off x="595864" y="3071202"/>
            <a:ext cx="6759575" cy="272636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AF708ED-EBC1-4D70-B2B3-CB7713A91C38}"/>
              </a:ext>
            </a:extLst>
          </p:cNvPr>
          <p:cNvSpPr txBox="1"/>
          <p:nvPr/>
        </p:nvSpPr>
        <p:spPr>
          <a:xfrm>
            <a:off x="8010941" y="2356916"/>
            <a:ext cx="3770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Explicando las clases y luego dejando que los alumnos estudien por su cuenta lo antes visto., de esa forma aplican la autonomía. </a:t>
            </a:r>
          </a:p>
        </p:txBody>
      </p:sp>
    </p:spTree>
    <p:extLst>
      <p:ext uri="{BB962C8B-B14F-4D97-AF65-F5344CB8AC3E}">
        <p14:creationId xmlns:p14="http://schemas.microsoft.com/office/powerpoint/2010/main" val="211718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2E6F3E6-9D60-4B42-B357-54A9FC198CFB}"/>
              </a:ext>
            </a:extLst>
          </p:cNvPr>
          <p:cNvSpPr/>
          <p:nvPr/>
        </p:nvSpPr>
        <p:spPr>
          <a:xfrm>
            <a:off x="0" y="6601239"/>
            <a:ext cx="12192000" cy="106018"/>
          </a:xfrm>
          <a:prstGeom prst="rect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745603-73A7-4D4B-9BBE-442696A380A8}"/>
              </a:ext>
            </a:extLst>
          </p:cNvPr>
          <p:cNvSpPr/>
          <p:nvPr/>
        </p:nvSpPr>
        <p:spPr>
          <a:xfrm>
            <a:off x="0" y="6206985"/>
            <a:ext cx="12192000" cy="106018"/>
          </a:xfrm>
          <a:prstGeom prst="rect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034711-07BE-4DFB-990D-A80DCDD622CF}"/>
              </a:ext>
            </a:extLst>
          </p:cNvPr>
          <p:cNvSpPr/>
          <p:nvPr/>
        </p:nvSpPr>
        <p:spPr>
          <a:xfrm>
            <a:off x="0" y="6404112"/>
            <a:ext cx="12192000" cy="106018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B56370E4-3CAB-4980-8140-B934A5C0AC18}"/>
              </a:ext>
            </a:extLst>
          </p:cNvPr>
          <p:cNvSpPr/>
          <p:nvPr/>
        </p:nvSpPr>
        <p:spPr>
          <a:xfrm rot="10800000">
            <a:off x="92766" y="150743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043EC180-1075-4FA7-8FD0-D7ABE61A06A0}"/>
              </a:ext>
            </a:extLst>
          </p:cNvPr>
          <p:cNvSpPr/>
          <p:nvPr/>
        </p:nvSpPr>
        <p:spPr>
          <a:xfrm rot="10800000">
            <a:off x="1649896" y="172280"/>
            <a:ext cx="1378225" cy="750406"/>
          </a:xfrm>
          <a:prstGeom prst="triangle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BCB02DDE-B222-4412-AD7D-054B03A39012}"/>
              </a:ext>
            </a:extLst>
          </p:cNvPr>
          <p:cNvSpPr/>
          <p:nvPr/>
        </p:nvSpPr>
        <p:spPr>
          <a:xfrm rot="10800000">
            <a:off x="3207026" y="172281"/>
            <a:ext cx="1378225" cy="750406"/>
          </a:xfrm>
          <a:prstGeom prst="triangle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AAC77AA0-9DF6-4469-9AB0-13B9FAA2DF86}"/>
              </a:ext>
            </a:extLst>
          </p:cNvPr>
          <p:cNvSpPr/>
          <p:nvPr/>
        </p:nvSpPr>
        <p:spPr>
          <a:xfrm rot="10800000">
            <a:off x="7878416" y="181392"/>
            <a:ext cx="1378225" cy="750406"/>
          </a:xfrm>
          <a:prstGeom prst="triangle">
            <a:avLst/>
          </a:prstGeom>
          <a:solidFill>
            <a:srgbClr val="E1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A0B93746-2BBE-44E3-8445-F48C67F9365B}"/>
              </a:ext>
            </a:extLst>
          </p:cNvPr>
          <p:cNvSpPr/>
          <p:nvPr/>
        </p:nvSpPr>
        <p:spPr>
          <a:xfrm rot="10800000">
            <a:off x="4764156" y="172281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B125DB4A-B5D9-4FAD-B28F-3A0C12116E7C}"/>
              </a:ext>
            </a:extLst>
          </p:cNvPr>
          <p:cNvSpPr/>
          <p:nvPr/>
        </p:nvSpPr>
        <p:spPr>
          <a:xfrm rot="10800000">
            <a:off x="6321286" y="181392"/>
            <a:ext cx="1378225" cy="750406"/>
          </a:xfrm>
          <a:prstGeom prst="triangle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85E18E92-3343-4F30-9B8E-F2EA13EE6C9F}"/>
              </a:ext>
            </a:extLst>
          </p:cNvPr>
          <p:cNvSpPr/>
          <p:nvPr/>
        </p:nvSpPr>
        <p:spPr>
          <a:xfrm rot="10800000">
            <a:off x="9435546" y="181392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23BDE8EA-CCD3-44EF-8531-84825CAE3214}"/>
              </a:ext>
            </a:extLst>
          </p:cNvPr>
          <p:cNvSpPr/>
          <p:nvPr/>
        </p:nvSpPr>
        <p:spPr>
          <a:xfrm rot="10800000">
            <a:off x="10992676" y="150744"/>
            <a:ext cx="1205946" cy="750406"/>
          </a:xfrm>
          <a:custGeom>
            <a:avLst/>
            <a:gdLst>
              <a:gd name="connsiteX0" fmla="*/ 0 w 1378225"/>
              <a:gd name="connsiteY0" fmla="*/ 750406 h 750406"/>
              <a:gd name="connsiteX1" fmla="*/ 689113 w 1378225"/>
              <a:gd name="connsiteY1" fmla="*/ 0 h 750406"/>
              <a:gd name="connsiteX2" fmla="*/ 1378225 w 1378225"/>
              <a:gd name="connsiteY2" fmla="*/ 750406 h 750406"/>
              <a:gd name="connsiteX3" fmla="*/ 0 w 1378225"/>
              <a:gd name="connsiteY3" fmla="*/ 750406 h 750406"/>
              <a:gd name="connsiteX0" fmla="*/ 0 w 1205946"/>
              <a:gd name="connsiteY0" fmla="*/ 723902 h 750406"/>
              <a:gd name="connsiteX1" fmla="*/ 516834 w 1205946"/>
              <a:gd name="connsiteY1" fmla="*/ 0 h 750406"/>
              <a:gd name="connsiteX2" fmla="*/ 1205946 w 1205946"/>
              <a:gd name="connsiteY2" fmla="*/ 750406 h 750406"/>
              <a:gd name="connsiteX3" fmla="*/ 0 w 1205946"/>
              <a:gd name="connsiteY3" fmla="*/ 723902 h 75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946" h="750406">
                <a:moveTo>
                  <a:pt x="0" y="723902"/>
                </a:moveTo>
                <a:lnTo>
                  <a:pt x="516834" y="0"/>
                </a:lnTo>
                <a:lnTo>
                  <a:pt x="1205946" y="750406"/>
                </a:lnTo>
                <a:lnTo>
                  <a:pt x="0" y="723902"/>
                </a:lnTo>
                <a:close/>
              </a:path>
            </a:pathLst>
          </a:cu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8ECF7DEF-7B9E-4C77-A336-1B1FFF0D2EC8}"/>
              </a:ext>
            </a:extLst>
          </p:cNvPr>
          <p:cNvSpPr/>
          <p:nvPr/>
        </p:nvSpPr>
        <p:spPr>
          <a:xfrm>
            <a:off x="871331" y="217836"/>
            <a:ext cx="1378225" cy="750406"/>
          </a:xfrm>
          <a:prstGeom prst="triangle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2A1A48CD-C37B-4B43-8165-CEEB4F37E4B4}"/>
              </a:ext>
            </a:extLst>
          </p:cNvPr>
          <p:cNvSpPr/>
          <p:nvPr/>
        </p:nvSpPr>
        <p:spPr>
          <a:xfrm>
            <a:off x="2428461" y="215355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Triángulo isósceles 21">
            <a:extLst>
              <a:ext uri="{FF2B5EF4-FFF2-40B4-BE49-F238E27FC236}">
                <a16:creationId xmlns:a16="http://schemas.microsoft.com/office/drawing/2014/main" id="{8B7B5A17-34AE-4343-AEA7-0475EEAC68E0}"/>
              </a:ext>
            </a:extLst>
          </p:cNvPr>
          <p:cNvSpPr/>
          <p:nvPr/>
        </p:nvSpPr>
        <p:spPr>
          <a:xfrm>
            <a:off x="3985591" y="217845"/>
            <a:ext cx="1378225" cy="750406"/>
          </a:xfrm>
          <a:prstGeom prst="triangle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id="{371D67A1-322B-468C-AA98-FB6BABBFD656}"/>
              </a:ext>
            </a:extLst>
          </p:cNvPr>
          <p:cNvSpPr/>
          <p:nvPr/>
        </p:nvSpPr>
        <p:spPr>
          <a:xfrm>
            <a:off x="8676859" y="215355"/>
            <a:ext cx="1378225" cy="750406"/>
          </a:xfrm>
          <a:prstGeom prst="triangle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C38B469C-4244-453C-A744-B91BA38E23E6}"/>
              </a:ext>
            </a:extLst>
          </p:cNvPr>
          <p:cNvSpPr/>
          <p:nvPr/>
        </p:nvSpPr>
        <p:spPr>
          <a:xfrm>
            <a:off x="10217424" y="217836"/>
            <a:ext cx="1378225" cy="750406"/>
          </a:xfrm>
          <a:prstGeom prst="triangle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A2C96C0D-FB0D-4E69-8DC0-4991B5DF56DE}"/>
              </a:ext>
            </a:extLst>
          </p:cNvPr>
          <p:cNvSpPr/>
          <p:nvPr/>
        </p:nvSpPr>
        <p:spPr>
          <a:xfrm>
            <a:off x="7119729" y="235238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3EB6C507-E4E8-4D02-B7A5-274B9EC12B4B}"/>
              </a:ext>
            </a:extLst>
          </p:cNvPr>
          <p:cNvSpPr/>
          <p:nvPr/>
        </p:nvSpPr>
        <p:spPr>
          <a:xfrm>
            <a:off x="5549347" y="195063"/>
            <a:ext cx="1378225" cy="750406"/>
          </a:xfrm>
          <a:prstGeom prst="triangle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329250-32C0-4035-8488-EEC5B8E6EBE2}"/>
              </a:ext>
            </a:extLst>
          </p:cNvPr>
          <p:cNvSpPr txBox="1"/>
          <p:nvPr/>
        </p:nvSpPr>
        <p:spPr>
          <a:xfrm>
            <a:off x="6887813" y="1394589"/>
            <a:ext cx="454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highlight>
                  <a:srgbClr val="E1E5F2"/>
                </a:highlight>
                <a:latin typeface="A little sunshine" panose="02000603000000000000" pitchFamily="2" charset="0"/>
                <a:ea typeface="A little sunshine" panose="02000603000000000000" pitchFamily="2" charset="0"/>
              </a:rPr>
              <a:t>ROL DEL PROFESOR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9574BF4A-EE21-41F1-8F5D-C5FEDB89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38" y="2656895"/>
            <a:ext cx="4395746" cy="2925169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B6B9024C-087E-4E99-A83C-0F9C599A26A3}"/>
              </a:ext>
            </a:extLst>
          </p:cNvPr>
          <p:cNvSpPr txBox="1"/>
          <p:nvPr/>
        </p:nvSpPr>
        <p:spPr>
          <a:xfrm>
            <a:off x="1070114" y="1443841"/>
            <a:ext cx="5168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Toma el papel de guía en el proceso educativo y apoya a los estudiantes en la resolución de dudas y como competencia debe tener.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Detectar el potencial del alumno.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Fomentar la motivación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Da autonomía al alumno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Proporciona retroalimentación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Identifica los obstáculos del alumno.  </a:t>
            </a:r>
          </a:p>
        </p:txBody>
      </p:sp>
    </p:spTree>
    <p:extLst>
      <p:ext uri="{BB962C8B-B14F-4D97-AF65-F5344CB8AC3E}">
        <p14:creationId xmlns:p14="http://schemas.microsoft.com/office/powerpoint/2010/main" val="96217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2E6F3E6-9D60-4B42-B357-54A9FC198CFB}"/>
              </a:ext>
            </a:extLst>
          </p:cNvPr>
          <p:cNvSpPr/>
          <p:nvPr/>
        </p:nvSpPr>
        <p:spPr>
          <a:xfrm>
            <a:off x="0" y="6601239"/>
            <a:ext cx="12192000" cy="106018"/>
          </a:xfrm>
          <a:prstGeom prst="rect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745603-73A7-4D4B-9BBE-442696A380A8}"/>
              </a:ext>
            </a:extLst>
          </p:cNvPr>
          <p:cNvSpPr/>
          <p:nvPr/>
        </p:nvSpPr>
        <p:spPr>
          <a:xfrm>
            <a:off x="0" y="6206985"/>
            <a:ext cx="12192000" cy="106018"/>
          </a:xfrm>
          <a:prstGeom prst="rect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034711-07BE-4DFB-990D-A80DCDD622CF}"/>
              </a:ext>
            </a:extLst>
          </p:cNvPr>
          <p:cNvSpPr/>
          <p:nvPr/>
        </p:nvSpPr>
        <p:spPr>
          <a:xfrm>
            <a:off x="0" y="6404112"/>
            <a:ext cx="12192000" cy="106018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B56370E4-3CAB-4980-8140-B934A5C0AC18}"/>
              </a:ext>
            </a:extLst>
          </p:cNvPr>
          <p:cNvSpPr/>
          <p:nvPr/>
        </p:nvSpPr>
        <p:spPr>
          <a:xfrm rot="10800000">
            <a:off x="92766" y="150743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043EC180-1075-4FA7-8FD0-D7ABE61A06A0}"/>
              </a:ext>
            </a:extLst>
          </p:cNvPr>
          <p:cNvSpPr/>
          <p:nvPr/>
        </p:nvSpPr>
        <p:spPr>
          <a:xfrm rot="10800000">
            <a:off x="1649896" y="172280"/>
            <a:ext cx="1378225" cy="750406"/>
          </a:xfrm>
          <a:prstGeom prst="triangle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BCB02DDE-B222-4412-AD7D-054B03A39012}"/>
              </a:ext>
            </a:extLst>
          </p:cNvPr>
          <p:cNvSpPr/>
          <p:nvPr/>
        </p:nvSpPr>
        <p:spPr>
          <a:xfrm rot="10800000">
            <a:off x="3207026" y="172281"/>
            <a:ext cx="1378225" cy="750406"/>
          </a:xfrm>
          <a:prstGeom prst="triangle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AAC77AA0-9DF6-4469-9AB0-13B9FAA2DF86}"/>
              </a:ext>
            </a:extLst>
          </p:cNvPr>
          <p:cNvSpPr/>
          <p:nvPr/>
        </p:nvSpPr>
        <p:spPr>
          <a:xfrm rot="10800000">
            <a:off x="7878416" y="181392"/>
            <a:ext cx="1378225" cy="750406"/>
          </a:xfrm>
          <a:prstGeom prst="triangle">
            <a:avLst/>
          </a:prstGeom>
          <a:solidFill>
            <a:srgbClr val="E1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A0B93746-2BBE-44E3-8445-F48C67F9365B}"/>
              </a:ext>
            </a:extLst>
          </p:cNvPr>
          <p:cNvSpPr/>
          <p:nvPr/>
        </p:nvSpPr>
        <p:spPr>
          <a:xfrm rot="10800000">
            <a:off x="4764156" y="172281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B125DB4A-B5D9-4FAD-B28F-3A0C12116E7C}"/>
              </a:ext>
            </a:extLst>
          </p:cNvPr>
          <p:cNvSpPr/>
          <p:nvPr/>
        </p:nvSpPr>
        <p:spPr>
          <a:xfrm rot="10800000">
            <a:off x="6321286" y="181392"/>
            <a:ext cx="1378225" cy="750406"/>
          </a:xfrm>
          <a:prstGeom prst="triangle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85E18E92-3343-4F30-9B8E-F2EA13EE6C9F}"/>
              </a:ext>
            </a:extLst>
          </p:cNvPr>
          <p:cNvSpPr/>
          <p:nvPr/>
        </p:nvSpPr>
        <p:spPr>
          <a:xfrm rot="10800000">
            <a:off x="9435546" y="181392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23BDE8EA-CCD3-44EF-8531-84825CAE3214}"/>
              </a:ext>
            </a:extLst>
          </p:cNvPr>
          <p:cNvSpPr/>
          <p:nvPr/>
        </p:nvSpPr>
        <p:spPr>
          <a:xfrm rot="10800000">
            <a:off x="10992676" y="150744"/>
            <a:ext cx="1205946" cy="750406"/>
          </a:xfrm>
          <a:custGeom>
            <a:avLst/>
            <a:gdLst>
              <a:gd name="connsiteX0" fmla="*/ 0 w 1378225"/>
              <a:gd name="connsiteY0" fmla="*/ 750406 h 750406"/>
              <a:gd name="connsiteX1" fmla="*/ 689113 w 1378225"/>
              <a:gd name="connsiteY1" fmla="*/ 0 h 750406"/>
              <a:gd name="connsiteX2" fmla="*/ 1378225 w 1378225"/>
              <a:gd name="connsiteY2" fmla="*/ 750406 h 750406"/>
              <a:gd name="connsiteX3" fmla="*/ 0 w 1378225"/>
              <a:gd name="connsiteY3" fmla="*/ 750406 h 750406"/>
              <a:gd name="connsiteX0" fmla="*/ 0 w 1205946"/>
              <a:gd name="connsiteY0" fmla="*/ 723902 h 750406"/>
              <a:gd name="connsiteX1" fmla="*/ 516834 w 1205946"/>
              <a:gd name="connsiteY1" fmla="*/ 0 h 750406"/>
              <a:gd name="connsiteX2" fmla="*/ 1205946 w 1205946"/>
              <a:gd name="connsiteY2" fmla="*/ 750406 h 750406"/>
              <a:gd name="connsiteX3" fmla="*/ 0 w 1205946"/>
              <a:gd name="connsiteY3" fmla="*/ 723902 h 75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5946" h="750406">
                <a:moveTo>
                  <a:pt x="0" y="723902"/>
                </a:moveTo>
                <a:lnTo>
                  <a:pt x="516834" y="0"/>
                </a:lnTo>
                <a:lnTo>
                  <a:pt x="1205946" y="750406"/>
                </a:lnTo>
                <a:lnTo>
                  <a:pt x="0" y="723902"/>
                </a:lnTo>
                <a:close/>
              </a:path>
            </a:pathLst>
          </a:cu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8ECF7DEF-7B9E-4C77-A336-1B1FFF0D2EC8}"/>
              </a:ext>
            </a:extLst>
          </p:cNvPr>
          <p:cNvSpPr/>
          <p:nvPr/>
        </p:nvSpPr>
        <p:spPr>
          <a:xfrm>
            <a:off x="871331" y="217836"/>
            <a:ext cx="1378225" cy="750406"/>
          </a:xfrm>
          <a:prstGeom prst="triangle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2A1A48CD-C37B-4B43-8165-CEEB4F37E4B4}"/>
              </a:ext>
            </a:extLst>
          </p:cNvPr>
          <p:cNvSpPr/>
          <p:nvPr/>
        </p:nvSpPr>
        <p:spPr>
          <a:xfrm>
            <a:off x="2428461" y="215355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Triángulo isósceles 21">
            <a:extLst>
              <a:ext uri="{FF2B5EF4-FFF2-40B4-BE49-F238E27FC236}">
                <a16:creationId xmlns:a16="http://schemas.microsoft.com/office/drawing/2014/main" id="{8B7B5A17-34AE-4343-AEA7-0475EEAC68E0}"/>
              </a:ext>
            </a:extLst>
          </p:cNvPr>
          <p:cNvSpPr/>
          <p:nvPr/>
        </p:nvSpPr>
        <p:spPr>
          <a:xfrm>
            <a:off x="3985591" y="217845"/>
            <a:ext cx="1378225" cy="750406"/>
          </a:xfrm>
          <a:prstGeom prst="triangle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id="{371D67A1-322B-468C-AA98-FB6BABBFD656}"/>
              </a:ext>
            </a:extLst>
          </p:cNvPr>
          <p:cNvSpPr/>
          <p:nvPr/>
        </p:nvSpPr>
        <p:spPr>
          <a:xfrm>
            <a:off x="8676859" y="215355"/>
            <a:ext cx="1378225" cy="750406"/>
          </a:xfrm>
          <a:prstGeom prst="triangle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C38B469C-4244-453C-A744-B91BA38E23E6}"/>
              </a:ext>
            </a:extLst>
          </p:cNvPr>
          <p:cNvSpPr/>
          <p:nvPr/>
        </p:nvSpPr>
        <p:spPr>
          <a:xfrm>
            <a:off x="10217424" y="217836"/>
            <a:ext cx="1378225" cy="750406"/>
          </a:xfrm>
          <a:prstGeom prst="triangle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A2C96C0D-FB0D-4E69-8DC0-4991B5DF56DE}"/>
              </a:ext>
            </a:extLst>
          </p:cNvPr>
          <p:cNvSpPr/>
          <p:nvPr/>
        </p:nvSpPr>
        <p:spPr>
          <a:xfrm>
            <a:off x="7119729" y="235238"/>
            <a:ext cx="1378225" cy="750406"/>
          </a:xfrm>
          <a:prstGeom prst="triangle">
            <a:avLst/>
          </a:prstGeom>
          <a:solidFill>
            <a:srgbClr val="9C8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3EB6C507-E4E8-4D02-B7A5-274B9EC12B4B}"/>
              </a:ext>
            </a:extLst>
          </p:cNvPr>
          <p:cNvSpPr/>
          <p:nvPr/>
        </p:nvSpPr>
        <p:spPr>
          <a:xfrm>
            <a:off x="5549347" y="195063"/>
            <a:ext cx="1378225" cy="750406"/>
          </a:xfrm>
          <a:prstGeom prst="triangle">
            <a:avLst/>
          </a:prstGeom>
          <a:solidFill>
            <a:srgbClr val="E1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4329250-32C0-4035-8488-EEC5B8E6EBE2}"/>
              </a:ext>
            </a:extLst>
          </p:cNvPr>
          <p:cNvSpPr txBox="1"/>
          <p:nvPr/>
        </p:nvSpPr>
        <p:spPr>
          <a:xfrm>
            <a:off x="402508" y="1499915"/>
            <a:ext cx="454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highlight>
                  <a:srgbClr val="E1E5F2"/>
                </a:highlight>
                <a:latin typeface="A little sunshine" panose="02000603000000000000" pitchFamily="2" charset="0"/>
                <a:ea typeface="A little sunshine" panose="02000603000000000000" pitchFamily="2" charset="0"/>
              </a:rPr>
              <a:t>ROL DEL ALUMNO</a:t>
            </a:r>
            <a:r>
              <a:rPr lang="es-MX" sz="4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413126-CD97-4016-A784-51D8B4DCE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68" y="2745378"/>
            <a:ext cx="4224179" cy="26326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D89591B-960D-43D1-AD9A-6F8387E16A99}"/>
              </a:ext>
            </a:extLst>
          </p:cNvPr>
          <p:cNvSpPr txBox="1"/>
          <p:nvPr/>
        </p:nvSpPr>
        <p:spPr>
          <a:xfrm>
            <a:off x="5363816" y="1499915"/>
            <a:ext cx="6112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 convierte en protagonista y tiene la responsabilidad sobre su propio aprendizaje de forma activa, participativa, autónoma, comunicativa y colaborativa.</a:t>
            </a:r>
          </a:p>
          <a:p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Tiene opciones como: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Trabajar a su propio ritmo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Construye su aprendizaje y conocimiento mediante búsquedas de información.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 responsable de trabajar.</a:t>
            </a:r>
          </a:p>
        </p:txBody>
      </p:sp>
    </p:spTree>
    <p:extLst>
      <p:ext uri="{BB962C8B-B14F-4D97-AF65-F5344CB8AC3E}">
        <p14:creationId xmlns:p14="http://schemas.microsoft.com/office/powerpoint/2010/main" val="377952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A7B32D7-FF13-4151-88E5-AA4C8BB02878}"/>
              </a:ext>
            </a:extLst>
          </p:cNvPr>
          <p:cNvSpPr/>
          <p:nvPr/>
        </p:nvSpPr>
        <p:spPr>
          <a:xfrm>
            <a:off x="3922643" y="198781"/>
            <a:ext cx="4346714" cy="1630017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D49B55-1189-400C-9534-47C7149112F8}"/>
              </a:ext>
            </a:extLst>
          </p:cNvPr>
          <p:cNvSpPr/>
          <p:nvPr/>
        </p:nvSpPr>
        <p:spPr>
          <a:xfrm>
            <a:off x="225287" y="0"/>
            <a:ext cx="106017" cy="6858000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B36FB8B-3DB6-4099-8034-7FB6E4108F43}"/>
              </a:ext>
            </a:extLst>
          </p:cNvPr>
          <p:cNvSpPr/>
          <p:nvPr/>
        </p:nvSpPr>
        <p:spPr>
          <a:xfrm>
            <a:off x="384312" y="0"/>
            <a:ext cx="106017" cy="6858000"/>
          </a:xfrm>
          <a:prstGeom prst="rect">
            <a:avLst/>
          </a:prstGeom>
          <a:solidFill>
            <a:srgbClr val="B8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AEB477-BD82-4676-8AD5-3847F9BDB7EF}"/>
              </a:ext>
            </a:extLst>
          </p:cNvPr>
          <p:cNvSpPr/>
          <p:nvPr/>
        </p:nvSpPr>
        <p:spPr>
          <a:xfrm>
            <a:off x="11860696" y="0"/>
            <a:ext cx="106017" cy="6858000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3203A4-0EB5-4101-9F3A-0CBB4CE5DB88}"/>
              </a:ext>
            </a:extLst>
          </p:cNvPr>
          <p:cNvSpPr/>
          <p:nvPr/>
        </p:nvSpPr>
        <p:spPr>
          <a:xfrm>
            <a:off x="11701671" y="0"/>
            <a:ext cx="106017" cy="6858000"/>
          </a:xfrm>
          <a:prstGeom prst="rect">
            <a:avLst/>
          </a:prstGeom>
          <a:solidFill>
            <a:srgbClr val="B8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926F74-97D1-43B7-9714-A0F0D4B5D925}"/>
              </a:ext>
            </a:extLst>
          </p:cNvPr>
          <p:cNvSpPr/>
          <p:nvPr/>
        </p:nvSpPr>
        <p:spPr>
          <a:xfrm>
            <a:off x="543337" y="0"/>
            <a:ext cx="106017" cy="6858000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F4C153-951C-46A0-A810-67D577D85E0A}"/>
              </a:ext>
            </a:extLst>
          </p:cNvPr>
          <p:cNvSpPr/>
          <p:nvPr/>
        </p:nvSpPr>
        <p:spPr>
          <a:xfrm>
            <a:off x="11542646" y="0"/>
            <a:ext cx="106017" cy="6858000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43DE0E-A17A-40D3-A209-DCB5E03037C6}"/>
              </a:ext>
            </a:extLst>
          </p:cNvPr>
          <p:cNvSpPr txBox="1"/>
          <p:nvPr/>
        </p:nvSpPr>
        <p:spPr>
          <a:xfrm>
            <a:off x="3028121" y="505957"/>
            <a:ext cx="6135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VENTAJAS: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985F57-B29D-46A2-930A-B7CE49C1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192" y="2662652"/>
            <a:ext cx="2266950" cy="20097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132A64-D1B5-41FC-BFDB-1494C3E0D8F7}"/>
              </a:ext>
            </a:extLst>
          </p:cNvPr>
          <p:cNvSpPr txBox="1"/>
          <p:nvPr/>
        </p:nvSpPr>
        <p:spPr>
          <a:xfrm>
            <a:off x="993914" y="2411532"/>
            <a:ext cx="8109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highlight>
                  <a:srgbClr val="EFC3E6"/>
                </a:highligh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1-FLEXIBILIDAD: </a:t>
            </a:r>
            <a:r>
              <a:rPr lang="es-MX" sz="2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se lleva mucho menos tiempo que en presencial por ser mas fácil de introducir.</a:t>
            </a:r>
          </a:p>
          <a:p>
            <a:r>
              <a:rPr lang="es-MX" sz="2400" dirty="0">
                <a:highlight>
                  <a:srgbClr val="EFC3E6"/>
                </a:highligh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2-PERONALIZADO: </a:t>
            </a:r>
            <a:r>
              <a:rPr lang="es-MX" sz="2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puede ser útil a favor del estudiante por cuestión de tiempos.</a:t>
            </a:r>
          </a:p>
          <a:p>
            <a:r>
              <a:rPr lang="es-MX" sz="2400" dirty="0">
                <a:highlight>
                  <a:srgbClr val="EFC3E6"/>
                </a:highligh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3-ALIENTA EL APRENDIZAJE ACTIVO</a:t>
            </a:r>
            <a:r>
              <a:rPr lang="es-MX" sz="2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: ayuda a los estudiantes a tomar el rol activo, dándoles responsabilidades de decidir en si tomar o no conocimientos.</a:t>
            </a:r>
          </a:p>
          <a:p>
            <a:r>
              <a:rPr lang="es-MX" sz="2400" dirty="0">
                <a:highlight>
                  <a:srgbClr val="EFC3E6"/>
                </a:highligh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4-PROMUEVE EL APRENDIZAJE BASADO EN PRACTICAS</a:t>
            </a:r>
            <a:r>
              <a:rPr lang="es-MX" sz="2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. Los alumnos usaran el tiempo de practica para trabajar en habilidades.</a:t>
            </a:r>
          </a:p>
          <a:p>
            <a:r>
              <a:rPr lang="es-MX" sz="2400" dirty="0">
                <a:highlight>
                  <a:srgbClr val="EFC3E6"/>
                </a:highligh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5-REDUCE COSTOS: </a:t>
            </a:r>
            <a:r>
              <a:rPr lang="es-MX" sz="24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es una disminución en cuanto a gastos de transporte, materiales y cosas que por medio de presencial nos solicita.</a:t>
            </a:r>
          </a:p>
        </p:txBody>
      </p:sp>
    </p:spTree>
    <p:extLst>
      <p:ext uri="{BB962C8B-B14F-4D97-AF65-F5344CB8AC3E}">
        <p14:creationId xmlns:p14="http://schemas.microsoft.com/office/powerpoint/2010/main" val="160948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A7B32D7-FF13-4151-88E5-AA4C8BB02878}"/>
              </a:ext>
            </a:extLst>
          </p:cNvPr>
          <p:cNvSpPr/>
          <p:nvPr/>
        </p:nvSpPr>
        <p:spPr>
          <a:xfrm>
            <a:off x="3922643" y="198781"/>
            <a:ext cx="4346714" cy="1630017"/>
          </a:xfrm>
          <a:prstGeom prst="rect">
            <a:avLst/>
          </a:prstGeom>
          <a:solidFill>
            <a:srgbClr val="F0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D49B55-1189-400C-9534-47C7149112F8}"/>
              </a:ext>
            </a:extLst>
          </p:cNvPr>
          <p:cNvSpPr/>
          <p:nvPr/>
        </p:nvSpPr>
        <p:spPr>
          <a:xfrm>
            <a:off x="225287" y="0"/>
            <a:ext cx="106017" cy="6858000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B36FB8B-3DB6-4099-8034-7FB6E4108F43}"/>
              </a:ext>
            </a:extLst>
          </p:cNvPr>
          <p:cNvSpPr/>
          <p:nvPr/>
        </p:nvSpPr>
        <p:spPr>
          <a:xfrm>
            <a:off x="384312" y="0"/>
            <a:ext cx="106017" cy="6858000"/>
          </a:xfrm>
          <a:prstGeom prst="rect">
            <a:avLst/>
          </a:prstGeom>
          <a:solidFill>
            <a:srgbClr val="B8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AEB477-BD82-4676-8AD5-3847F9BDB7EF}"/>
              </a:ext>
            </a:extLst>
          </p:cNvPr>
          <p:cNvSpPr/>
          <p:nvPr/>
        </p:nvSpPr>
        <p:spPr>
          <a:xfrm>
            <a:off x="11860696" y="0"/>
            <a:ext cx="106017" cy="6858000"/>
          </a:xfrm>
          <a:prstGeom prst="rect">
            <a:avLst/>
          </a:prstGeom>
          <a:solidFill>
            <a:srgbClr val="F0A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03203A4-0EB5-4101-9F3A-0CBB4CE5DB88}"/>
              </a:ext>
            </a:extLst>
          </p:cNvPr>
          <p:cNvSpPr/>
          <p:nvPr/>
        </p:nvSpPr>
        <p:spPr>
          <a:xfrm>
            <a:off x="11701671" y="0"/>
            <a:ext cx="106017" cy="6858000"/>
          </a:xfrm>
          <a:prstGeom prst="rect">
            <a:avLst/>
          </a:prstGeom>
          <a:solidFill>
            <a:srgbClr val="B88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926F74-97D1-43B7-9714-A0F0D4B5D925}"/>
              </a:ext>
            </a:extLst>
          </p:cNvPr>
          <p:cNvSpPr/>
          <p:nvPr/>
        </p:nvSpPr>
        <p:spPr>
          <a:xfrm>
            <a:off x="543337" y="0"/>
            <a:ext cx="106017" cy="6858000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F4C153-951C-46A0-A810-67D577D85E0A}"/>
              </a:ext>
            </a:extLst>
          </p:cNvPr>
          <p:cNvSpPr/>
          <p:nvPr/>
        </p:nvSpPr>
        <p:spPr>
          <a:xfrm>
            <a:off x="11542646" y="0"/>
            <a:ext cx="106017" cy="6858000"/>
          </a:xfrm>
          <a:prstGeom prst="rect">
            <a:avLst/>
          </a:prstGeom>
          <a:solidFill>
            <a:srgbClr val="EF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43DE0E-A17A-40D3-A209-DCB5E03037C6}"/>
              </a:ext>
            </a:extLst>
          </p:cNvPr>
          <p:cNvSpPr txBox="1"/>
          <p:nvPr/>
        </p:nvSpPr>
        <p:spPr>
          <a:xfrm>
            <a:off x="3028121" y="505957"/>
            <a:ext cx="6135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DESVENTAJAS: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E630CC-8C2D-4D85-90A0-061A7D2B6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11" y="2357437"/>
            <a:ext cx="2143125" cy="21431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6CB70AE-5622-481A-BC94-B80FC04A6B22}"/>
              </a:ext>
            </a:extLst>
          </p:cNvPr>
          <p:cNvSpPr txBox="1"/>
          <p:nvPr/>
        </p:nvSpPr>
        <p:spPr>
          <a:xfrm>
            <a:off x="3543090" y="2135974"/>
            <a:ext cx="76597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highlight>
                  <a:srgbClr val="EFC3E6"/>
                </a:highligh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1-REQUIERE NIVELES MAS ALTO DE AUTO-DISCIPLINA: </a:t>
            </a:r>
            <a:r>
              <a:rPr lang="es-MX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puede ser motivado por comprometerse pero no será suficiente.</a:t>
            </a:r>
          </a:p>
          <a:p>
            <a:r>
              <a:rPr lang="es-MX" sz="3200" dirty="0">
                <a:highlight>
                  <a:srgbClr val="EFC3E6"/>
                </a:highligh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2-DEPENDENCIA DE LA TECNOLOGIA. </a:t>
            </a:r>
            <a:r>
              <a:rPr lang="es-MX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Algunas veces se tendrá problemas con este tipo de cosas solo porque es indispensable para las clases virtuales.</a:t>
            </a:r>
          </a:p>
          <a:p>
            <a:r>
              <a:rPr lang="es-MX" sz="3200" dirty="0">
                <a:highlight>
                  <a:srgbClr val="EFC3E6"/>
                </a:highlight>
                <a:latin typeface="Please write me a song" panose="02000603000000000000" pitchFamily="2" charset="0"/>
                <a:ea typeface="Please write me a song" panose="02000603000000000000" pitchFamily="2" charset="0"/>
              </a:rPr>
              <a:t>3-RESISTENCIA AL CAMBIO: </a:t>
            </a:r>
            <a:r>
              <a:rPr lang="es-MX" sz="3200" dirty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hay personas que no son buenas con la tecnología, por lo que el cambio les parecerá malo. </a:t>
            </a:r>
          </a:p>
        </p:txBody>
      </p:sp>
    </p:spTree>
    <p:extLst>
      <p:ext uri="{BB962C8B-B14F-4D97-AF65-F5344CB8AC3E}">
        <p14:creationId xmlns:p14="http://schemas.microsoft.com/office/powerpoint/2010/main" val="3743945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386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 little sunshine</vt:lpstr>
      <vt:lpstr>Arial</vt:lpstr>
      <vt:lpstr>Calibri</vt:lpstr>
      <vt:lpstr>Calibri Light</vt:lpstr>
      <vt:lpstr>Please write me a song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MERITXELL GIL RODRIGUEZ</dc:creator>
  <cp:lastModifiedBy>VANESSA MERITXELL GIL RODRIGUEZ</cp:lastModifiedBy>
  <cp:revision>15</cp:revision>
  <dcterms:created xsi:type="dcterms:W3CDTF">2021-03-24T00:18:56Z</dcterms:created>
  <dcterms:modified xsi:type="dcterms:W3CDTF">2021-03-24T02:44:53Z</dcterms:modified>
</cp:coreProperties>
</file>