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56" r:id="rId4"/>
    <p:sldId id="259" r:id="rId5"/>
    <p:sldId id="258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CCFF"/>
    <a:srgbClr val="FFFFFF"/>
    <a:srgbClr val="FF3399"/>
    <a:srgbClr val="FFFF00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B2222-0A76-4B68-868A-BDFB1292AEA9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D5C19-04C1-4784-8E5A-FFEE86DFB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54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C19-04C1-4784-8E5A-FFEE86DFBCA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69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A11C-19A9-4AFF-81D1-6A8D6E035B1E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9610-8F91-41AA-A25C-A86FA2D320E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razón"/>
          <p:cNvSpPr/>
          <p:nvPr/>
        </p:nvSpPr>
        <p:spPr>
          <a:xfrm>
            <a:off x="1428728" y="571480"/>
            <a:ext cx="6286544" cy="5786478"/>
          </a:xfrm>
          <a:prstGeom prst="hear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6" name="Picture 4" descr="Mamá Decoradora: Hello Kitty PNG descarga gratis, Hello Kitty, Hello Kitty  PNG, Imágenes de Hello… | Hello kitty imagenes, Papel pintado de hello kitty,  Hello ki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14686"/>
            <a:ext cx="2143140" cy="2484800"/>
          </a:xfrm>
          <a:prstGeom prst="rect">
            <a:avLst/>
          </a:prstGeom>
          <a:noFill/>
        </p:spPr>
      </p:pic>
      <p:cxnSp>
        <p:nvCxnSpPr>
          <p:cNvPr id="24" name="23 Conector recto"/>
          <p:cNvCxnSpPr/>
          <p:nvPr/>
        </p:nvCxnSpPr>
        <p:spPr>
          <a:xfrm>
            <a:off x="0" y="141264"/>
            <a:ext cx="9144000" cy="1588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0" y="6713560"/>
            <a:ext cx="9144000" cy="1588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i="1" dirty="0" smtClean="0">
                <a:solidFill>
                  <a:schemeClr val="accent5">
                    <a:lumMod val="50000"/>
                  </a:schemeClr>
                </a:solidFill>
                <a:latin typeface="Rod" panose="02030509050101010101" pitchFamily="49" charset="-79"/>
                <a:cs typeface="Rod" panose="02030509050101010101" pitchFamily="49" charset="-79"/>
              </a:rPr>
              <a:t>Aula Invertida</a:t>
            </a:r>
            <a:endParaRPr lang="es-MX" sz="4800" i="1" dirty="0">
              <a:solidFill>
                <a:schemeClr val="accent5">
                  <a:lumMod val="50000"/>
                </a:schemeClr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27" name="26 Subtítulo"/>
          <p:cNvSpPr>
            <a:spLocks noGrp="1"/>
          </p:cNvSpPr>
          <p:nvPr>
            <p:ph type="subTitle" idx="1"/>
          </p:nvPr>
        </p:nvSpPr>
        <p:spPr>
          <a:xfrm>
            <a:off x="3779912" y="3580786"/>
            <a:ext cx="6400800" cy="1752600"/>
          </a:xfrm>
        </p:spPr>
        <p:txBody>
          <a:bodyPr>
            <a:normAutofit/>
          </a:bodyPr>
          <a:lstStyle/>
          <a:p>
            <a:r>
              <a:rPr lang="es-MX" sz="2000" dirty="0" err="1" smtClean="0"/>
              <a:t>Kenya</a:t>
            </a:r>
            <a:r>
              <a:rPr lang="es-MX" sz="2000" dirty="0" smtClean="0"/>
              <a:t> Katherine </a:t>
            </a:r>
            <a:r>
              <a:rPr lang="es-MX" sz="2000" dirty="0" err="1" smtClean="0"/>
              <a:t>Jramillo</a:t>
            </a:r>
            <a:r>
              <a:rPr lang="es-MX" sz="2000" dirty="0" smtClean="0"/>
              <a:t> Guillen</a:t>
            </a:r>
            <a:endParaRPr lang="es-MX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958" y="286547"/>
            <a:ext cx="8214084" cy="648072"/>
          </a:xfrm>
          <a:ln>
            <a:solidFill>
              <a:srgbClr val="FFCCFF"/>
            </a:solidFill>
          </a:ln>
        </p:spPr>
        <p:txBody>
          <a:bodyPr>
            <a:normAutofit fontScale="90000"/>
          </a:bodyPr>
          <a:lstStyle/>
          <a:p>
            <a:r>
              <a:rPr lang="es-MX" sz="3600" dirty="0" smtClean="0">
                <a:latin typeface="Rod" panose="02030509050101010101" pitchFamily="49" charset="-79"/>
                <a:cs typeface="Rod" panose="02030509050101010101" pitchFamily="49" charset="-79"/>
              </a:rPr>
              <a:t>¿Qué es aula invertida y como se aplica?</a:t>
            </a:r>
            <a:endParaRPr lang="es-MX" sz="3600" dirty="0"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1" r="2270" b="34137"/>
          <a:stretch/>
        </p:blipFill>
        <p:spPr>
          <a:xfrm>
            <a:off x="148778" y="4869160"/>
            <a:ext cx="4423222" cy="1584176"/>
          </a:xfrm>
        </p:spPr>
      </p:pic>
      <p:sp>
        <p:nvSpPr>
          <p:cNvPr id="5" name="CuadroTexto 4"/>
          <p:cNvSpPr txBox="1"/>
          <p:nvPr/>
        </p:nvSpPr>
        <p:spPr>
          <a:xfrm>
            <a:off x="683568" y="1076001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Rod" panose="02030509050101010101" pitchFamily="49" charset="-79"/>
                <a:cs typeface="Rod" panose="02030509050101010101" pitchFamily="49" charset="-79"/>
              </a:rPr>
              <a:t>El aula de clase invertida es un modelo de enseñanza que parte de un principio diferente del que vemos en las aulas tradicionales</a:t>
            </a:r>
            <a:r>
              <a:rPr lang="es-MX" dirty="0" smtClean="0">
                <a:latin typeface="Rod" panose="02030509050101010101" pitchFamily="49" charset="-79"/>
                <a:cs typeface="Rod" panose="02030509050101010101" pitchFamily="49" charset="-79"/>
              </a:rPr>
              <a:t>.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 smtClean="0">
                <a:latin typeface="Rod" panose="02030509050101010101" pitchFamily="49" charset="-79"/>
                <a:cs typeface="Rod" panose="02030509050101010101" pitchFamily="49" charset="-79"/>
              </a:rPr>
              <a:t>En </a:t>
            </a:r>
            <a:r>
              <a:rPr lang="es-MX" dirty="0">
                <a:latin typeface="Rod" panose="02030509050101010101" pitchFamily="49" charset="-79"/>
                <a:cs typeface="Rod" panose="02030509050101010101" pitchFamily="49" charset="-79"/>
              </a:rPr>
              <a:t>él, el proceso de </a:t>
            </a:r>
            <a:r>
              <a:rPr lang="es-MX" dirty="0" smtClean="0">
                <a:latin typeface="Rod" panose="02030509050101010101" pitchFamily="49" charset="-79"/>
                <a:cs typeface="Rod" panose="02030509050101010101" pitchFamily="49" charset="-79"/>
              </a:rPr>
              <a:t>aprendizaje</a:t>
            </a:r>
            <a:r>
              <a:rPr lang="es-MX" dirty="0">
                <a:latin typeface="Rod" panose="02030509050101010101" pitchFamily="49" charset="-79"/>
                <a:cs typeface="Rod" panose="02030509050101010101" pitchFamily="49" charset="-79"/>
              </a:rPr>
              <a:t> no empieza con la explicación del profesor. En realidad, el educador selecciona algunos materiales sobre el tema de las clases y se los envía previamente a los estudiantes.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Rod" panose="02030509050101010101" pitchFamily="49" charset="-79"/>
                <a:cs typeface="Rod" panose="02030509050101010101" pitchFamily="49" charset="-79"/>
              </a:rPr>
              <a:t> </a:t>
            </a:r>
            <a:endParaRPr lang="es-MX" dirty="0" smtClean="0">
              <a:solidFill>
                <a:schemeClr val="accent5">
                  <a:lumMod val="50000"/>
                </a:schemeClr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Rod" panose="02030509050101010101" pitchFamily="49" charset="-79"/>
                <a:cs typeface="Rod" panose="02030509050101010101" pitchFamily="49" charset="-79"/>
              </a:rPr>
              <a:t>Por tanto, antes de que la clase empiece, el alumno tiene una tarea: estudiar previamente el asunto, de acuerdo con el material que le ofreció el profesor</a:t>
            </a:r>
            <a:r>
              <a:rPr lang="es-MX" dirty="0" smtClean="0">
                <a:latin typeface="Rod" panose="02030509050101010101" pitchFamily="49" charset="-79"/>
                <a:cs typeface="Rod" panose="02030509050101010101" pitchFamily="49" charset="-79"/>
              </a:rPr>
              <a:t>.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Rod" panose="02030509050101010101" pitchFamily="49" charset="-79"/>
                <a:cs typeface="Rod" panose="02030509050101010101" pitchFamily="49" charset="-79"/>
              </a:rPr>
              <a:t>A través de </a:t>
            </a:r>
            <a:r>
              <a:rPr lang="es-MX" dirty="0" err="1" smtClean="0">
                <a:latin typeface="Rod" panose="02030509050101010101" pitchFamily="49" charset="-79"/>
                <a:cs typeface="Rod" panose="02030509050101010101" pitchFamily="49" charset="-79"/>
              </a:rPr>
              <a:t>videoclases</a:t>
            </a:r>
            <a:r>
              <a:rPr lang="es-MX" dirty="0" smtClean="0">
                <a:latin typeface="Rod" panose="02030509050101010101" pitchFamily="49" charset="-79"/>
                <a:cs typeface="Rod" panose="02030509050101010101" pitchFamily="49" charset="-79"/>
              </a:rPr>
              <a:t>, </a:t>
            </a:r>
            <a:r>
              <a:rPr lang="es-MX" dirty="0">
                <a:latin typeface="Rod" panose="02030509050101010101" pitchFamily="49" charset="-79"/>
                <a:cs typeface="Rod" panose="02030509050101010101" pitchFamily="49" charset="-79"/>
              </a:rPr>
              <a:t>textos, audios y otros recursos el estudiante tiene el primer contacto con el tema que se le enseñará.</a:t>
            </a:r>
            <a:endParaRPr lang="es-MX" dirty="0">
              <a:solidFill>
                <a:schemeClr val="accent5">
                  <a:lumMod val="50000"/>
                </a:schemeClr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38883"/>
            <a:ext cx="1983548" cy="26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7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quina doblada"/>
          <p:cNvSpPr/>
          <p:nvPr/>
        </p:nvSpPr>
        <p:spPr>
          <a:xfrm>
            <a:off x="357158" y="1357298"/>
            <a:ext cx="4000528" cy="5096038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squina doblada"/>
          <p:cNvSpPr/>
          <p:nvPr/>
        </p:nvSpPr>
        <p:spPr>
          <a:xfrm>
            <a:off x="4715917" y="1393933"/>
            <a:ext cx="4000528" cy="5096038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340" name="AutoShape 4" descr="hellokitty aesthetic angel sanrio Sticker by &gt;: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hellokitty aesthetic angel sanrio Sticker by &gt;: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hellokitty aesthetic angel sanrio Sticker by &gt;: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6" name="AutoShape 10" descr="hellokitty pixel Sticker by 🕸️🔪Goodbye Kitty🔪🕸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hellokitty pixel Sticker by 🕸️🔪Goodbye Kitty🔪🕸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50" name="AutoShape 14" descr="hellokitty pixel Sticker by 🕸️🔪Goodbye Kitty🔪🕸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62" name="AutoShape 26" descr="star kawaii pixel Sticker by Tatiane Belarm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64" name="AutoShape 28" descr="star kawaii pixel Sticker by Tatiane Belarm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368" name="Picture 32" descr="Iconos Pixel- Descarga gratuita, PNG y 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1667">
            <a:off x="357158" y="6072206"/>
            <a:ext cx="571504" cy="571504"/>
          </a:xfrm>
          <a:prstGeom prst="rect">
            <a:avLst/>
          </a:prstGeom>
          <a:noFill/>
        </p:spPr>
      </p:pic>
      <p:pic>
        <p:nvPicPr>
          <p:cNvPr id="22" name="Picture 32" descr="Iconos Pixel- Descarga gratuita, PNG y 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3397" y="356605"/>
            <a:ext cx="372879" cy="372879"/>
          </a:xfrm>
          <a:prstGeom prst="rect">
            <a:avLst/>
          </a:prstGeom>
          <a:noFill/>
        </p:spPr>
      </p:pic>
      <p:pic>
        <p:nvPicPr>
          <p:cNvPr id="23" name="Picture 32" descr="Iconos Pixel- Descarga gratuita, PNG y 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929198"/>
            <a:ext cx="500066" cy="500066"/>
          </a:xfrm>
          <a:prstGeom prst="rect">
            <a:avLst/>
          </a:prstGeom>
          <a:noFill/>
        </p:spPr>
      </p:pic>
      <p:pic>
        <p:nvPicPr>
          <p:cNvPr id="24" name="Picture 32" descr="Iconos Pixel- Descarga gratuita, PNG y 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76733">
            <a:off x="8581600" y="6295599"/>
            <a:ext cx="500066" cy="500066"/>
          </a:xfrm>
          <a:prstGeom prst="rect">
            <a:avLst/>
          </a:prstGeom>
          <a:noFill/>
        </p:spPr>
      </p:pic>
      <p:pic>
        <p:nvPicPr>
          <p:cNvPr id="25" name="Picture 32" descr="Iconos Pixel- Descarga gratuita, PNG y 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9146">
            <a:off x="322130" y="407150"/>
            <a:ext cx="452097" cy="452097"/>
          </a:xfrm>
          <a:prstGeom prst="rect">
            <a:avLst/>
          </a:prstGeom>
          <a:noFill/>
        </p:spPr>
      </p:pic>
      <p:pic>
        <p:nvPicPr>
          <p:cNvPr id="26" name="Picture 32" descr="Iconos Pixel- Descarga gratuita, PNG y 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4752">
            <a:off x="8522675" y="2264374"/>
            <a:ext cx="571504" cy="571504"/>
          </a:xfrm>
          <a:prstGeom prst="rect">
            <a:avLst/>
          </a:prstGeom>
          <a:noFill/>
        </p:spPr>
      </p:pic>
      <p:pic>
        <p:nvPicPr>
          <p:cNvPr id="28" name="Picture 32" descr="Iconos Pixel- Descarga gratuita, PNG y 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3930">
            <a:off x="4143372" y="1928802"/>
            <a:ext cx="372879" cy="372879"/>
          </a:xfrm>
          <a:prstGeom prst="rect">
            <a:avLst/>
          </a:prstGeom>
          <a:noFill/>
        </p:spPr>
      </p:pic>
      <p:sp>
        <p:nvSpPr>
          <p:cNvPr id="30" name="29 Marcador de contenido"/>
          <p:cNvSpPr>
            <a:spLocks noGrp="1"/>
          </p:cNvSpPr>
          <p:nvPr>
            <p:ph sz="half" idx="1"/>
          </p:nvPr>
        </p:nvSpPr>
        <p:spPr>
          <a:xfrm>
            <a:off x="384150" y="1699856"/>
            <a:ext cx="4038600" cy="4322529"/>
          </a:xfrm>
        </p:spPr>
        <p:txBody>
          <a:bodyPr>
            <a:normAutofit/>
          </a:bodyPr>
          <a:lstStyle/>
          <a:p>
            <a:r>
              <a:rPr lang="es-MX" sz="2000" dirty="0" smtClean="0"/>
              <a:t>Adaptación al ritmo del estudiante</a:t>
            </a:r>
          </a:p>
          <a:p>
            <a:r>
              <a:rPr lang="es-MX" sz="2000" dirty="0" smtClean="0"/>
              <a:t>Repetición de contenidos</a:t>
            </a:r>
          </a:p>
          <a:p>
            <a:r>
              <a:rPr lang="es-MX" sz="2000" dirty="0" smtClean="0"/>
              <a:t>Responsabilidad del alumno en su propio aprendizaje</a:t>
            </a:r>
          </a:p>
          <a:p>
            <a:r>
              <a:rPr lang="es-MX" sz="2000" dirty="0" smtClean="0"/>
              <a:t>Tiempo extra para alumnos y profesor</a:t>
            </a:r>
          </a:p>
          <a:p>
            <a:r>
              <a:rPr lang="es-MX" sz="2000" dirty="0" smtClean="0"/>
              <a:t>Resultados y mejoras en las calificaciones de los alumnos</a:t>
            </a:r>
            <a:endParaRPr lang="es-MX" sz="2000" dirty="0"/>
          </a:p>
          <a:p>
            <a:r>
              <a:rPr lang="es-MX" sz="2000" dirty="0" smtClean="0"/>
              <a:t>Flexibilidad</a:t>
            </a:r>
          </a:p>
          <a:p>
            <a:r>
              <a:rPr lang="es-MX" sz="2000" dirty="0" smtClean="0"/>
              <a:t>Reduce costos</a:t>
            </a:r>
          </a:p>
          <a:p>
            <a:r>
              <a:rPr lang="es-MX" sz="2000" dirty="0" smtClean="0"/>
              <a:t>Promueve ser autodidacta.</a:t>
            </a:r>
          </a:p>
        </p:txBody>
      </p:sp>
      <p:sp>
        <p:nvSpPr>
          <p:cNvPr id="31" name="30 Marcador de contenido"/>
          <p:cNvSpPr>
            <a:spLocks noGrp="1"/>
          </p:cNvSpPr>
          <p:nvPr>
            <p:ph sz="half" idx="2"/>
          </p:nvPr>
        </p:nvSpPr>
        <p:spPr>
          <a:xfrm>
            <a:off x="4677845" y="1816948"/>
            <a:ext cx="4038600" cy="4525963"/>
          </a:xfrm>
        </p:spPr>
        <p:txBody>
          <a:bodyPr>
            <a:normAutofit/>
          </a:bodyPr>
          <a:lstStyle/>
          <a:p>
            <a:r>
              <a:rPr lang="es-MX" sz="2000" dirty="0" smtClean="0"/>
              <a:t>Dependencia de la tecnología</a:t>
            </a:r>
          </a:p>
          <a:p>
            <a:r>
              <a:rPr lang="es-MX" sz="2000" dirty="0" smtClean="0"/>
              <a:t>Requieres niveles altos de auto disciplina</a:t>
            </a:r>
          </a:p>
          <a:p>
            <a:r>
              <a:rPr lang="es-MX" sz="2000" dirty="0" smtClean="0"/>
              <a:t>Resistencia al cambio</a:t>
            </a:r>
          </a:p>
          <a:p>
            <a:r>
              <a:rPr lang="es-MX" sz="2000" dirty="0" smtClean="0"/>
              <a:t>Debes obligatoriamente un dispositivo inteligente y con internet</a:t>
            </a: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55454" y="620688"/>
            <a:ext cx="299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Rod" panose="02030509050101010101" pitchFamily="49" charset="-79"/>
                <a:cs typeface="Rod" panose="02030509050101010101" pitchFamily="49" charset="-79"/>
              </a:rPr>
              <a:t>Ventajas</a:t>
            </a:r>
            <a:endParaRPr lang="es-MX" sz="2800" dirty="0"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47511" y="604497"/>
            <a:ext cx="317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Rod" panose="02030509050101010101" pitchFamily="49" charset="-79"/>
                <a:cs typeface="Rod" panose="02030509050101010101" pitchFamily="49" charset="-79"/>
              </a:rPr>
              <a:t>Desventajas</a:t>
            </a:r>
            <a:endParaRPr lang="es-MX" sz="2800" dirty="0"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2" b="2283"/>
          <a:stretch/>
        </p:blipFill>
        <p:spPr>
          <a:xfrm>
            <a:off x="6716181" y="4067329"/>
            <a:ext cx="1594386" cy="17237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8452" r="28336" b="61362"/>
          <a:stretch/>
        </p:blipFill>
        <p:spPr>
          <a:xfrm>
            <a:off x="3391396" y="4811645"/>
            <a:ext cx="2883328" cy="819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46" y="5770852"/>
            <a:ext cx="1031355" cy="1031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357158" y="500042"/>
            <a:ext cx="8358246" cy="5786478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42" name="Picture 18" descr="205 images about %% on We Heart It | See more about png, food and aesthetic"/>
          <p:cNvPicPr>
            <a:picLocks noChangeAspect="1" noChangeArrowheads="1"/>
          </p:cNvPicPr>
          <p:nvPr/>
        </p:nvPicPr>
        <p:blipFill>
          <a:blip r:embed="rId2"/>
          <a:srcRect l="18623" t="13393" r="13656" b="7923"/>
          <a:stretch>
            <a:fillRect/>
          </a:stretch>
        </p:blipFill>
        <p:spPr bwMode="auto">
          <a:xfrm>
            <a:off x="428596" y="4286256"/>
            <a:ext cx="2127961" cy="2500354"/>
          </a:xfrm>
          <a:prstGeom prst="rect">
            <a:avLst/>
          </a:prstGeom>
          <a:noFill/>
        </p:spPr>
      </p:pic>
      <p:sp>
        <p:nvSpPr>
          <p:cNvPr id="19" name="1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Rod" panose="02030509050101010101" pitchFamily="49" charset="-79"/>
                <a:cs typeface="Rod" panose="02030509050101010101" pitchFamily="49" charset="-79"/>
              </a:rPr>
              <a:t>Rol maestro y alumno</a:t>
            </a:r>
            <a:endParaRPr lang="es-MX" dirty="0"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20" name="1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 </a:t>
            </a:r>
            <a:r>
              <a:rPr lang="es-MX" sz="2800" dirty="0">
                <a:latin typeface="Rod" panose="02030509050101010101" pitchFamily="49" charset="-79"/>
                <a:cs typeface="Rod" panose="02030509050101010101" pitchFamily="49" charset="-79"/>
              </a:rPr>
              <a:t>El </a:t>
            </a:r>
            <a:r>
              <a:rPr lang="es-MX" sz="2800" b="1" dirty="0">
                <a:latin typeface="Rod" panose="02030509050101010101" pitchFamily="49" charset="-79"/>
                <a:cs typeface="Rod" panose="02030509050101010101" pitchFamily="49" charset="-79"/>
              </a:rPr>
              <a:t>alumno</a:t>
            </a:r>
            <a:r>
              <a:rPr lang="es-MX" sz="2800" dirty="0">
                <a:latin typeface="Rod" panose="02030509050101010101" pitchFamily="49" charset="-79"/>
                <a:cs typeface="Rod" panose="02030509050101010101" pitchFamily="49" charset="-79"/>
              </a:rPr>
              <a:t> como protagonista. El </a:t>
            </a:r>
            <a:r>
              <a:rPr lang="es-MX" sz="2800" b="1" dirty="0">
                <a:latin typeface="Rod" panose="02030509050101010101" pitchFamily="49" charset="-79"/>
                <a:cs typeface="Rod" panose="02030509050101010101" pitchFamily="49" charset="-79"/>
              </a:rPr>
              <a:t>rol del profesor</a:t>
            </a:r>
            <a:r>
              <a:rPr lang="es-MX" sz="2800" dirty="0">
                <a:latin typeface="Rod" panose="02030509050101010101" pitchFamily="49" charset="-79"/>
                <a:cs typeface="Rod" panose="02030509050101010101" pitchFamily="49" charset="-79"/>
              </a:rPr>
              <a:t> está cambiando, hay nuevos modelos donde éste ya no es el foco central, sino </a:t>
            </a:r>
            <a:r>
              <a:rPr lang="es-MX" sz="2800" b="1" dirty="0">
                <a:latin typeface="Rod" panose="02030509050101010101" pitchFamily="49" charset="-79"/>
                <a:cs typeface="Rod" panose="02030509050101010101" pitchFamily="49" charset="-79"/>
              </a:rPr>
              <a:t>quien</a:t>
            </a:r>
            <a:r>
              <a:rPr lang="es-MX" sz="2800" dirty="0">
                <a:latin typeface="Rod" panose="02030509050101010101" pitchFamily="49" charset="-79"/>
                <a:cs typeface="Rod" panose="02030509050101010101" pitchFamily="49" charset="-79"/>
              </a:rPr>
              <a:t> busca la experiencia para que el </a:t>
            </a:r>
            <a:r>
              <a:rPr lang="es-MX" sz="2800" b="1" dirty="0">
                <a:latin typeface="Rod" panose="02030509050101010101" pitchFamily="49" charset="-79"/>
                <a:cs typeface="Rod" panose="02030509050101010101" pitchFamily="49" charset="-79"/>
              </a:rPr>
              <a:t>estudiante</a:t>
            </a:r>
            <a:r>
              <a:rPr lang="es-MX" sz="2800" dirty="0">
                <a:latin typeface="Rod" panose="02030509050101010101" pitchFamily="49" charset="-79"/>
                <a:cs typeface="Rod" panose="02030509050101010101" pitchFamily="49" charset="-79"/>
              </a:rPr>
              <a:t> lo sea.</a:t>
            </a:r>
            <a:endParaRPr lang="es-MX" sz="2800" dirty="0"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580230" y="8137931"/>
            <a:ext cx="5098387" cy="22075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2" name="Picture 4" descr="Cute aesthetic png 1 » PNG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42852"/>
            <a:ext cx="2857520" cy="1913189"/>
          </a:xfrm>
          <a:prstGeom prst="rect">
            <a:avLst/>
          </a:prstGeom>
          <a:noFill/>
        </p:spPr>
      </p:pic>
      <p:pic>
        <p:nvPicPr>
          <p:cNvPr id="8" name="Picture 2" descr="Aula invertida: entiende el concepto y sus benefic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24" y="4257066"/>
            <a:ext cx="3017256" cy="18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Qué hace tan popular al modelo de aula invertida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1446"/>
            <a:ext cx="3831431" cy="2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▷ REFLEXIONES Aula Invertida【Flipped classroom】 🥇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9" y="1822565"/>
            <a:ext cx="3129519" cy="21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NEFICIOS DEL AULA INVERTIDA – Journalme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17326"/>
            <a:ext cx="2610456" cy="24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109</Words>
  <Application>Microsoft Office PowerPoint</Application>
  <PresentationFormat>Presentación en pantalla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Rod</vt:lpstr>
      <vt:lpstr>Tema de Office</vt:lpstr>
      <vt:lpstr>Aula Invertida</vt:lpstr>
      <vt:lpstr>¿Qué es aula invertida y como se aplica?</vt:lpstr>
      <vt:lpstr>Presentación de PowerPoint</vt:lpstr>
      <vt:lpstr>Rol maestro y alumno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Perla Alegre</dc:creator>
  <cp:lastModifiedBy>Ruben</cp:lastModifiedBy>
  <cp:revision>22</cp:revision>
  <dcterms:created xsi:type="dcterms:W3CDTF">2021-03-25T02:18:11Z</dcterms:created>
  <dcterms:modified xsi:type="dcterms:W3CDTF">2021-03-26T19:21:11Z</dcterms:modified>
</cp:coreProperties>
</file>