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BA94DCE-9F54-46EE-B7D8-A85CF3582722}" type="datetimeFigureOut">
              <a:rPr lang="es-MX" smtClean="0"/>
              <a:t>24/03/2021</a:t>
            </a:fld>
            <a:endParaRPr lang="es-MX"/>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s-MX"/>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5561366-2631-4848-9AE7-EBC1BC84FB79}" type="slidenum">
              <a:rPr lang="es-MX" smtClean="0"/>
              <a:t>‹Nº›</a:t>
            </a:fld>
            <a:endParaRPr lang="es-MX"/>
          </a:p>
        </p:txBody>
      </p:sp>
    </p:spTree>
    <p:extLst>
      <p:ext uri="{BB962C8B-B14F-4D97-AF65-F5344CB8AC3E}">
        <p14:creationId xmlns:p14="http://schemas.microsoft.com/office/powerpoint/2010/main" val="111480350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BA94DCE-9F54-46EE-B7D8-A85CF3582722}" type="datetimeFigureOut">
              <a:rPr lang="es-MX" smtClean="0"/>
              <a:t>24/03/2021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299503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BA94DCE-9F54-46EE-B7D8-A85CF3582722}" type="datetimeFigureOut">
              <a:rPr lang="es-MX" smtClean="0"/>
              <a:t>24/03/2021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396159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BA94DCE-9F54-46EE-B7D8-A85CF3582722}" type="datetimeFigureOut">
              <a:rPr lang="es-MX" smtClean="0"/>
              <a:t>24/03/2021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3847971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2BA94DCE-9F54-46EE-B7D8-A85CF3582722}" type="datetimeFigureOut">
              <a:rPr lang="es-MX" smtClean="0"/>
              <a:t>24/03/2021</a:t>
            </a:fld>
            <a:endParaRPr lang="es-MX"/>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s-MX"/>
          </a:p>
        </p:txBody>
      </p:sp>
      <p:sp>
        <p:nvSpPr>
          <p:cNvPr id="6" name="Slide Number Placeholder 5"/>
          <p:cNvSpPr>
            <a:spLocks noGrp="1"/>
          </p:cNvSpPr>
          <p:nvPr>
            <p:ph type="sldNum" sz="quarter" idx="12"/>
          </p:nvPr>
        </p:nvSpPr>
        <p:spPr>
          <a:xfrm>
            <a:off x="8604504" y="5211060"/>
            <a:ext cx="2112264" cy="228600"/>
          </a:xfrm>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33844853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BA94DCE-9F54-46EE-B7D8-A85CF3582722}" type="datetimeFigureOut">
              <a:rPr lang="es-MX" smtClean="0"/>
              <a:t>24/03/2021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3302271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BA94DCE-9F54-46EE-B7D8-A85CF3582722}" type="datetimeFigureOut">
              <a:rPr lang="es-MX" smtClean="0"/>
              <a:t>24/03/2021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1778875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BA94DCE-9F54-46EE-B7D8-A85CF3582722}" type="datetimeFigureOut">
              <a:rPr lang="es-MX" smtClean="0"/>
              <a:t>24/03/2021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3734463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94DCE-9F54-46EE-B7D8-A85CF3582722}" type="datetimeFigureOut">
              <a:rPr lang="es-MX" smtClean="0"/>
              <a:t>24/03/2021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5561366-2631-4848-9AE7-EBC1BC84FB79}" type="slidenum">
              <a:rPr lang="es-MX" smtClean="0"/>
              <a:t>‹Nº›</a:t>
            </a:fld>
            <a:endParaRPr lang="es-MX"/>
          </a:p>
        </p:txBody>
      </p:sp>
    </p:spTree>
    <p:extLst>
      <p:ext uri="{BB962C8B-B14F-4D97-AF65-F5344CB8AC3E}">
        <p14:creationId xmlns:p14="http://schemas.microsoft.com/office/powerpoint/2010/main" val="60142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2BA94DCE-9F54-46EE-B7D8-A85CF3582722}" type="datetimeFigureOut">
              <a:rPr lang="es-MX" smtClean="0"/>
              <a:t>24/03/2021</a:t>
            </a:fld>
            <a:endParaRPr lang="es-MX"/>
          </a:p>
        </p:txBody>
      </p:sp>
      <p:sp>
        <p:nvSpPr>
          <p:cNvPr id="9" name="Footer Placeholder 8"/>
          <p:cNvSpPr>
            <a:spLocks noGrp="1"/>
          </p:cNvSpPr>
          <p:nvPr>
            <p:ph type="ftr" sz="quarter" idx="11"/>
          </p:nvPr>
        </p:nvSpPr>
        <p:spPr/>
        <p:txBody>
          <a:bodyPr/>
          <a:lstStyle>
            <a:lvl1pPr algn="r">
              <a:defRPr/>
            </a:lvl1pPr>
          </a:lstStyle>
          <a:p>
            <a:endParaRPr lang="es-MX"/>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5561366-2631-4848-9AE7-EBC1BC84FB79}" type="slidenum">
              <a:rPr lang="es-MX" smtClean="0"/>
              <a:t>‹Nº›</a:t>
            </a:fld>
            <a:endParaRPr lang="es-MX"/>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337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2BA94DCE-9F54-46EE-B7D8-A85CF3582722}" type="datetimeFigureOut">
              <a:rPr lang="es-MX" smtClean="0"/>
              <a:t>24/03/2021</a:t>
            </a:fld>
            <a:endParaRPr lang="es-MX"/>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s-MX"/>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5561366-2631-4848-9AE7-EBC1BC84FB79}" type="slidenum">
              <a:rPr lang="es-MX" smtClean="0"/>
              <a:t>‹Nº›</a:t>
            </a:fld>
            <a:endParaRPr lang="es-MX"/>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9485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2BA94DCE-9F54-46EE-B7D8-A85CF3582722}" type="datetimeFigureOut">
              <a:rPr lang="es-MX" smtClean="0"/>
              <a:t>24/03/2021</a:t>
            </a:fld>
            <a:endParaRPr lang="es-MX"/>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s-MX"/>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5561366-2631-4848-9AE7-EBC1BC84FB79}" type="slidenum">
              <a:rPr lang="es-MX" smtClean="0"/>
              <a:t>‹Nº›</a:t>
            </a:fld>
            <a:endParaRPr lang="es-MX"/>
          </a:p>
        </p:txBody>
      </p:sp>
    </p:spTree>
    <p:extLst>
      <p:ext uri="{BB962C8B-B14F-4D97-AF65-F5344CB8AC3E}">
        <p14:creationId xmlns:p14="http://schemas.microsoft.com/office/powerpoint/2010/main" val="2602454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AC67C4-6FD7-4443-9D07-A65E55BFE466}"/>
              </a:ext>
            </a:extLst>
          </p:cNvPr>
          <p:cNvSpPr>
            <a:spLocks noGrp="1"/>
          </p:cNvSpPr>
          <p:nvPr>
            <p:ph type="ctrTitle"/>
          </p:nvPr>
        </p:nvSpPr>
        <p:spPr>
          <a:xfrm>
            <a:off x="1562100" y="1946592"/>
            <a:ext cx="9144000" cy="1295160"/>
          </a:xfrm>
        </p:spPr>
        <p:txBody>
          <a:bodyPr/>
          <a:lstStyle/>
          <a:p>
            <a:r>
              <a:rPr lang="es-MX" sz="6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Aula invertida</a:t>
            </a:r>
          </a:p>
        </p:txBody>
      </p:sp>
      <p:sp>
        <p:nvSpPr>
          <p:cNvPr id="3" name="Subtítulo 2">
            <a:extLst>
              <a:ext uri="{FF2B5EF4-FFF2-40B4-BE49-F238E27FC236}">
                <a16:creationId xmlns:a16="http://schemas.microsoft.com/office/drawing/2014/main" id="{EDC71342-DBD7-4F49-86A6-DDB5F2795982}"/>
              </a:ext>
            </a:extLst>
          </p:cNvPr>
          <p:cNvSpPr>
            <a:spLocks noGrp="1"/>
          </p:cNvSpPr>
          <p:nvPr>
            <p:ph type="subTitle" idx="1"/>
          </p:nvPr>
        </p:nvSpPr>
        <p:spPr>
          <a:xfrm>
            <a:off x="1635252" y="3251147"/>
            <a:ext cx="9070848" cy="1394162"/>
          </a:xfrm>
        </p:spPr>
        <p:txBody>
          <a:bodyPr>
            <a:noAutofit/>
          </a:bodyPr>
          <a:lstStyle/>
          <a:p>
            <a:pPr>
              <a:lnSpc>
                <a:spcPct val="200000"/>
              </a:lnSpc>
            </a:pPr>
            <a:r>
              <a:rPr lang="es-MX" sz="2000" dirty="0">
                <a:effectLst>
                  <a:outerShdw blurRad="38100" dist="38100" dir="2700000" algn="tl">
                    <a:srgbClr val="000000">
                      <a:alpha val="43137"/>
                    </a:srgbClr>
                  </a:outerShdw>
                </a:effectLst>
              </a:rPr>
              <a:t>ESCUELA NORMAL DE EDUACIÓN PREESCOLAR</a:t>
            </a:r>
          </a:p>
          <a:p>
            <a:pPr>
              <a:lnSpc>
                <a:spcPct val="200000"/>
              </a:lnSpc>
            </a:pPr>
            <a:r>
              <a:rPr lang="es-MX" sz="2000" dirty="0">
                <a:effectLst>
                  <a:outerShdw blurRad="38100" dist="38100" dir="2700000" algn="tl">
                    <a:srgbClr val="000000">
                      <a:alpha val="43137"/>
                    </a:srgbClr>
                  </a:outerShdw>
                </a:effectLst>
              </a:rPr>
              <a:t>NOMBRE: SANDRA LUZ FLORES RODRIGUEZ</a:t>
            </a:r>
          </a:p>
          <a:p>
            <a:pPr>
              <a:lnSpc>
                <a:spcPct val="200000"/>
              </a:lnSpc>
            </a:pPr>
            <a:r>
              <a:rPr lang="es-MX" sz="2000" dirty="0">
                <a:effectLst>
                  <a:outerShdw blurRad="38100" dist="38100" dir="2700000" algn="tl">
                    <a:srgbClr val="000000">
                      <a:alpha val="43137"/>
                    </a:srgbClr>
                  </a:outerShdw>
                </a:effectLst>
              </a:rPr>
              <a:t>26/03/2021</a:t>
            </a:r>
          </a:p>
        </p:txBody>
      </p:sp>
    </p:spTree>
    <p:extLst>
      <p:ext uri="{BB962C8B-B14F-4D97-AF65-F5344CB8AC3E}">
        <p14:creationId xmlns:p14="http://schemas.microsoft.com/office/powerpoint/2010/main" val="221902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363E55-866E-43B2-8DC7-1CDFF4D8F6E8}"/>
              </a:ext>
            </a:extLst>
          </p:cNvPr>
          <p:cNvSpPr>
            <a:spLocks noGrp="1"/>
          </p:cNvSpPr>
          <p:nvPr>
            <p:ph type="title"/>
          </p:nvPr>
        </p:nvSpPr>
        <p:spPr>
          <a:xfrm>
            <a:off x="1066800" y="642594"/>
            <a:ext cx="10058400" cy="973264"/>
          </a:xfrm>
        </p:spPr>
        <p:txBody>
          <a:bodyPr>
            <a:noAutofit/>
          </a:bodyPr>
          <a:lstStyle/>
          <a:p>
            <a:pPr algn="ctr"/>
            <a:r>
              <a:rPr lang="es-MX" sz="72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Concepto</a:t>
            </a:r>
          </a:p>
        </p:txBody>
      </p:sp>
      <p:sp>
        <p:nvSpPr>
          <p:cNvPr id="3" name="Marcador de contenido 2">
            <a:extLst>
              <a:ext uri="{FF2B5EF4-FFF2-40B4-BE49-F238E27FC236}">
                <a16:creationId xmlns:a16="http://schemas.microsoft.com/office/drawing/2014/main" id="{528453F1-6A2E-4D49-AABA-9C6363938C07}"/>
              </a:ext>
            </a:extLst>
          </p:cNvPr>
          <p:cNvSpPr>
            <a:spLocks noGrp="1"/>
          </p:cNvSpPr>
          <p:nvPr>
            <p:ph idx="1"/>
          </p:nvPr>
        </p:nvSpPr>
        <p:spPr>
          <a:xfrm>
            <a:off x="791227" y="1867128"/>
            <a:ext cx="6587777" cy="3734009"/>
          </a:xfrm>
        </p:spPr>
        <p:txBody>
          <a:bodyPr/>
          <a:lstStyle/>
          <a:p>
            <a:r>
              <a:rPr lang="es-MX" dirty="0"/>
              <a:t>El </a:t>
            </a:r>
            <a:r>
              <a:rPr lang="es-MX" b="1" dirty="0"/>
              <a:t>aula invertida</a:t>
            </a:r>
            <a:r>
              <a:rPr lang="es-MX" dirty="0"/>
              <a:t> es un método que propone acabar con las clases magistrales y aburridas. Con elementos multimediales, un enfoque individual y metas específicas, es ideal para que cada cual aprenda a su ritmo. Los alumnos aprenden en forma individual y multimedial.  En pocas palabras el aula invertida es que el profesor prepare su tema por medio de un video corto sencillo que el alumno puede ver una y otra ves en el momento que el l necesita desde sus casas.</a:t>
            </a:r>
          </a:p>
          <a:p>
            <a:endParaRPr lang="es-MX" dirty="0"/>
          </a:p>
        </p:txBody>
      </p:sp>
      <p:pic>
        <p:nvPicPr>
          <p:cNvPr id="1028" name="Picture 4" descr="Aula invertida: entiende el concepto y sus beneficios">
            <a:extLst>
              <a:ext uri="{FF2B5EF4-FFF2-40B4-BE49-F238E27FC236}">
                <a16:creationId xmlns:a16="http://schemas.microsoft.com/office/drawing/2014/main" id="{F8D8FE59-638C-4989-8741-CF60DE2051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8773" y="2105378"/>
            <a:ext cx="4233062" cy="264724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264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D175DA-C0ED-43E4-AE5D-C46A77C93FC9}"/>
              </a:ext>
            </a:extLst>
          </p:cNvPr>
          <p:cNvSpPr>
            <a:spLocks noGrp="1"/>
          </p:cNvSpPr>
          <p:nvPr>
            <p:ph type="title"/>
          </p:nvPr>
        </p:nvSpPr>
        <p:spPr>
          <a:xfrm>
            <a:off x="1066800" y="642594"/>
            <a:ext cx="10058400" cy="1035894"/>
          </a:xfrm>
        </p:spPr>
        <p:txBody>
          <a:bodyPr/>
          <a:lstStyle/>
          <a:p>
            <a:pPr algn="ctr"/>
            <a:r>
              <a:rPr lang="es-MX" b="1" dirty="0">
                <a:solidFill>
                  <a:schemeClr val="tx2"/>
                </a:solidFill>
                <a:effectLst>
                  <a:outerShdw blurRad="38100" dist="38100" dir="2700000" algn="tl">
                    <a:srgbClr val="000000">
                      <a:alpha val="43137"/>
                    </a:srgbClr>
                  </a:outerShdw>
                </a:effectLst>
              </a:rPr>
              <a:t>VENTAJAS</a:t>
            </a:r>
          </a:p>
        </p:txBody>
      </p:sp>
      <p:sp>
        <p:nvSpPr>
          <p:cNvPr id="3" name="Marcador de contenido 2">
            <a:extLst>
              <a:ext uri="{FF2B5EF4-FFF2-40B4-BE49-F238E27FC236}">
                <a16:creationId xmlns:a16="http://schemas.microsoft.com/office/drawing/2014/main" id="{A742DFC6-9CE2-4B5C-8951-68C2C391686D}"/>
              </a:ext>
            </a:extLst>
          </p:cNvPr>
          <p:cNvSpPr>
            <a:spLocks noGrp="1"/>
          </p:cNvSpPr>
          <p:nvPr>
            <p:ph idx="1"/>
          </p:nvPr>
        </p:nvSpPr>
        <p:spPr>
          <a:xfrm>
            <a:off x="6710820" y="1678487"/>
            <a:ext cx="4862186" cy="4334005"/>
          </a:xfrm>
        </p:spPr>
        <p:txBody>
          <a:bodyPr>
            <a:normAutofit/>
          </a:bodyPr>
          <a:lstStyle/>
          <a:p>
            <a:r>
              <a:rPr lang="es-MX" dirty="0"/>
              <a:t>Adaptación al ritmo del estudiante.</a:t>
            </a:r>
          </a:p>
          <a:p>
            <a:r>
              <a:rPr lang="es-MX" dirty="0"/>
              <a:t>Se adapta mucho mejor a los ritmos de trabajo de los alumnos, evitando la frustración de algunos de ellos. ...</a:t>
            </a:r>
          </a:p>
          <a:p>
            <a:r>
              <a:rPr lang="es-MX" dirty="0"/>
              <a:t>Repetición de contenidos.</a:t>
            </a:r>
          </a:p>
          <a:p>
            <a:r>
              <a:rPr lang="es-MX" dirty="0"/>
              <a:t>Pausas.</a:t>
            </a:r>
          </a:p>
          <a:p>
            <a:r>
              <a:rPr lang="es-MX" dirty="0"/>
              <a:t>Tiempo extra para el profesor.</a:t>
            </a:r>
          </a:p>
          <a:p>
            <a:r>
              <a:rPr lang="es-MX" dirty="0"/>
              <a:t>Interacción social. ...</a:t>
            </a:r>
          </a:p>
          <a:p>
            <a:r>
              <a:rPr lang="es-MX" dirty="0"/>
              <a:t>Resultados y mejoras. ...</a:t>
            </a:r>
          </a:p>
          <a:p>
            <a:r>
              <a:rPr lang="es-MX" dirty="0"/>
              <a:t>Tiempo de clase.</a:t>
            </a:r>
          </a:p>
          <a:p>
            <a:endParaRPr lang="es-MX" dirty="0"/>
          </a:p>
        </p:txBody>
      </p:sp>
      <p:pic>
        <p:nvPicPr>
          <p:cNvPr id="1026" name="Picture 2" descr="Qué hace tan popular al modelo de aula invertida?">
            <a:extLst>
              <a:ext uri="{FF2B5EF4-FFF2-40B4-BE49-F238E27FC236}">
                <a16:creationId xmlns:a16="http://schemas.microsoft.com/office/drawing/2014/main" id="{E92B3F18-DA9C-49FF-AEC9-6228AF3735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994" y="1678488"/>
            <a:ext cx="5644020" cy="32199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287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6F6C53-03ED-4C4D-A310-9991E3521224}"/>
              </a:ext>
            </a:extLst>
          </p:cNvPr>
          <p:cNvSpPr>
            <a:spLocks noGrp="1"/>
          </p:cNvSpPr>
          <p:nvPr>
            <p:ph type="title"/>
          </p:nvPr>
        </p:nvSpPr>
        <p:spPr>
          <a:xfrm>
            <a:off x="1066800" y="479756"/>
            <a:ext cx="10058400" cy="1023368"/>
          </a:xfrm>
        </p:spPr>
        <p:txBody>
          <a:bodyPr/>
          <a:lstStyle/>
          <a:p>
            <a:pPr algn="ctr"/>
            <a:r>
              <a:rPr lang="es-MX" b="1" dirty="0">
                <a:solidFill>
                  <a:schemeClr val="tx2"/>
                </a:solidFill>
                <a:effectLst>
                  <a:outerShdw blurRad="38100" dist="38100" dir="2700000" algn="tl">
                    <a:srgbClr val="000000">
                      <a:alpha val="43137"/>
                    </a:srgbClr>
                  </a:outerShdw>
                </a:effectLst>
              </a:rPr>
              <a:t>DESVENTAJAS</a:t>
            </a:r>
          </a:p>
        </p:txBody>
      </p:sp>
      <p:sp>
        <p:nvSpPr>
          <p:cNvPr id="3" name="Marcador de contenido 2">
            <a:extLst>
              <a:ext uri="{FF2B5EF4-FFF2-40B4-BE49-F238E27FC236}">
                <a16:creationId xmlns:a16="http://schemas.microsoft.com/office/drawing/2014/main" id="{8FF0E00F-FD90-4F07-8C51-1D74E2B5905D}"/>
              </a:ext>
            </a:extLst>
          </p:cNvPr>
          <p:cNvSpPr>
            <a:spLocks noGrp="1"/>
          </p:cNvSpPr>
          <p:nvPr>
            <p:ph idx="1"/>
          </p:nvPr>
        </p:nvSpPr>
        <p:spPr>
          <a:xfrm>
            <a:off x="438412" y="1503124"/>
            <a:ext cx="11223320" cy="2730675"/>
          </a:xfrm>
        </p:spPr>
        <p:txBody>
          <a:bodyPr>
            <a:normAutofit fontScale="85000" lnSpcReduction="10000"/>
          </a:bodyPr>
          <a:lstStyle/>
          <a:p>
            <a:r>
              <a:rPr lang="es-MX" dirty="0"/>
              <a:t>El docente debe dedicar tiempo y conocimientos para mejorar sus planes de clase, la metodología y los recursos que se emplean.</a:t>
            </a:r>
          </a:p>
          <a:p>
            <a:r>
              <a:rPr lang="es-MX" dirty="0"/>
              <a:t>Se enfoca en los recursos más que en la metodología en sí, por lo que estos deben ser seleccionados cuidadosamente.</a:t>
            </a:r>
          </a:p>
          <a:p>
            <a:pPr fontAlgn="base"/>
            <a:r>
              <a:rPr lang="es-MX" dirty="0"/>
              <a:t>La carga de trabajo acumulativa de muchos cursos invertidos consecutivos se volvía abrumadora y aplastante para los estudiantes.</a:t>
            </a:r>
          </a:p>
          <a:p>
            <a:pPr fontAlgn="base"/>
            <a:r>
              <a:rPr lang="es-MX" dirty="0"/>
              <a:t>El volumen “inmanejable” de aprendizajes previo a la clase podía llevar a que llegaran a la sala poco preparados, evitando que participaran activamente de las actividades en clases, minando el modelo pedagógico.</a:t>
            </a:r>
          </a:p>
          <a:p>
            <a:pPr fontAlgn="base"/>
            <a:r>
              <a:rPr lang="es-MX" dirty="0"/>
              <a:t>Los instructores tienden a subestimar la carga de trabajo. Por lo mismo, recomiendan estudiar los datos de uso del tiempo y la carga del estudiante.</a:t>
            </a:r>
          </a:p>
          <a:p>
            <a:endParaRPr lang="es-MX" dirty="0"/>
          </a:p>
          <a:p>
            <a:endParaRPr lang="es-MX" dirty="0"/>
          </a:p>
        </p:txBody>
      </p:sp>
      <p:pic>
        <p:nvPicPr>
          <p:cNvPr id="2052" name="Picture 4" descr="Frustración, desesperación e impotencia: La pesadilla de las clases en línea  que todos padecen y de la que nadie habla | Culichi News">
            <a:extLst>
              <a:ext uri="{FF2B5EF4-FFF2-40B4-BE49-F238E27FC236}">
                <a16:creationId xmlns:a16="http://schemas.microsoft.com/office/drawing/2014/main" id="{4E69B1EB-F629-42E3-B625-5923F1C928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0374" y="4042925"/>
            <a:ext cx="3939434" cy="24284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14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AC09B2-084B-44EF-AB3F-C4ACCF724257}"/>
              </a:ext>
            </a:extLst>
          </p:cNvPr>
          <p:cNvSpPr/>
          <p:nvPr/>
        </p:nvSpPr>
        <p:spPr>
          <a:xfrm>
            <a:off x="2157307" y="361295"/>
            <a:ext cx="7375000" cy="923330"/>
          </a:xfrm>
          <a:prstGeom prst="rect">
            <a:avLst/>
          </a:prstGeom>
          <a:noFill/>
        </p:spPr>
        <p:txBody>
          <a:bodyPr wrap="square" lIns="91440" tIns="45720" rIns="91440" bIns="45720">
            <a:spAutoFit/>
          </a:bodyPr>
          <a:lstStyle/>
          <a:p>
            <a:pPr algn="ctr"/>
            <a:r>
              <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¿Cómo se aplica?</a:t>
            </a:r>
          </a:p>
        </p:txBody>
      </p:sp>
      <p:sp>
        <p:nvSpPr>
          <p:cNvPr id="10" name="Marcador de contenido 9">
            <a:extLst>
              <a:ext uri="{FF2B5EF4-FFF2-40B4-BE49-F238E27FC236}">
                <a16:creationId xmlns:a16="http://schemas.microsoft.com/office/drawing/2014/main" id="{327B819C-90B4-4D98-9473-0F41E5486670}"/>
              </a:ext>
            </a:extLst>
          </p:cNvPr>
          <p:cNvSpPr>
            <a:spLocks noGrp="1"/>
          </p:cNvSpPr>
          <p:nvPr>
            <p:ph idx="1"/>
          </p:nvPr>
        </p:nvSpPr>
        <p:spPr>
          <a:xfrm>
            <a:off x="501041" y="1377863"/>
            <a:ext cx="11348581" cy="5118842"/>
          </a:xfrm>
        </p:spPr>
        <p:txBody>
          <a:bodyPr>
            <a:normAutofit fontScale="92500" lnSpcReduction="20000"/>
          </a:bodyPr>
          <a:lstStyle/>
          <a:p>
            <a:r>
              <a:rPr lang="es-MX" b="1" dirty="0">
                <a:solidFill>
                  <a:schemeClr val="tx2"/>
                </a:solidFill>
                <a:effectLst>
                  <a:outerShdw blurRad="38100" dist="38100" dir="2700000" algn="tl">
                    <a:srgbClr val="000000">
                      <a:alpha val="43137"/>
                    </a:srgbClr>
                  </a:outerShdw>
                </a:effectLst>
              </a:rPr>
              <a:t>Inicio de sesión: </a:t>
            </a:r>
            <a:r>
              <a:rPr lang="es-MX" dirty="0"/>
              <a:t>Los estudiantes inician sesión en una página especial en el sitio web de su institución educativa. Con su nombre de usuario y contraseña, ingresan a una plataforma que contiene todas las asignaturas registradas y las herramientas que necesitarán para asistir a la clase online.</a:t>
            </a:r>
          </a:p>
          <a:p>
            <a:r>
              <a:rPr lang="es-MX" b="1" dirty="0">
                <a:solidFill>
                  <a:schemeClr val="tx2"/>
                </a:solidFill>
                <a:effectLst>
                  <a:outerShdw blurRad="38100" dist="38100" dir="2700000" algn="tl">
                    <a:srgbClr val="000000">
                      <a:alpha val="43137"/>
                    </a:srgbClr>
                  </a:outerShdw>
                </a:effectLst>
              </a:rPr>
              <a:t>Ingreso a la clase: </a:t>
            </a:r>
            <a:r>
              <a:rPr lang="es-MX" dirty="0"/>
              <a:t>Por lo general, las plataformas que ocupan las casas de estudio para las clases online son sencillas de usar. Habrá un botón indicando el nombre de la asignatura, el cual lleva al estudiante a la clase, que puede ser en vivo o pregrabada.</a:t>
            </a:r>
          </a:p>
          <a:p>
            <a:r>
              <a:rPr lang="es-MX" b="1" dirty="0">
                <a:solidFill>
                  <a:schemeClr val="tx2"/>
                </a:solidFill>
                <a:effectLst>
                  <a:outerShdw blurRad="38100" dist="38100" dir="2700000" algn="tl">
                    <a:srgbClr val="000000">
                      <a:alpha val="43137"/>
                    </a:srgbClr>
                  </a:outerShdw>
                </a:effectLst>
              </a:rPr>
              <a:t>Escuchar o leer material educativo:</a:t>
            </a:r>
            <a:r>
              <a:rPr lang="es-MX" dirty="0">
                <a:solidFill>
                  <a:schemeClr val="tx2"/>
                </a:solidFill>
                <a:effectLst>
                  <a:outerShdw blurRad="38100" dist="38100" dir="2700000" algn="tl">
                    <a:srgbClr val="000000">
                      <a:alpha val="43137"/>
                    </a:srgbClr>
                  </a:outerShdw>
                </a:effectLst>
              </a:rPr>
              <a:t> </a:t>
            </a:r>
            <a:r>
              <a:rPr lang="es-MX" dirty="0"/>
              <a:t>Normalmente, el contenido de la clase estará en formato de presentación digital (</a:t>
            </a:r>
            <a:r>
              <a:rPr lang="es-MX" dirty="0" err="1"/>
              <a:t>Power</a:t>
            </a:r>
            <a:r>
              <a:rPr lang="es-MX" dirty="0"/>
              <a:t> Point u otro) o bien documentos guardados en formato virtual (PDF, Word, u otros). Si es una sesión en vivo, el profesor dictará la clase, audio que se escuchará mientras revisas la materia. Si es una sesión pregrabada, puede o no haber un audio asociado a la clase. Dependiendo del curso, el estudiante deberá escuchar audios o leer documentos un par de veces a la semana, o todos los días.</a:t>
            </a:r>
          </a:p>
          <a:p>
            <a:r>
              <a:rPr lang="es-MX" b="1" dirty="0">
                <a:solidFill>
                  <a:schemeClr val="tx2"/>
                </a:solidFill>
                <a:effectLst>
                  <a:outerShdw blurRad="38100" dist="38100" dir="2700000" algn="tl">
                    <a:srgbClr val="000000">
                      <a:alpha val="43137"/>
                    </a:srgbClr>
                  </a:outerShdw>
                </a:effectLst>
              </a:rPr>
              <a:t>Completar tareas:</a:t>
            </a:r>
            <a:r>
              <a:rPr lang="es-MX" dirty="0">
                <a:solidFill>
                  <a:schemeClr val="tx2"/>
                </a:solidFill>
                <a:effectLst>
                  <a:outerShdw blurRad="38100" dist="38100" dir="2700000" algn="tl">
                    <a:srgbClr val="000000">
                      <a:alpha val="43137"/>
                    </a:srgbClr>
                  </a:outerShdw>
                </a:effectLst>
              </a:rPr>
              <a:t> </a:t>
            </a:r>
            <a:r>
              <a:rPr lang="es-MX" dirty="0"/>
              <a:t>Algunas tareas de la clase son para completar durante el desarrollo de ésta, mientras que otras online u offline antes de que termine el período académico (semestre o año). Las plataformas que alojan la clase suelen tener una sección destinada a las Tareas. Los estudiantes deben esperar que las tareas sean tan demandantes como las de cualquier clase presencial.</a:t>
            </a:r>
          </a:p>
          <a:p>
            <a:r>
              <a:rPr lang="es-MX" b="1" dirty="0">
                <a:solidFill>
                  <a:schemeClr val="tx2"/>
                </a:solidFill>
                <a:effectLst>
                  <a:outerShdw blurRad="38100" dist="38100" dir="2700000" algn="tl">
                    <a:srgbClr val="000000">
                      <a:alpha val="43137"/>
                    </a:srgbClr>
                  </a:outerShdw>
                </a:effectLst>
              </a:rPr>
              <a:t>Comentarios y retroalimentación:</a:t>
            </a:r>
            <a:r>
              <a:rPr lang="es-MX" dirty="0">
                <a:solidFill>
                  <a:schemeClr val="tx2"/>
                </a:solidFill>
                <a:effectLst>
                  <a:outerShdw blurRad="38100" dist="38100" dir="2700000" algn="tl">
                    <a:srgbClr val="000000">
                      <a:alpha val="43137"/>
                    </a:srgbClr>
                  </a:outerShdw>
                </a:effectLst>
              </a:rPr>
              <a:t> </a:t>
            </a:r>
            <a:r>
              <a:rPr lang="es-MX" dirty="0"/>
              <a:t>Casi todas las clases online incorporan en su diseño una sección para hacer comentarios y discutir la materia con el resto de sus compañeros y tutor. Puede ser durante la hora de la clase misma, o en sesiones aparte. Estos foros son valiosos puntos de encuentro entre los participantes.</a:t>
            </a:r>
          </a:p>
          <a:p>
            <a:endParaRPr lang="es-MX" dirty="0"/>
          </a:p>
        </p:txBody>
      </p:sp>
    </p:spTree>
    <p:extLst>
      <p:ext uri="{BB962C8B-B14F-4D97-AF65-F5344CB8AC3E}">
        <p14:creationId xmlns:p14="http://schemas.microsoft.com/office/powerpoint/2010/main" val="2828666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onectados! Así iniciaron las clases en línea del Tec ante COVID-19 |  Tecnológico de Monterrey">
            <a:extLst>
              <a:ext uri="{FF2B5EF4-FFF2-40B4-BE49-F238E27FC236}">
                <a16:creationId xmlns:a16="http://schemas.microsoft.com/office/drawing/2014/main" id="{F8876454-D65C-4588-BCAB-78E67ED4E7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1644" y="864226"/>
            <a:ext cx="9617902" cy="5129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1033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57</TotalTime>
  <Words>623</Words>
  <Application>Microsoft Office PowerPoint</Application>
  <PresentationFormat>Panorámica</PresentationFormat>
  <Paragraphs>27</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Century Gothic</vt:lpstr>
      <vt:lpstr>Garamond</vt:lpstr>
      <vt:lpstr>Times New Roman</vt:lpstr>
      <vt:lpstr>Savon</vt:lpstr>
      <vt:lpstr>Aula invertida</vt:lpstr>
      <vt:lpstr>Concepto</vt:lpstr>
      <vt:lpstr>VENTAJAS</vt:lpstr>
      <vt:lpstr>DESVENTAJAS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invertida</dc:title>
  <dc:creator>Roberto Vargas</dc:creator>
  <cp:lastModifiedBy>Roberto Vargas</cp:lastModifiedBy>
  <cp:revision>7</cp:revision>
  <dcterms:created xsi:type="dcterms:W3CDTF">2021-03-24T02:55:33Z</dcterms:created>
  <dcterms:modified xsi:type="dcterms:W3CDTF">2021-03-25T00:25:02Z</dcterms:modified>
</cp:coreProperties>
</file>