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s.wikipedia.org/wiki/Aprendizaje_semipresenci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Trabajo_escolar" TargetMode="External"/><Relationship Id="rId3" Type="http://schemas.openxmlformats.org/officeDocument/2006/relationships/hyperlink" Target="https://es.wikipedia.org/wiki/Proceso_de_ense%C3%B1anza-aprendizaje" TargetMode="External"/><Relationship Id="rId7" Type="http://schemas.openxmlformats.org/officeDocument/2006/relationships/hyperlink" Target="https://es.wikipedia.org/wiki/Profesor" TargetMode="External"/><Relationship Id="rId2" Type="http://schemas.openxmlformats.org/officeDocument/2006/relationships/hyperlink" Target="https://es.wikipedia.org/wiki/Creativid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rofesorado" TargetMode="External"/><Relationship Id="rId5" Type="http://schemas.openxmlformats.org/officeDocument/2006/relationships/hyperlink" Target="https://es.wikipedia.org/wiki/Internet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s://es.wikipedia.org/wiki/Aprendizaje_cooperativo" TargetMode="External"/><Relationship Id="rId9" Type="http://schemas.openxmlformats.org/officeDocument/2006/relationships/hyperlink" Target="https://es.wikipedia.org/wiki/Aprendizaj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prendizaje" TargetMode="External"/><Relationship Id="rId2" Type="http://schemas.openxmlformats.org/officeDocument/2006/relationships/hyperlink" Target="https://es.wikipedia.org/wiki/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rofesor" TargetMode="External"/><Relationship Id="rId5" Type="http://schemas.openxmlformats.org/officeDocument/2006/relationships/hyperlink" Target="https://es.wikipedia.org/wiki/Docente" TargetMode="External"/><Relationship Id="rId4" Type="http://schemas.openxmlformats.org/officeDocument/2006/relationships/hyperlink" Target="https://es.wikipedia.org/wiki/Profesorad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s.wikipedia.org/wiki/Aprendizaj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Aprendizaje_por_descubrimient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1295" y="528034"/>
            <a:ext cx="9448800" cy="5911403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/>
              <a:t>Escuela normal de educación preescolar</a:t>
            </a:r>
            <a:br>
              <a:rPr lang="es-MX" sz="3600" dirty="0" smtClean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smtClean="0"/>
              <a:t>AULA INVERTIDA</a:t>
            </a:r>
            <a:br>
              <a:rPr lang="es-MX" sz="3600" dirty="0" smtClean="0"/>
            </a:br>
            <a:r>
              <a:rPr lang="es-MX" sz="3600" dirty="0" smtClean="0"/>
              <a:t> </a:t>
            </a:r>
            <a:br>
              <a:rPr lang="es-MX" sz="3600" dirty="0" smtClean="0"/>
            </a:br>
            <a:r>
              <a:rPr lang="es-MX" sz="3600" dirty="0" smtClean="0"/>
              <a:t>docente: DIANA ELIZABETH CERDA OROCIO</a:t>
            </a:r>
            <a:br>
              <a:rPr lang="es-MX" sz="3600" dirty="0" smtClean="0"/>
            </a:br>
            <a:r>
              <a:rPr lang="es-MX" sz="3600" dirty="0" smtClean="0"/>
              <a:t>ALUMNA: VALERIA KARELY ZAMARRIPA GARZA</a:t>
            </a:r>
            <a:br>
              <a:rPr lang="es-MX" sz="3600" dirty="0" smtClean="0"/>
            </a:br>
            <a:r>
              <a:rPr lang="es-MX" sz="3600" dirty="0" smtClean="0"/>
              <a:t>1°D  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769" y="729332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AULA INVERTIDA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99" y="2215673"/>
            <a:ext cx="5187001" cy="38943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1" y="2434107"/>
            <a:ext cx="5362243" cy="33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s </a:t>
            </a:r>
            <a:r>
              <a:rPr lang="es-MX" dirty="0"/>
              <a:t>una modalidad de </a:t>
            </a:r>
            <a:r>
              <a:rPr lang="es-MX" dirty="0">
                <a:hlinkClick r:id="rId2" tooltip="Aprendizaje semipresencial"/>
              </a:rPr>
              <a:t>aprendizaje semipresencial</a:t>
            </a:r>
            <a:r>
              <a:rPr lang="es-MX" dirty="0"/>
              <a:t> o mixto</a:t>
            </a:r>
            <a:r>
              <a:rPr lang="es-MX" dirty="0" smtClean="0"/>
              <a:t>. </a:t>
            </a:r>
            <a:r>
              <a:rPr lang="es-MX" dirty="0"/>
              <a:t>Este tipo de aprendizaje pretende utilizar dos estrategias, la presencial y la virtual tomando en cada momento lo mejor de </a:t>
            </a:r>
            <a:r>
              <a:rPr lang="es-MX" dirty="0" smtClean="0"/>
              <a:t>ellas.</a:t>
            </a:r>
            <a:r>
              <a:rPr lang="es-MX" dirty="0"/>
              <a:t> 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22" y="3367221"/>
            <a:ext cx="4959574" cy="24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617" y="1008267"/>
            <a:ext cx="8610600" cy="1293028"/>
          </a:xfrm>
        </p:spPr>
        <p:txBody>
          <a:bodyPr/>
          <a:lstStyle/>
          <a:p>
            <a:r>
              <a:rPr lang="es-MX" dirty="0" smtClean="0"/>
              <a:t>ventajas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382592"/>
            <a:ext cx="10820400" cy="4675031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Convierte </a:t>
            </a:r>
            <a:r>
              <a:rPr lang="es-MX" dirty="0"/>
              <a:t>el aula en un espacio de trabajo activo y no pasivo como en el modelo tradicional para los </a:t>
            </a:r>
            <a:r>
              <a:rPr lang="es-MX" dirty="0" smtClean="0"/>
              <a:t>estudiantes.</a:t>
            </a:r>
            <a:endParaRPr lang="es-MX" dirty="0"/>
          </a:p>
          <a:p>
            <a:r>
              <a:rPr lang="es-MX" dirty="0"/>
              <a:t>Desarrolla la </a:t>
            </a:r>
            <a:r>
              <a:rPr lang="es-MX" dirty="0">
                <a:hlinkClick r:id="rId2" tooltip="Creatividad"/>
              </a:rPr>
              <a:t>creatividad</a:t>
            </a:r>
            <a:r>
              <a:rPr lang="es-MX" dirty="0"/>
              <a:t> y el pensamiento crítico del estudiante favoreciendo la creación de la autonomía en los </a:t>
            </a:r>
            <a:r>
              <a:rPr lang="es-MX" dirty="0" smtClean="0"/>
              <a:t>alumnos.</a:t>
            </a:r>
            <a:endParaRPr lang="es-MX" dirty="0"/>
          </a:p>
          <a:p>
            <a:r>
              <a:rPr lang="es-MX" dirty="0"/>
              <a:t>Elimina algunos riesgos de incumplimiento del </a:t>
            </a:r>
            <a:r>
              <a:rPr lang="es-MX" dirty="0">
                <a:hlinkClick r:id="rId3" tooltip="Proceso de enseñanza-aprendizaje"/>
              </a:rPr>
              <a:t>proceso de enseñanza-aprendizaje</a:t>
            </a:r>
            <a:r>
              <a:rPr lang="es-MX" dirty="0"/>
              <a:t> facilitando el cumplimento de las </a:t>
            </a:r>
            <a:r>
              <a:rPr lang="es-MX" dirty="0" smtClean="0"/>
              <a:t>normas.</a:t>
            </a:r>
            <a:endParaRPr lang="es-MX" dirty="0"/>
          </a:p>
          <a:p>
            <a:r>
              <a:rPr lang="es-MX" dirty="0"/>
              <a:t>Promueve el aprendizaje centrado en el estudiante y la colaboración porque a menudo se trabaja en pequeños grupos, creando un ambiente de </a:t>
            </a:r>
            <a:r>
              <a:rPr lang="es-MX" dirty="0">
                <a:hlinkClick r:id="rId4" tooltip="Aprendizaje cooperativo"/>
              </a:rPr>
              <a:t>aprendizaje </a:t>
            </a:r>
            <a:r>
              <a:rPr lang="es-MX" dirty="0" smtClean="0">
                <a:hlinkClick r:id="rId4" tooltip="Aprendizaje cooperativo"/>
              </a:rPr>
              <a:t>cooperativo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Las claves y contenidos son más accesibles porque los estudiantes disponen de estos elementos en </a:t>
            </a:r>
            <a:r>
              <a:rPr lang="es-MX" dirty="0" smtClean="0">
                <a:hlinkClick r:id="rId5" tooltip="Internet"/>
              </a:rPr>
              <a:t>Internet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El </a:t>
            </a:r>
            <a:r>
              <a:rPr lang="es-MX" dirty="0">
                <a:hlinkClick r:id="rId6" tooltip="Profesorado"/>
              </a:rPr>
              <a:t>profesorado</a:t>
            </a:r>
            <a:r>
              <a:rPr lang="es-MX" dirty="0"/>
              <a:t> puede compartir información y conocimiento con los alumnos y sus familias y toda la comunidad educativa. </a:t>
            </a:r>
          </a:p>
          <a:p>
            <a:r>
              <a:rPr lang="es-MX" dirty="0"/>
              <a:t>Permite ser más eficiente aportando más libertad al </a:t>
            </a:r>
            <a:r>
              <a:rPr lang="es-MX" dirty="0" smtClean="0">
                <a:hlinkClick r:id="rId7" tooltip="Profesor"/>
              </a:rPr>
              <a:t>profesor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Este modelo contribuye a la desaparición de los </a:t>
            </a:r>
            <a:r>
              <a:rPr lang="es-MX" dirty="0">
                <a:hlinkClick r:id="rId8" tooltip="Trabajo escolar"/>
              </a:rPr>
              <a:t>trabajos escolares</a:t>
            </a:r>
            <a:r>
              <a:rPr lang="es-MX" dirty="0"/>
              <a:t> tradicionales porque cambian los deberes que se pide que el estudiante </a:t>
            </a:r>
            <a:r>
              <a:rPr lang="es-MX" dirty="0" smtClean="0"/>
              <a:t>realice.</a:t>
            </a:r>
            <a:endParaRPr lang="es-MX" dirty="0"/>
          </a:p>
          <a:p>
            <a:r>
              <a:rPr lang="es-MX" dirty="0"/>
              <a:t>Permite un </a:t>
            </a:r>
            <a:r>
              <a:rPr lang="es-MX" dirty="0">
                <a:hlinkClick r:id="rId9" tooltip="Aprendizaje"/>
              </a:rPr>
              <a:t>aprendizaje</a:t>
            </a:r>
            <a:r>
              <a:rPr lang="es-MX" dirty="0"/>
              <a:t> más personalizado al ritmo de cada </a:t>
            </a:r>
            <a:r>
              <a:rPr lang="es-MX" dirty="0" smtClean="0"/>
              <a:t>alumno.</a:t>
            </a:r>
            <a:endParaRPr lang="es-MX" dirty="0"/>
          </a:p>
          <a:p>
            <a:r>
              <a:rPr lang="es-MX" dirty="0"/>
              <a:t>Los estudiantes en su mayoría están más involucrados y motivados con su propio </a:t>
            </a:r>
            <a:r>
              <a:rPr lang="es-MX" dirty="0" smtClean="0"/>
              <a:t>aprendizaje.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17" y="308289"/>
            <a:ext cx="2657341" cy="19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11227158" cy="4322150"/>
          </a:xfrm>
        </p:spPr>
        <p:txBody>
          <a:bodyPr>
            <a:normAutofit fontScale="92500"/>
          </a:bodyPr>
          <a:lstStyle/>
          <a:p>
            <a:r>
              <a:rPr lang="es-MX" dirty="0"/>
              <a:t>Se emplea poco el aprendizaje basado en la indagación, porque muchos de los recursos que utilizan los estudiantes, previamente han sido seleccionados por el </a:t>
            </a:r>
            <a:r>
              <a:rPr lang="es-MX" dirty="0" smtClean="0"/>
              <a:t>docente.</a:t>
            </a:r>
            <a:endParaRPr lang="es-MX" dirty="0"/>
          </a:p>
          <a:p>
            <a:r>
              <a:rPr lang="es-MX" dirty="0"/>
              <a:t>Los profesores deben familiarizarse en el empleo de las </a:t>
            </a:r>
            <a:r>
              <a:rPr lang="es-MX" dirty="0" err="1" smtClean="0">
                <a:hlinkClick r:id="rId2" tooltip="TICs"/>
              </a:rPr>
              <a:t>TICs</a:t>
            </a:r>
            <a:r>
              <a:rPr lang="es-MX" dirty="0" smtClean="0"/>
              <a:t>.​</a:t>
            </a:r>
            <a:endParaRPr lang="es-MX" dirty="0"/>
          </a:p>
          <a:p>
            <a:r>
              <a:rPr lang="es-MX" dirty="0"/>
              <a:t>Personaliza el proceso de </a:t>
            </a:r>
            <a:r>
              <a:rPr lang="es-MX" dirty="0">
                <a:hlinkClick r:id="rId3" tooltip="Aprendizaje"/>
              </a:rPr>
              <a:t>aprendizaje</a:t>
            </a:r>
            <a:r>
              <a:rPr lang="es-MX" dirty="0"/>
              <a:t> del </a:t>
            </a:r>
            <a:r>
              <a:rPr lang="es-MX" dirty="0" smtClean="0"/>
              <a:t>alumno.</a:t>
            </a:r>
            <a:endParaRPr lang="es-MX" dirty="0"/>
          </a:p>
          <a:p>
            <a:r>
              <a:rPr lang="es-MX" dirty="0"/>
              <a:t>Requiere una formación específica del </a:t>
            </a:r>
            <a:r>
              <a:rPr lang="es-MX" dirty="0">
                <a:hlinkClick r:id="rId4" tooltip="Profesorado"/>
              </a:rPr>
              <a:t>profesorado</a:t>
            </a:r>
            <a:r>
              <a:rPr lang="es-MX" dirty="0" smtClean="0"/>
              <a:t>.</a:t>
            </a:r>
          </a:p>
          <a:p>
            <a:r>
              <a:rPr lang="es-MX" dirty="0"/>
              <a:t>Para que el empleo de dicha estrategia sea exitoso, los estudiantes deben estar preparados a éste porque el éxito depende de la participación de los </a:t>
            </a:r>
            <a:r>
              <a:rPr lang="es-MX" dirty="0" smtClean="0"/>
              <a:t>estudiantes.</a:t>
            </a:r>
            <a:endParaRPr lang="es-MX" dirty="0"/>
          </a:p>
          <a:p>
            <a:r>
              <a:rPr lang="es-MX" dirty="0"/>
              <a:t>Implica más trabajo para el </a:t>
            </a:r>
            <a:r>
              <a:rPr lang="es-MX" dirty="0">
                <a:hlinkClick r:id="rId5" tooltip="Docente"/>
              </a:rPr>
              <a:t>docente</a:t>
            </a:r>
            <a:r>
              <a:rPr lang="es-MX" dirty="0"/>
              <a:t> porque tiene que gestionar todos los estudiantes que trabajan con ritmos </a:t>
            </a:r>
            <a:r>
              <a:rPr lang="es-MX" dirty="0" smtClean="0"/>
              <a:t>distintos.</a:t>
            </a:r>
            <a:endParaRPr lang="es-MX" dirty="0"/>
          </a:p>
          <a:p>
            <a:r>
              <a:rPr lang="es-MX" dirty="0"/>
              <a:t>La posibilidad de un conflicto con las familias: el </a:t>
            </a:r>
            <a:r>
              <a:rPr lang="es-MX" dirty="0">
                <a:hlinkClick r:id="rId6" tooltip="Profesor"/>
              </a:rPr>
              <a:t>profesor</a:t>
            </a:r>
            <a:r>
              <a:rPr lang="es-MX" dirty="0"/>
              <a:t> debe estar preparado a presentar a los padres las ventajas del Aula Invertida.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51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ROL DEL ALUMNO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656292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El alumno se convierte en el protagonista del proceso de </a:t>
            </a:r>
            <a:r>
              <a:rPr lang="es-MX" dirty="0" smtClean="0">
                <a:hlinkClick r:id="rId2" tooltip="Aprendizaje"/>
              </a:rPr>
              <a:t>aprendizaje</a:t>
            </a:r>
            <a:r>
              <a:rPr lang="es-MX" dirty="0" smtClean="0"/>
              <a:t>.</a:t>
            </a:r>
            <a:endParaRPr lang="es-MX" baseline="30000" dirty="0"/>
          </a:p>
          <a:p>
            <a:r>
              <a:rPr lang="es-MX" dirty="0" smtClean="0"/>
              <a:t>​</a:t>
            </a:r>
            <a:r>
              <a:rPr lang="es-MX" dirty="0"/>
              <a:t>Adquiere un papel activo, ya que tiene la responsabilidad de su aprendizaje de forma activa, participativa, autónoma, comunicativa, y </a:t>
            </a:r>
            <a:r>
              <a:rPr lang="es-MX" dirty="0" smtClean="0"/>
              <a:t>colaborativa.</a:t>
            </a:r>
            <a:endParaRPr lang="es-MX" dirty="0"/>
          </a:p>
          <a:p>
            <a:r>
              <a:rPr lang="es-MX" dirty="0"/>
              <a:t>El alumno puede elegir el tipo de material que mejor se ajusta a su forma de aprender, además, puede trabajar a su propio ritmo , evitando así que la clase tenga que aumentar o reducir el ritmo para esperar o alcanzar a otros alumnos. También, los alumnos tienen más posibilidades de participar en la toma de decisiones al colaborar con otros compañeros de clase, resolviendo problemas y desarrollando un pensamiento crítico. </a:t>
            </a:r>
            <a:endParaRPr lang="es-MX" dirty="0" smtClean="0"/>
          </a:p>
          <a:p>
            <a:r>
              <a:rPr lang="es-MX" dirty="0" smtClean="0"/>
              <a:t>El </a:t>
            </a:r>
            <a:r>
              <a:rPr lang="es-MX" dirty="0"/>
              <a:t>uso de </a:t>
            </a:r>
            <a:r>
              <a:rPr lang="es-MX" dirty="0" err="1"/>
              <a:t>flipped</a:t>
            </a:r>
            <a:r>
              <a:rPr lang="es-MX" dirty="0"/>
              <a:t> </a:t>
            </a:r>
            <a:r>
              <a:rPr lang="es-MX" dirty="0" err="1"/>
              <a:t>classroom</a:t>
            </a:r>
            <a:r>
              <a:rPr lang="es-MX" dirty="0"/>
              <a:t>, permite diseñar itinerarios personalizados del </a:t>
            </a:r>
            <a:r>
              <a:rPr lang="es-MX" dirty="0">
                <a:hlinkClick r:id="rId2" tooltip="Aprendizaje"/>
              </a:rPr>
              <a:t>aprendizaje</a:t>
            </a:r>
            <a:r>
              <a:rPr lang="es-MX" dirty="0"/>
              <a:t>, teniendo en cuenta los puntos fuertes, debilidades e intereses del alumnado.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43" y="590485"/>
            <a:ext cx="2836460" cy="18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26491"/>
            <a:ext cx="8610600" cy="1293028"/>
          </a:xfrm>
        </p:spPr>
        <p:txBody>
          <a:bodyPr/>
          <a:lstStyle/>
          <a:p>
            <a:r>
              <a:rPr lang="es-MX" dirty="0" smtClean="0"/>
              <a:t>ROL DEL MAESTRO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799" y="1468192"/>
            <a:ext cx="10918065" cy="5035639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Detectar el potencial del alumno tanto en las diferentes áreas curriculares como en sus habilidades sociales y personales.</a:t>
            </a:r>
          </a:p>
          <a:p>
            <a:r>
              <a:rPr lang="es-MX" dirty="0"/>
              <a:t>Debe de tratar que los alumnos </a:t>
            </a:r>
            <a:r>
              <a:rPr lang="es-MX" dirty="0">
                <a:hlinkClick r:id="rId2" tooltip="Aprendizaje por descubrimiento"/>
              </a:rPr>
              <a:t>aprendan por descubrimiento</a:t>
            </a:r>
            <a:r>
              <a:rPr lang="es-MX" dirty="0"/>
              <a:t> para así afianzar sus aprendizajes y sean significativos.</a:t>
            </a:r>
          </a:p>
          <a:p>
            <a:r>
              <a:rPr lang="es-MX" dirty="0"/>
              <a:t>Fomentar la motivación ayudándose del Aprendizaje Basado en el Pensamiento, ya que con las rutinas y destrezas del pensamiento el alumno aprende más y mejor.</a:t>
            </a:r>
          </a:p>
          <a:p>
            <a:r>
              <a:rPr lang="es-MX" dirty="0"/>
              <a:t>Dar autonomía al alumno para así conseguir alumnos autónomos y reflexivos. capaces de liderar su propia vida.</a:t>
            </a:r>
          </a:p>
          <a:p>
            <a:r>
              <a:rPr lang="es-MX" dirty="0"/>
              <a:t>Enseñar y aprender a pensar, dotando al ambiente del proceso de un carácter crítico y participativo.</a:t>
            </a:r>
          </a:p>
          <a:p>
            <a:r>
              <a:rPr lang="es-MX" dirty="0"/>
              <a:t>Responder y solucionar las dudas que tengan los </a:t>
            </a:r>
            <a:r>
              <a:rPr lang="es-MX" dirty="0" smtClean="0"/>
              <a:t>alumnos.​</a:t>
            </a:r>
            <a:endParaRPr lang="es-MX" dirty="0"/>
          </a:p>
          <a:p>
            <a:r>
              <a:rPr lang="es-MX" dirty="0"/>
              <a:t>Proporcionar retroalimentación </a:t>
            </a:r>
            <a:r>
              <a:rPr lang="es-MX" dirty="0" smtClean="0"/>
              <a:t>periódicamente.</a:t>
            </a:r>
            <a:endParaRPr lang="es-MX" dirty="0"/>
          </a:p>
          <a:p>
            <a:r>
              <a:rPr lang="es-MX" dirty="0"/>
              <a:t>Proporcionar motivación y recordar las tareas a lo largo del </a:t>
            </a:r>
            <a:r>
              <a:rPr lang="es-MX" dirty="0" smtClean="0"/>
              <a:t>curso.</a:t>
            </a:r>
            <a:endParaRPr lang="es-MX" dirty="0"/>
          </a:p>
          <a:p>
            <a:r>
              <a:rPr lang="es-MX" dirty="0"/>
              <a:t>Identificar los obstáculos y dificultades que se presentan para ofrecer la ayuda necesaria al alumno.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181459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114</TotalTime>
  <Words>115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Escuela normal de educación preescolar  AULA INVERTIDA   docente: DIANA ELIZABETH CERDA OROCIO ALUMNA: VALERIA KARELY ZAMARRIPA GARZA 1°D  </vt:lpstr>
      <vt:lpstr>AULA INVERTIDA </vt:lpstr>
      <vt:lpstr>CONCEPTO </vt:lpstr>
      <vt:lpstr>ventajas</vt:lpstr>
      <vt:lpstr>DESVENTAJAS</vt:lpstr>
      <vt:lpstr>ROL DEL ALUMNO</vt:lpstr>
      <vt:lpstr>ROL DEL MAESTRO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INVERTIDA</dc:title>
  <dc:creator>valeria zamarripa garza</dc:creator>
  <cp:lastModifiedBy>valeria zamarripa garza</cp:lastModifiedBy>
  <cp:revision>4</cp:revision>
  <dcterms:created xsi:type="dcterms:W3CDTF">2021-03-23T18:28:33Z</dcterms:created>
  <dcterms:modified xsi:type="dcterms:W3CDTF">2021-03-23T20:23:31Z</dcterms:modified>
</cp:coreProperties>
</file>