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0" autoAdjust="0"/>
    <p:restoredTop sz="94660"/>
  </p:normalViewPr>
  <p:slideViewPr>
    <p:cSldViewPr snapToGrid="0">
      <p:cViewPr>
        <p:scale>
          <a:sx n="50" d="100"/>
          <a:sy n="50" d="100"/>
        </p:scale>
        <p:origin x="2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609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426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007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396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909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45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742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412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849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228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920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4FA8B-E482-4338-99B7-C7D296D9FCC1}" type="datetimeFigureOut">
              <a:rPr lang="es-MX" smtClean="0"/>
              <a:t>26/03/2021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C948B-9965-4DA6-8773-7589586D9FF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46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goconqr.com/es/mindmap/6828322/rol-del-docente-y-del-alumno-en-el-aula-invertid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E1B5D70-4E51-4D6E-BA7A-E71F9ED24E75}"/>
              </a:ext>
            </a:extLst>
          </p:cNvPr>
          <p:cNvSpPr txBox="1"/>
          <p:nvPr/>
        </p:nvSpPr>
        <p:spPr>
          <a:xfrm>
            <a:off x="132430" y="432405"/>
            <a:ext cx="6593139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ESCUELA NORMAL DE EDUCACIÓN PREESCOLAR </a:t>
            </a:r>
          </a:p>
          <a:p>
            <a:pPr algn="ctr"/>
            <a:r>
              <a:rPr lang="es-MX" sz="2000" dirty="0"/>
              <a:t>LICENCIATURA EN EDUCACIÓN PREESCOLAR </a:t>
            </a:r>
          </a:p>
          <a:p>
            <a:pPr algn="ctr"/>
            <a:r>
              <a:rPr lang="es-MX" sz="2000" dirty="0"/>
              <a:t>CICLO ESCOLAR 2020-2021</a:t>
            </a:r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endParaRPr lang="es-MX" sz="2800" dirty="0"/>
          </a:p>
          <a:p>
            <a:pPr algn="ctr"/>
            <a:r>
              <a:rPr lang="es-MX" sz="2800" u="sng" dirty="0"/>
              <a:t>Computación</a:t>
            </a:r>
          </a:p>
          <a:p>
            <a:pPr algn="ctr"/>
            <a:r>
              <a:rPr lang="es-MX" sz="2800" dirty="0"/>
              <a:t>Curso</a:t>
            </a:r>
          </a:p>
          <a:p>
            <a:pPr algn="ctr"/>
            <a:endParaRPr lang="es-MX" sz="2800" dirty="0"/>
          </a:p>
          <a:p>
            <a:pPr algn="ctr"/>
            <a:r>
              <a:rPr lang="es-MX" sz="2800" u="sng" dirty="0"/>
              <a:t> Presentación De Aula Invertida</a:t>
            </a:r>
          </a:p>
          <a:p>
            <a:pPr algn="ctr"/>
            <a:r>
              <a:rPr lang="es-MX" sz="2800" dirty="0"/>
              <a:t>Trabajo</a:t>
            </a:r>
          </a:p>
          <a:p>
            <a:pPr algn="ctr"/>
            <a:endParaRPr lang="es-MX" sz="2800" dirty="0"/>
          </a:p>
          <a:p>
            <a:pPr algn="ctr"/>
            <a:r>
              <a:rPr lang="es-MX" sz="2800" u="sng" dirty="0"/>
              <a:t>Valeria Torres Gutiérrez </a:t>
            </a:r>
          </a:p>
          <a:p>
            <a:pPr algn="ctr"/>
            <a:r>
              <a:rPr lang="es-MX" sz="2800" dirty="0"/>
              <a:t>Alumna</a:t>
            </a:r>
          </a:p>
          <a:p>
            <a:pPr algn="ctr"/>
            <a:endParaRPr lang="es-MX" sz="2800" dirty="0"/>
          </a:p>
          <a:p>
            <a:pPr algn="ctr"/>
            <a:r>
              <a:rPr lang="es-MX" sz="2800" u="sng" dirty="0"/>
              <a:t>Diana Elizabeth Cerda Orocio</a:t>
            </a:r>
          </a:p>
          <a:p>
            <a:pPr algn="ctr"/>
            <a:r>
              <a:rPr lang="es-MX" sz="2800" dirty="0"/>
              <a:t>Docente</a:t>
            </a:r>
          </a:p>
          <a:p>
            <a:pPr algn="ctr"/>
            <a:endParaRPr lang="es-MX" sz="2800" dirty="0"/>
          </a:p>
          <a:p>
            <a:pPr algn="r"/>
            <a:r>
              <a:rPr lang="es-MX" sz="2400" dirty="0"/>
              <a:t>Saltillo Coahuila </a:t>
            </a:r>
          </a:p>
          <a:p>
            <a:pPr algn="r"/>
            <a:r>
              <a:rPr lang="es-MX" sz="2400" dirty="0"/>
              <a:t>a 26 de enero del 2021</a:t>
            </a:r>
            <a:endParaRPr lang="es-MX" sz="4000" dirty="0"/>
          </a:p>
        </p:txBody>
      </p:sp>
      <p:pic>
        <p:nvPicPr>
          <p:cNvPr id="1026" name="Picture 2" descr="TICS EN LA EDUCACIÓN PREESCOLAR. | ENEP">
            <a:extLst>
              <a:ext uri="{FF2B5EF4-FFF2-40B4-BE49-F238E27FC236}">
                <a16:creationId xmlns:a16="http://schemas.microsoft.com/office/drawing/2014/main" id="{FCB4CE34-7557-41E7-8783-F417C4B96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1" y="1628095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30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52AF1B2-E4FA-4E8B-90BB-569E77F80118}"/>
              </a:ext>
            </a:extLst>
          </p:cNvPr>
          <p:cNvSpPr txBox="1"/>
          <p:nvPr/>
        </p:nvSpPr>
        <p:spPr>
          <a:xfrm>
            <a:off x="543867" y="0"/>
            <a:ext cx="577026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500" dirty="0">
                <a:ln>
                  <a:solidFill>
                    <a:sysClr val="windowText" lastClr="000000"/>
                  </a:solidFill>
                </a:ln>
                <a:solidFill>
                  <a:srgbClr val="FF3399"/>
                </a:solidFill>
                <a:latin typeface="Leaves And Ground" pitchFamily="2" charset="0"/>
              </a:rPr>
              <a:t>Aula</a:t>
            </a:r>
            <a:r>
              <a:rPr lang="es-MX" sz="11500" dirty="0">
                <a:solidFill>
                  <a:srgbClr val="FF3399"/>
                </a:solidFill>
                <a:latin typeface="Leaves And Ground" pitchFamily="2" charset="0"/>
              </a:rPr>
              <a:t> </a:t>
            </a:r>
            <a:r>
              <a:rPr lang="es-MX" sz="11500" dirty="0">
                <a:ln>
                  <a:solidFill>
                    <a:sysClr val="windowText" lastClr="000000"/>
                  </a:solidFill>
                </a:ln>
                <a:solidFill>
                  <a:srgbClr val="FF3399"/>
                </a:solidFill>
                <a:latin typeface="Leaves And Ground" pitchFamily="2" charset="0"/>
              </a:rPr>
              <a:t>invertida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9067AF0-62D9-4D2B-BAC8-C43F1E1B2F05}"/>
              </a:ext>
            </a:extLst>
          </p:cNvPr>
          <p:cNvSpPr txBox="1"/>
          <p:nvPr/>
        </p:nvSpPr>
        <p:spPr>
          <a:xfrm>
            <a:off x="913772" y="1862048"/>
            <a:ext cx="52590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latin typeface="DK Lemon Yellow Sun" panose="02000000000000000000" pitchFamily="50" charset="0"/>
              </a:rPr>
              <a:t>¿Qué es?</a:t>
            </a:r>
          </a:p>
          <a:p>
            <a:pPr lvl="1"/>
            <a:r>
              <a:rPr lang="es-MX" sz="3200" i="0" dirty="0">
                <a:solidFill>
                  <a:srgbClr val="202124"/>
                </a:solidFill>
                <a:effectLst/>
                <a:latin typeface="DK Lemon Yellow Sun" panose="02000000000000000000" pitchFamily="50" charset="0"/>
              </a:rPr>
              <a:t>El aula invertida es un método que propone acabar con las clases magistrales y aburridas. Con elementos multimediales, </a:t>
            </a:r>
          </a:p>
          <a:p>
            <a:pPr lvl="1"/>
            <a:r>
              <a:rPr lang="es-MX" sz="3200" i="0" dirty="0">
                <a:solidFill>
                  <a:srgbClr val="202124"/>
                </a:solidFill>
                <a:effectLst/>
                <a:latin typeface="DK Lemon Yellow Sun" panose="02000000000000000000" pitchFamily="50" charset="0"/>
              </a:rPr>
              <a:t>un enfoque individual y metas específicas, es ideal para que cada cual aprenda a su ritmo. Los alumnos aprenden en forma individual y multimedial.</a:t>
            </a:r>
            <a:endParaRPr lang="es-MX" sz="3200" dirty="0">
              <a:latin typeface="DK Lemon Yellow Sun" panose="02000000000000000000" pitchFamily="50" charset="0"/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6365D2E0-004A-45EC-97CA-22B67FCC64C1}"/>
              </a:ext>
            </a:extLst>
          </p:cNvPr>
          <p:cNvSpPr/>
          <p:nvPr/>
        </p:nvSpPr>
        <p:spPr>
          <a:xfrm>
            <a:off x="70338" y="1862048"/>
            <a:ext cx="702129" cy="687721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E729D0E5-9D96-4216-9F7B-3525566DD6D1}"/>
              </a:ext>
            </a:extLst>
          </p:cNvPr>
          <p:cNvSpPr/>
          <p:nvPr/>
        </p:nvSpPr>
        <p:spPr>
          <a:xfrm>
            <a:off x="134813" y="1873768"/>
            <a:ext cx="702129" cy="68772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8" name="Picture 4" descr="Aula invertida: entiende el concepto y sus beneficios">
            <a:extLst>
              <a:ext uri="{FF2B5EF4-FFF2-40B4-BE49-F238E27FC236}">
                <a16:creationId xmlns:a16="http://schemas.microsoft.com/office/drawing/2014/main" id="{3A705C0A-E60E-4E2C-99FC-3264BBC6B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218" y="6878806"/>
            <a:ext cx="3385510" cy="211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14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C0540961-E166-474A-9339-C6D5F2BFB1A7}"/>
              </a:ext>
            </a:extLst>
          </p:cNvPr>
          <p:cNvSpPr txBox="1"/>
          <p:nvPr/>
        </p:nvSpPr>
        <p:spPr>
          <a:xfrm>
            <a:off x="384978" y="323968"/>
            <a:ext cx="612321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8000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/>
                <a:latin typeface="a Acorn Squash" panose="02000503000000000000" pitchFamily="50" charset="0"/>
              </a:rPr>
              <a:t>Ventajas:</a:t>
            </a:r>
            <a:endParaRPr kumimoji="0" lang="es-MX" altLang="es-MX" sz="3600" i="0" u="none" strike="noStrike" cap="none" normalizeH="0" baseline="0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/>
              <a:latin typeface="a Acorn Squash" panose="02000503000000000000" pitchFamily="50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23F9A1F-914D-4209-B7A1-8CA62EB2325E}"/>
              </a:ext>
            </a:extLst>
          </p:cNvPr>
          <p:cNvSpPr txBox="1"/>
          <p:nvPr/>
        </p:nvSpPr>
        <p:spPr>
          <a:xfrm>
            <a:off x="879230" y="1647407"/>
            <a:ext cx="5855677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1. La clase se adapta al ritmo y necesidades educativas del estudiante.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2. Mejora el ambiente de trabajo en el aula.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3. Incrementa la atención del docente para cada estudiante.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4. Se adapta al estilo de aprendizaje de cada estudiante.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5. Transforma la clase en un espacio de interactividad organizado.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6. Toma en cuenta a todos los miembros de la comunidad educativa en el proceso de aprendizaje.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7. Promueve la creatividad y el pensamiento crítico en el estudiantado.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8. Facilita la entrega de tareas por parte de los estudiantes y su revisión por parte del docente.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9. Disminuye el riesgo del incumplimiento en clase ya que es flexible. Esto también beneficia a los estudiantes con dificultades y limitaciones para asistir al centro educativo.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10. Permite la reutilizar constantemente el material propuesto.</a:t>
            </a:r>
            <a:endParaRPr kumimoji="0" lang="es-MX" altLang="es-MX" sz="1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FBD2AC8-4FF8-4F61-AA83-12F86A93070D}"/>
              </a:ext>
            </a:extLst>
          </p:cNvPr>
          <p:cNvSpPr txBox="1"/>
          <p:nvPr/>
        </p:nvSpPr>
        <p:spPr>
          <a:xfrm>
            <a:off x="140676" y="1555552"/>
            <a:ext cx="6717323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400" dirty="0">
                <a:solidFill>
                  <a:srgbClr val="292929"/>
                </a:solidFill>
                <a:latin typeface="Friendly Schoolmates" panose="02000500000000090000" pitchFamily="2" charset="0"/>
              </a:rPr>
              <a:t>11. Permite al docente ahorrar tiempo ya que los recursos pueden 1emplearse 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en muchas ocasiones.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12. Promueve la interacción social entre estudiantes y con el docente.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13. Promueve la resolución de problemas en clase.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14. Mejora la actitud de los estudiantes hacia la materia y les motiva para su aprendizaje.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15. Incrementa el interés y la motivación del estudiantado.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16. Brinda la posibilidad a toda la comunidad educativa, de estar inmersos en el proceso educativo lo cual les genera satisfacción.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17. La realimentación del proceso educativo se genera de manera inmediata.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18. Acerca a los estudiantes al conocimiento de manera simple y agradable.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19. Evalúa tanto el resultado como el proceso de aprendizaje.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20. Los estudiantes son responsables de su propio aprendizaje de manera autónoma y con la guía del docente.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Friendly Schoolmates" panose="02000500000000090000" pitchFamily="2" charset="0"/>
              </a:rPr>
              <a:t>21. Permite la revisión y ampliación de contenidos las veces que sea necesario.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Friendly Schoolmates" panose="0200050000000009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41EE84-D2F0-46BD-AF97-D3C455FCB57F}"/>
              </a:ext>
            </a:extLst>
          </p:cNvPr>
          <p:cNvSpPr txBox="1"/>
          <p:nvPr/>
        </p:nvSpPr>
        <p:spPr>
          <a:xfrm>
            <a:off x="384978" y="323968"/>
            <a:ext cx="612321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800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 Acorn Squash" panose="02000503000000000000" pitchFamily="50" charset="0"/>
              </a:rPr>
              <a:t>Mas v</a:t>
            </a:r>
            <a:r>
              <a:rPr kumimoji="0" lang="es-MX" altLang="es-MX" sz="8000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/>
                <a:latin typeface="a Acorn Squash" panose="02000503000000000000" pitchFamily="50" charset="0"/>
              </a:rPr>
              <a:t>entajas</a:t>
            </a:r>
            <a:r>
              <a:rPr lang="es-MX" altLang="es-MX" sz="800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latin typeface="a Acorn Squash" panose="02000503000000000000" pitchFamily="50" charset="0"/>
              </a:rPr>
              <a:t>…</a:t>
            </a:r>
            <a:r>
              <a:rPr kumimoji="0" lang="es-MX" altLang="es-MX" sz="8000" i="0" u="none" strike="noStrike" cap="none" normalizeH="0" baseline="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/>
                <a:latin typeface="a Acorn Squash" panose="02000503000000000000" pitchFamily="50" charset="0"/>
              </a:rPr>
              <a:t> </a:t>
            </a:r>
            <a:endParaRPr kumimoji="0" lang="es-MX" altLang="es-MX" sz="3600" i="0" u="none" strike="noStrike" cap="none" normalizeH="0" baseline="0" dirty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/>
              <a:latin typeface="a Acorn Squash" panose="02000503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974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8943839-792F-42BE-A8D1-BEAFA7B95201}"/>
              </a:ext>
            </a:extLst>
          </p:cNvPr>
          <p:cNvSpPr txBox="1"/>
          <p:nvPr/>
        </p:nvSpPr>
        <p:spPr>
          <a:xfrm>
            <a:off x="158262" y="1596358"/>
            <a:ext cx="669973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1. El docente debe dedicar tiempo y conocimientos para mejorar sus planes de clase, la metodología y los recursos que se emplean.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2. Se enfoca en los recursos más que en la metodología en sí, por lo que estos deben ser seleccionados cuidadosamente.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3. No toma en cuenta la brecha digital existente o la carencia de recursos tecnológicos en el centro educativo o de los estudiantes.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4. Le demanda al docente la inversión de mucho tiempo para elaborar o seleccionar material digital nuevo.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5. Los estudiantes adquieren un rol algo pasivo y la guía del docente sigue siendo esencial.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6. No está enfocado a que los estudiantes se conecten, colaboren, creen y compartan. Es decir, la relación de aprendizaje fuera del aula, la realiza el estudiante con el docente y muy poco entre estudiantes.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2C84E0B5-4B63-47C8-98F7-3E7B15CDB125}"/>
              </a:ext>
            </a:extLst>
          </p:cNvPr>
          <p:cNvGrpSpPr/>
          <p:nvPr/>
        </p:nvGrpSpPr>
        <p:grpSpPr>
          <a:xfrm>
            <a:off x="158262" y="149808"/>
            <a:ext cx="6541476" cy="1446550"/>
            <a:chOff x="158262" y="149808"/>
            <a:chExt cx="6541476" cy="1446550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C81335A-B0E2-4E39-B238-5AE09F16C075}"/>
                </a:ext>
              </a:extLst>
            </p:cNvPr>
            <p:cNvSpPr/>
            <p:nvPr/>
          </p:nvSpPr>
          <p:spPr>
            <a:xfrm>
              <a:off x="158262" y="873083"/>
              <a:ext cx="6541476" cy="28135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73E49711-AD0B-4758-92B8-12FB8FF44AA9}"/>
                </a:ext>
              </a:extLst>
            </p:cNvPr>
            <p:cNvSpPr txBox="1"/>
            <p:nvPr/>
          </p:nvSpPr>
          <p:spPr>
            <a:xfrm>
              <a:off x="547007" y="149808"/>
              <a:ext cx="5763986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altLang="es-MX" sz="8800" i="0" u="none" strike="noStrike" cap="none" normalizeH="0" baseline="0" dirty="0">
                  <a:ln>
                    <a:noFill/>
                  </a:ln>
                  <a:solidFill>
                    <a:srgbClr val="292929"/>
                  </a:solidFill>
                  <a:effectLst/>
                  <a:latin typeface="KG Defying Gravity" panose="02000000000000000000" pitchFamily="2" charset="0"/>
                </a:rPr>
                <a:t>Desventajas</a:t>
              </a:r>
              <a:endParaRPr kumimoji="0" lang="es-MX" altLang="es-MX" sz="3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Defying Gravity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508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9A7ED3F-3676-4BDC-93E2-74727FFED53B}"/>
              </a:ext>
            </a:extLst>
          </p:cNvPr>
          <p:cNvSpPr txBox="1"/>
          <p:nvPr/>
        </p:nvSpPr>
        <p:spPr>
          <a:xfrm>
            <a:off x="158262" y="1473247"/>
            <a:ext cx="5398476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7. La metodología de aprendizaje basado en proyectos casi no se emplea.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8. Los docentes asumen preponderancia como guías en el aprendizaje de sus estudiantes.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9. Las pruebas estandarizadas sigue siendo un aspecto sin resolver a la hora de evaluar y conllevan a que el estudiante tenga que hacer uso de la memorización.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10. Se emplea poco el aprendizaje basado en indagación, ya que muchos de los recursos que emplean los estudiantes, están seleccionados por el docente.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11. Los docentes deben ser expertos en </a:t>
            </a:r>
            <a:r>
              <a:rPr kumimoji="0" lang="es-MX" altLang="es-MX" sz="2400" b="0" i="0" u="none" strike="noStrike" cap="none" normalizeH="0" baseline="0" dirty="0" err="1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TICs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, lo cual es una limitante en algunos casos.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12. Existen hogares y centros educativos que no poseen acceso a las </a:t>
            </a:r>
            <a:r>
              <a:rPr kumimoji="0" lang="es-MX" altLang="es-MX" sz="2400" b="0" i="0" u="none" strike="noStrike" cap="none" normalizeH="0" baseline="0" dirty="0" err="1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TICs</a:t>
            </a: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, lo cual margina a los estudiantes con escasos recursos.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0" i="0" u="none" strike="noStrike" cap="none" normalizeH="0" baseline="0" dirty="0">
                <a:ln>
                  <a:noFill/>
                </a:ln>
                <a:solidFill>
                  <a:srgbClr val="292929"/>
                </a:solidFill>
                <a:effectLst/>
                <a:latin typeface="DK Lemon Yellow Sun" panose="02000000000000000000" pitchFamily="50" charset="0"/>
              </a:rPr>
              <a:t>13. El escaso o inadecuado acceso a la conectividad de Internet en los hogares y los centros educativos, se convierte en un impedimento.</a:t>
            </a:r>
            <a:endParaRPr kumimoji="0" lang="es-MX" altLang="es-MX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K Lemon Yellow Sun" panose="02000000000000000000" pitchFamily="50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9BA36CA0-419A-432F-AA5A-033E39046675}"/>
              </a:ext>
            </a:extLst>
          </p:cNvPr>
          <p:cNvGrpSpPr/>
          <p:nvPr/>
        </p:nvGrpSpPr>
        <p:grpSpPr>
          <a:xfrm>
            <a:off x="-385920" y="149808"/>
            <a:ext cx="7629839" cy="1323439"/>
            <a:chOff x="-385920" y="149808"/>
            <a:chExt cx="7629839" cy="1323439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EC9F3CF2-78C1-407E-A7EA-A23F58B1BFB0}"/>
                </a:ext>
              </a:extLst>
            </p:cNvPr>
            <p:cNvSpPr/>
            <p:nvPr/>
          </p:nvSpPr>
          <p:spPr>
            <a:xfrm>
              <a:off x="158262" y="873083"/>
              <a:ext cx="6541476" cy="28135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9E053578-FFE1-45C7-9B64-5B60BF4B2754}"/>
                </a:ext>
              </a:extLst>
            </p:cNvPr>
            <p:cNvSpPr txBox="1"/>
            <p:nvPr/>
          </p:nvSpPr>
          <p:spPr>
            <a:xfrm>
              <a:off x="-385920" y="149808"/>
              <a:ext cx="7629839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altLang="es-MX" sz="8000" i="0" u="none" strike="noStrike" cap="none" normalizeH="0" baseline="0" dirty="0">
                  <a:ln>
                    <a:noFill/>
                  </a:ln>
                  <a:solidFill>
                    <a:srgbClr val="292929"/>
                  </a:solidFill>
                  <a:effectLst/>
                  <a:latin typeface="KG Defying Gravity" panose="02000000000000000000" pitchFamily="2" charset="0"/>
                </a:rPr>
                <a:t>Mas Desventajas</a:t>
              </a:r>
              <a:endParaRPr kumimoji="0" lang="es-MX" altLang="es-MX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KG Defying Gravity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674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3DE7441-0111-4734-91FB-87214D58E3F2}"/>
              </a:ext>
            </a:extLst>
          </p:cNvPr>
          <p:cNvSpPr txBox="1"/>
          <p:nvPr/>
        </p:nvSpPr>
        <p:spPr>
          <a:xfrm>
            <a:off x="963472" y="1414501"/>
            <a:ext cx="5425213" cy="3970318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El modelo de aula invertida abarca todas las fases del ciclo de aprendizaje (dimensión cognitiva de la taxonomía de Bloom):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Conocimiento</a:t>
            </a:r>
            <a:r>
              <a:rPr lang="es-MX" b="1" i="1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:</a:t>
            </a:r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 Ser capaces de recordar información previamente aprendida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Comprensión:</a:t>
            </a:r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 "Hacer nuestro" aquello que hemos aprendido y ser capaces de presentar la información de otra manera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Aplicación</a:t>
            </a:r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: Aplicar las destrezas adquiridas a nuevas situaciones que se nos presenten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Análisis</a:t>
            </a:r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: Descomponer el todo en sus partes y poder solucionar problemas a partir del conocimiento adquirido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Síntesis</a:t>
            </a:r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: Ser capaces de crear, integrar, combinar ideas, planear y proponer nuevas maneras de hacer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Evaluación</a:t>
            </a:r>
            <a:r>
              <a:rPr lang="es-MX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</a:rPr>
              <a:t>: Emitir juicios respecto al valor de un producto según opiniones personales a partir de unos objetivos dados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A3A704B-A537-476F-A008-FD99E6BF118A}"/>
              </a:ext>
            </a:extLst>
          </p:cNvPr>
          <p:cNvSpPr txBox="1"/>
          <p:nvPr/>
        </p:nvSpPr>
        <p:spPr>
          <a:xfrm>
            <a:off x="335537" y="448424"/>
            <a:ext cx="6681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latin typeface="Hanging Letters" panose="02000500000000000000" pitchFamily="2" charset="0"/>
              </a:rPr>
              <a:t>Como aplicar esta modalidad?</a:t>
            </a:r>
          </a:p>
        </p:txBody>
      </p:sp>
      <p:pic>
        <p:nvPicPr>
          <p:cNvPr id="2050" name="Picture 2" descr="Qué hace tan popular al modelo de aula invertida?">
            <a:extLst>
              <a:ext uri="{FF2B5EF4-FFF2-40B4-BE49-F238E27FC236}">
                <a16:creationId xmlns:a16="http://schemas.microsoft.com/office/drawing/2014/main" id="{0FB54B33-B16B-4F63-A0C9-76838AF09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87" y="5643010"/>
            <a:ext cx="4806821" cy="33909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33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>
            <a:alpha val="2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A2AC03A-123F-41CC-86EA-0DB48CA02263}"/>
              </a:ext>
            </a:extLst>
          </p:cNvPr>
          <p:cNvSpPr txBox="1"/>
          <p:nvPr/>
        </p:nvSpPr>
        <p:spPr>
          <a:xfrm>
            <a:off x="70338" y="1102267"/>
            <a:ext cx="3358662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Son muchas las personas que en el área de comentarios me piden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tips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 o consejos para implementar este modelo en sus clases, así que he decidido ampliar el artículo con una pequeña </a:t>
            </a:r>
            <a:r>
              <a:rPr lang="es-MX" sz="16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guía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de cómo llevarlo a la práctica:</a:t>
            </a:r>
          </a:p>
          <a:p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1. </a:t>
            </a:r>
            <a:r>
              <a:rPr lang="es-MX" sz="16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Selecciona o elabora el material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que vas a compartir con tus alumnos para que estudien las lecciones (presentaciones, documentos, vídeos, audio,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etc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…)</a:t>
            </a:r>
            <a:b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2.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Elege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 el </a:t>
            </a:r>
            <a:r>
              <a:rPr lang="es-MX" sz="16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medio o plataforma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por donde le vas a hacer llegar esta información (web propia,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google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 drive,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youtube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,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facebook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,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twitter,etc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…)</a:t>
            </a:r>
            <a:b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3. Junto con el material seleccionado elabora algún tipo de cuestionario para </a:t>
            </a:r>
            <a:r>
              <a:rPr lang="es-MX" sz="16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conocer el grado de asimilación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de los conceptos (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google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forms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, </a:t>
            </a:r>
            <a:r>
              <a:rPr lang="es-MX" sz="16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kahoot,socrative,etc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…)</a:t>
            </a:r>
            <a:b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</a:b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4. Prepara algún tipo de trabajo práctico relacionado con el tema para debatir en clase, </a:t>
            </a:r>
            <a:r>
              <a:rPr lang="es-MX" sz="16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detectar dudas</a:t>
            </a:r>
            <a:r>
              <a:rPr lang="es-MX" sz="16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o lagunas en el contenido </a:t>
            </a:r>
            <a:r>
              <a:rPr lang="es-MX" sz="16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y afianzar conceptos</a:t>
            </a:r>
            <a:endParaRPr lang="es-MX" sz="1600" b="0" i="0" dirty="0">
              <a:solidFill>
                <a:srgbClr val="000000"/>
              </a:solidFill>
              <a:effectLst/>
              <a:latin typeface="DK Lemon Yellow Sun" panose="02000000000000000000" pitchFamily="50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772E629-3160-4879-AD04-AF58924F846B}"/>
              </a:ext>
            </a:extLst>
          </p:cNvPr>
          <p:cNvSpPr txBox="1"/>
          <p:nvPr/>
        </p:nvSpPr>
        <p:spPr>
          <a:xfrm>
            <a:off x="3429000" y="1101978"/>
            <a:ext cx="3429000" cy="80945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Básicamente el ciclo de trabajo es ese.</a:t>
            </a:r>
          </a:p>
          <a:p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Antes de nada es importante, una vez tengas clara la estructura que van a tener tus clases que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hables con tus alumnos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y que entiendan perfectamente, no sólo la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mecánica de trabajo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, sino también el motivo por el que se va a implementar esta metodología, cuáles son los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resultados 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que se esperan conseguir y cuál va a ser el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modelo de evaluación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: si vas a valorar el trabajo previo realizado en casa a través de los cuestionarios (punto 3 del ciclo), participación en clase, </a:t>
            </a:r>
            <a:r>
              <a:rPr lang="es-MX" sz="2000" b="0" i="0" dirty="0" err="1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etc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,,,</a:t>
            </a:r>
          </a:p>
          <a:p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Ten en cuenta que al principio es posible que encuentres cierta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reacción al cambio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por el escepticismo que genera la implantación de cualquier modelo, de ahí que sea muy importante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facilitar información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sobre el mismo,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elaborar contenidos que sean amenos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y </a:t>
            </a:r>
            <a:r>
              <a:rPr lang="es-MX" sz="2000" b="1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fomentar la participación</a:t>
            </a:r>
            <a:r>
              <a:rPr lang="es-MX" sz="2000" b="0" i="0" dirty="0">
                <a:solidFill>
                  <a:srgbClr val="000000"/>
                </a:solidFill>
                <a:effectLst/>
                <a:latin typeface="DK Lemon Yellow Sun" panose="02000000000000000000" pitchFamily="50" charset="0"/>
                <a:cs typeface="Arial" panose="020B0604020202020204" pitchFamily="34" charset="0"/>
              </a:rPr>
              <a:t> del alumnado.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E1547B5-7A1F-4791-AEBC-90502B9CA035}"/>
              </a:ext>
            </a:extLst>
          </p:cNvPr>
          <p:cNvSpPr txBox="1"/>
          <p:nvPr/>
        </p:nvSpPr>
        <p:spPr>
          <a:xfrm>
            <a:off x="228600" y="178937"/>
            <a:ext cx="63832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i="0" dirty="0">
                <a:ln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/>
                <a:latin typeface="Showcard Gothic" panose="04020904020102020604" pitchFamily="82" charset="0"/>
              </a:rPr>
              <a:t> pasos a tener en cuenta para implementar este modelo en clase</a:t>
            </a:r>
          </a:p>
        </p:txBody>
      </p:sp>
      <p:sp>
        <p:nvSpPr>
          <p:cNvPr id="7" name="Lágrima 6">
            <a:extLst>
              <a:ext uri="{FF2B5EF4-FFF2-40B4-BE49-F238E27FC236}">
                <a16:creationId xmlns:a16="http://schemas.microsoft.com/office/drawing/2014/main" id="{ECDA8932-AF2B-44A7-8CB6-17123728BFF4}"/>
              </a:ext>
            </a:extLst>
          </p:cNvPr>
          <p:cNvSpPr/>
          <p:nvPr/>
        </p:nvSpPr>
        <p:spPr>
          <a:xfrm rot="4420229">
            <a:off x="618185" y="162556"/>
            <a:ext cx="154546" cy="154816"/>
          </a:xfrm>
          <a:prstGeom prst="teardrop">
            <a:avLst>
              <a:gd name="adj" fmla="val 1428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Lágrima 7">
            <a:extLst>
              <a:ext uri="{FF2B5EF4-FFF2-40B4-BE49-F238E27FC236}">
                <a16:creationId xmlns:a16="http://schemas.microsoft.com/office/drawing/2014/main" id="{29A5C3B4-70BA-4B4A-ADDB-5038214BE7BB}"/>
              </a:ext>
            </a:extLst>
          </p:cNvPr>
          <p:cNvSpPr/>
          <p:nvPr/>
        </p:nvSpPr>
        <p:spPr>
          <a:xfrm rot="3453292">
            <a:off x="151326" y="406286"/>
            <a:ext cx="154546" cy="154816"/>
          </a:xfrm>
          <a:prstGeom prst="teardrop">
            <a:avLst>
              <a:gd name="adj" fmla="val 1428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Lágrima 8">
            <a:extLst>
              <a:ext uri="{FF2B5EF4-FFF2-40B4-BE49-F238E27FC236}">
                <a16:creationId xmlns:a16="http://schemas.microsoft.com/office/drawing/2014/main" id="{D6138B48-550E-401F-B0BA-07DDE00C0DE0}"/>
              </a:ext>
            </a:extLst>
          </p:cNvPr>
          <p:cNvSpPr/>
          <p:nvPr/>
        </p:nvSpPr>
        <p:spPr>
          <a:xfrm rot="1464843">
            <a:off x="275693" y="893714"/>
            <a:ext cx="154546" cy="154816"/>
          </a:xfrm>
          <a:prstGeom prst="teardrop">
            <a:avLst>
              <a:gd name="adj" fmla="val 1428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Lágrima 9">
            <a:extLst>
              <a:ext uri="{FF2B5EF4-FFF2-40B4-BE49-F238E27FC236}">
                <a16:creationId xmlns:a16="http://schemas.microsoft.com/office/drawing/2014/main" id="{AC6F5E0E-EA53-4A42-97ED-3941CFFB27AA}"/>
              </a:ext>
            </a:extLst>
          </p:cNvPr>
          <p:cNvSpPr/>
          <p:nvPr/>
        </p:nvSpPr>
        <p:spPr>
          <a:xfrm rot="12676347">
            <a:off x="6085269" y="133835"/>
            <a:ext cx="154546" cy="154816"/>
          </a:xfrm>
          <a:prstGeom prst="teardrop">
            <a:avLst>
              <a:gd name="adj" fmla="val 1428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Lágrima 10">
            <a:extLst>
              <a:ext uri="{FF2B5EF4-FFF2-40B4-BE49-F238E27FC236}">
                <a16:creationId xmlns:a16="http://schemas.microsoft.com/office/drawing/2014/main" id="{D42FE245-0905-4D25-9F66-A933C054BBED}"/>
              </a:ext>
            </a:extLst>
          </p:cNvPr>
          <p:cNvSpPr/>
          <p:nvPr/>
        </p:nvSpPr>
        <p:spPr>
          <a:xfrm rot="13000895">
            <a:off x="6519830" y="408521"/>
            <a:ext cx="154546" cy="154816"/>
          </a:xfrm>
          <a:prstGeom prst="teardrop">
            <a:avLst>
              <a:gd name="adj" fmla="val 1428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Lágrima 11">
            <a:extLst>
              <a:ext uri="{FF2B5EF4-FFF2-40B4-BE49-F238E27FC236}">
                <a16:creationId xmlns:a16="http://schemas.microsoft.com/office/drawing/2014/main" id="{EA6BF0D5-A5DA-4CA8-878D-BEFB2BA3AEB8}"/>
              </a:ext>
            </a:extLst>
          </p:cNvPr>
          <p:cNvSpPr/>
          <p:nvPr/>
        </p:nvSpPr>
        <p:spPr>
          <a:xfrm rot="14868905">
            <a:off x="6418974" y="924079"/>
            <a:ext cx="154546" cy="154816"/>
          </a:xfrm>
          <a:prstGeom prst="teardrop">
            <a:avLst>
              <a:gd name="adj" fmla="val 14285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Lágrima 12">
            <a:extLst>
              <a:ext uri="{FF2B5EF4-FFF2-40B4-BE49-F238E27FC236}">
                <a16:creationId xmlns:a16="http://schemas.microsoft.com/office/drawing/2014/main" id="{AD94C084-E611-4A4F-850A-93F9009660D6}"/>
              </a:ext>
            </a:extLst>
          </p:cNvPr>
          <p:cNvSpPr/>
          <p:nvPr/>
        </p:nvSpPr>
        <p:spPr>
          <a:xfrm rot="12676347">
            <a:off x="6089564" y="163889"/>
            <a:ext cx="154546" cy="154816"/>
          </a:xfrm>
          <a:prstGeom prst="teardrop">
            <a:avLst>
              <a:gd name="adj" fmla="val 1428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Lágrima 13">
            <a:extLst>
              <a:ext uri="{FF2B5EF4-FFF2-40B4-BE49-F238E27FC236}">
                <a16:creationId xmlns:a16="http://schemas.microsoft.com/office/drawing/2014/main" id="{B008D0D8-AAD6-45C1-A5ED-A6F887DB24A7}"/>
              </a:ext>
            </a:extLst>
          </p:cNvPr>
          <p:cNvSpPr/>
          <p:nvPr/>
        </p:nvSpPr>
        <p:spPr>
          <a:xfrm rot="13000895">
            <a:off x="6524125" y="438575"/>
            <a:ext cx="154546" cy="154816"/>
          </a:xfrm>
          <a:prstGeom prst="teardrop">
            <a:avLst>
              <a:gd name="adj" fmla="val 1428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Lágrima 14">
            <a:extLst>
              <a:ext uri="{FF2B5EF4-FFF2-40B4-BE49-F238E27FC236}">
                <a16:creationId xmlns:a16="http://schemas.microsoft.com/office/drawing/2014/main" id="{4F03C058-AB8F-4F95-B1EB-35E04413BB89}"/>
              </a:ext>
            </a:extLst>
          </p:cNvPr>
          <p:cNvSpPr/>
          <p:nvPr/>
        </p:nvSpPr>
        <p:spPr>
          <a:xfrm rot="14868905">
            <a:off x="6423269" y="954133"/>
            <a:ext cx="154546" cy="154816"/>
          </a:xfrm>
          <a:prstGeom prst="teardrop">
            <a:avLst>
              <a:gd name="adj" fmla="val 1428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Lágrima 15">
            <a:extLst>
              <a:ext uri="{FF2B5EF4-FFF2-40B4-BE49-F238E27FC236}">
                <a16:creationId xmlns:a16="http://schemas.microsoft.com/office/drawing/2014/main" id="{BD953BD3-C6DB-460E-8CB5-28457C83890C}"/>
              </a:ext>
            </a:extLst>
          </p:cNvPr>
          <p:cNvSpPr/>
          <p:nvPr/>
        </p:nvSpPr>
        <p:spPr>
          <a:xfrm rot="4420229">
            <a:off x="661120" y="179730"/>
            <a:ext cx="154546" cy="154816"/>
          </a:xfrm>
          <a:prstGeom prst="teardrop">
            <a:avLst>
              <a:gd name="adj" fmla="val 1428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Lágrima 16">
            <a:extLst>
              <a:ext uri="{FF2B5EF4-FFF2-40B4-BE49-F238E27FC236}">
                <a16:creationId xmlns:a16="http://schemas.microsoft.com/office/drawing/2014/main" id="{06A376E3-60A9-4DD4-A319-A0F44B589A97}"/>
              </a:ext>
            </a:extLst>
          </p:cNvPr>
          <p:cNvSpPr/>
          <p:nvPr/>
        </p:nvSpPr>
        <p:spPr>
          <a:xfrm rot="3453292">
            <a:off x="194261" y="423460"/>
            <a:ext cx="154546" cy="154816"/>
          </a:xfrm>
          <a:prstGeom prst="teardrop">
            <a:avLst>
              <a:gd name="adj" fmla="val 1428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Lágrima 17">
            <a:extLst>
              <a:ext uri="{FF2B5EF4-FFF2-40B4-BE49-F238E27FC236}">
                <a16:creationId xmlns:a16="http://schemas.microsoft.com/office/drawing/2014/main" id="{C471C6C4-D9E6-4C3B-B36F-EF7C109BDAD9}"/>
              </a:ext>
            </a:extLst>
          </p:cNvPr>
          <p:cNvSpPr/>
          <p:nvPr/>
        </p:nvSpPr>
        <p:spPr>
          <a:xfrm rot="1464843">
            <a:off x="318628" y="910888"/>
            <a:ext cx="154546" cy="154816"/>
          </a:xfrm>
          <a:prstGeom prst="teardrop">
            <a:avLst>
              <a:gd name="adj" fmla="val 14285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6" name="Picture 2" descr="Cómo un LMS puede dar soporte al modelo de aula invertida? - Actua Solutions">
            <a:extLst>
              <a:ext uri="{FF2B5EF4-FFF2-40B4-BE49-F238E27FC236}">
                <a16:creationId xmlns:a16="http://schemas.microsoft.com/office/drawing/2014/main" id="{FE683206-F7A4-4814-8230-E6B067CA3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27" y="6859905"/>
            <a:ext cx="3050684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554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3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824BC4C4-225D-4C3A-9D12-0B740D7553D8}"/>
              </a:ext>
            </a:extLst>
          </p:cNvPr>
          <p:cNvGrpSpPr/>
          <p:nvPr/>
        </p:nvGrpSpPr>
        <p:grpSpPr>
          <a:xfrm>
            <a:off x="0" y="533400"/>
            <a:ext cx="6858000" cy="1085850"/>
            <a:chOff x="0" y="533400"/>
            <a:chExt cx="6858000" cy="1085850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BA84569C-C545-4730-A113-C54C68AF6089}"/>
                </a:ext>
              </a:extLst>
            </p:cNvPr>
            <p:cNvSpPr/>
            <p:nvPr/>
          </p:nvSpPr>
          <p:spPr>
            <a:xfrm>
              <a:off x="0" y="533400"/>
              <a:ext cx="6858000" cy="36195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A8C05B7-143D-400F-ABD0-65632F6DDE80}"/>
                </a:ext>
              </a:extLst>
            </p:cNvPr>
            <p:cNvSpPr/>
            <p:nvPr/>
          </p:nvSpPr>
          <p:spPr>
            <a:xfrm>
              <a:off x="0" y="895350"/>
              <a:ext cx="6858000" cy="3619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04E97BC3-3D30-4528-88D4-819E7D9AF661}"/>
                </a:ext>
              </a:extLst>
            </p:cNvPr>
            <p:cNvSpPr/>
            <p:nvPr/>
          </p:nvSpPr>
          <p:spPr>
            <a:xfrm>
              <a:off x="0" y="1257300"/>
              <a:ext cx="6858000" cy="36195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3" name="Imagen 2">
            <a:hlinkClick r:id="rId2"/>
            <a:extLst>
              <a:ext uri="{FF2B5EF4-FFF2-40B4-BE49-F238E27FC236}">
                <a16:creationId xmlns:a16="http://schemas.microsoft.com/office/drawing/2014/main" id="{BEF907D3-468D-46F3-9529-C5CAF1CD82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1200"/>
            <a:ext cx="6858000" cy="385574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B4263B9-6776-4A6C-B917-615283E1AF3D}"/>
              </a:ext>
            </a:extLst>
          </p:cNvPr>
          <p:cNvSpPr txBox="1"/>
          <p:nvPr/>
        </p:nvSpPr>
        <p:spPr>
          <a:xfrm>
            <a:off x="-171450" y="515863"/>
            <a:ext cx="70294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Showcard Gothic" panose="04020904020102020604" pitchFamily="82" charset="0"/>
              </a:rPr>
              <a:t>ROL DEL DOCENTE Y DEL ALUMNO EN EL AULA INVERTIDA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304AAFF-375A-4409-BDC0-4FD04FA71501}"/>
              </a:ext>
            </a:extLst>
          </p:cNvPr>
          <p:cNvSpPr txBox="1"/>
          <p:nvPr/>
        </p:nvSpPr>
        <p:spPr>
          <a:xfrm>
            <a:off x="2286000" y="6198892"/>
            <a:ext cx="44196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SEGUIR VINCULO ANEXADO EN LA IMAGEN</a:t>
            </a:r>
          </a:p>
        </p:txBody>
      </p:sp>
    </p:spTree>
    <p:extLst>
      <p:ext uri="{BB962C8B-B14F-4D97-AF65-F5344CB8AC3E}">
        <p14:creationId xmlns:p14="http://schemas.microsoft.com/office/powerpoint/2010/main" val="36982932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1193</Words>
  <Application>Microsoft Office PowerPoint</Application>
  <PresentationFormat>Carta (216 x 279 mm)</PresentationFormat>
  <Paragraphs>79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20" baseType="lpstr">
      <vt:lpstr>a Acorn Squash</vt:lpstr>
      <vt:lpstr>Arial</vt:lpstr>
      <vt:lpstr>Calibri</vt:lpstr>
      <vt:lpstr>Calibri Light</vt:lpstr>
      <vt:lpstr>DK Lemon Yellow Sun</vt:lpstr>
      <vt:lpstr>Friendly Schoolmates</vt:lpstr>
      <vt:lpstr>Hanging Letters</vt:lpstr>
      <vt:lpstr>KG Defying Gravity</vt:lpstr>
      <vt:lpstr>Leaves And Ground</vt:lpstr>
      <vt:lpstr>Showcard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Torres</dc:creator>
  <cp:lastModifiedBy>Valeria Torres</cp:lastModifiedBy>
  <cp:revision>10</cp:revision>
  <dcterms:created xsi:type="dcterms:W3CDTF">2021-03-27T02:44:49Z</dcterms:created>
  <dcterms:modified xsi:type="dcterms:W3CDTF">2021-03-27T04:00:11Z</dcterms:modified>
</cp:coreProperties>
</file>