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6" r:id="rId1"/>
  </p:sldMasterIdLst>
  <p:sldIdLst>
    <p:sldId id="256" r:id="rId2"/>
    <p:sldId id="257" r:id="rId3"/>
    <p:sldId id="258" r:id="rId4"/>
    <p:sldId id="259" r:id="rId5"/>
    <p:sldId id="260" r:id="rId6"/>
    <p:sldId id="261" r:id="rId7"/>
    <p:sldId id="262" r:id="rId8"/>
    <p:sldId id="267" r:id="rId9"/>
    <p:sldId id="263" r:id="rId10"/>
    <p:sldId id="264" r:id="rId11"/>
    <p:sldId id="268" r:id="rId12"/>
    <p:sldId id="265" r:id="rId13"/>
    <p:sldId id="266"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80078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63964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01798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3700482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376060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91348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5370951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552781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588641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014238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36003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23475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48298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6335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15917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3320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398239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redalyc.org/pdf/4780/478047207007.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30507" y="766482"/>
            <a:ext cx="9628094" cy="3836088"/>
          </a:xfrm>
        </p:spPr>
        <p:txBody>
          <a:bodyPr>
            <a:normAutofit/>
          </a:bodyPr>
          <a:lstStyle/>
          <a:p>
            <a:pPr algn="just"/>
            <a:r>
              <a:rPr lang="es-MX" dirty="0"/>
              <a:t>Análisis de los resultados de la evaluación diagnóstica aplicada a los grupos de práctica. </a:t>
            </a:r>
          </a:p>
        </p:txBody>
      </p:sp>
      <p:sp>
        <p:nvSpPr>
          <p:cNvPr id="3" name="CuadroTexto 2"/>
          <p:cNvSpPr txBox="1"/>
          <p:nvPr/>
        </p:nvSpPr>
        <p:spPr>
          <a:xfrm>
            <a:off x="2638697" y="5029200"/>
            <a:ext cx="7485017" cy="923330"/>
          </a:xfrm>
          <a:prstGeom prst="rect">
            <a:avLst/>
          </a:prstGeom>
          <a:noFill/>
        </p:spPr>
        <p:txBody>
          <a:bodyPr wrap="square" rtlCol="0">
            <a:spAutoFit/>
          </a:bodyPr>
          <a:lstStyle/>
          <a:p>
            <a:r>
              <a:rPr lang="es-MX" dirty="0"/>
              <a:t>Alumnas: </a:t>
            </a:r>
          </a:p>
          <a:p>
            <a:r>
              <a:rPr lang="es-MX" dirty="0"/>
              <a:t>Daiva Ramírez Treviño          </a:t>
            </a:r>
            <a:r>
              <a:rPr lang="es-MX" dirty="0" err="1"/>
              <a:t>N°L</a:t>
            </a:r>
            <a:r>
              <a:rPr lang="es-MX" dirty="0"/>
              <a:t> 15</a:t>
            </a:r>
          </a:p>
          <a:p>
            <a:r>
              <a:rPr lang="es-MX" dirty="0"/>
              <a:t>Vanessa Sánchez Gallegos </a:t>
            </a:r>
            <a:r>
              <a:rPr lang="es-MX" dirty="0" err="1"/>
              <a:t>N°L</a:t>
            </a:r>
            <a:r>
              <a:rPr lang="es-MX" dirty="0"/>
              <a:t> 18</a:t>
            </a:r>
          </a:p>
        </p:txBody>
      </p:sp>
    </p:spTree>
    <p:extLst>
      <p:ext uri="{BB962C8B-B14F-4D97-AF65-F5344CB8AC3E}">
        <p14:creationId xmlns:p14="http://schemas.microsoft.com/office/powerpoint/2010/main" val="547130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4" name="Rectángulo 3"/>
          <p:cNvSpPr/>
          <p:nvPr/>
        </p:nvSpPr>
        <p:spPr>
          <a:xfrm>
            <a:off x="2166919" y="192003"/>
            <a:ext cx="7613185" cy="523220"/>
          </a:xfrm>
          <a:prstGeom prst="rect">
            <a:avLst/>
          </a:prstGeom>
        </p:spPr>
        <p:txBody>
          <a:bodyPr wrap="square">
            <a:spAutoFit/>
          </a:bodyPr>
          <a:lstStyle/>
          <a:p>
            <a:r>
              <a:rPr lang="es-MX" sz="2800" b="1" dirty="0">
                <a:solidFill>
                  <a:schemeClr val="accent3">
                    <a:lumMod val="75000"/>
                  </a:schemeClr>
                </a:solidFill>
              </a:rPr>
              <a:t>Proceso metodológico del diagnóstico</a:t>
            </a:r>
          </a:p>
        </p:txBody>
      </p:sp>
      <p:sp>
        <p:nvSpPr>
          <p:cNvPr id="5" name="CuadroTexto 4">
            <a:extLst>
              <a:ext uri="{FF2B5EF4-FFF2-40B4-BE49-F238E27FC236}">
                <a16:creationId xmlns:a16="http://schemas.microsoft.com/office/drawing/2014/main" id="{062CD707-F0AA-42F4-A383-8550AE1A0D4B}"/>
              </a:ext>
            </a:extLst>
          </p:cNvPr>
          <p:cNvSpPr txBox="1"/>
          <p:nvPr/>
        </p:nvSpPr>
        <p:spPr>
          <a:xfrm>
            <a:off x="1100119" y="1539285"/>
            <a:ext cx="10672781" cy="4524315"/>
          </a:xfrm>
          <a:prstGeom prst="rect">
            <a:avLst/>
          </a:prstGeom>
          <a:noFill/>
        </p:spPr>
        <p:txBody>
          <a:bodyPr wrap="square">
            <a:spAutoFit/>
          </a:bodyPr>
          <a:lstStyle/>
          <a:p>
            <a:pPr algn="l">
              <a:buFont typeface="+mj-lt"/>
              <a:buAutoNum type="arabicPeriod"/>
            </a:pPr>
            <a:r>
              <a:rPr lang="es-MX" b="1" i="0" dirty="0">
                <a:solidFill>
                  <a:srgbClr val="202124"/>
                </a:solidFill>
                <a:effectLst/>
                <a:latin typeface="arial" panose="020B0604020202020204" pitchFamily="34" charset="0"/>
              </a:rPr>
              <a:t>Análisis de la práctica educativa.</a:t>
            </a:r>
          </a:p>
          <a:p>
            <a:pPr algn="l"/>
            <a:r>
              <a:rPr lang="es-MX" b="0" i="0" dirty="0">
                <a:solidFill>
                  <a:srgbClr val="202124"/>
                </a:solidFill>
                <a:effectLst/>
                <a:latin typeface="arial" panose="020B0604020202020204" pitchFamily="34" charset="0"/>
              </a:rPr>
              <a:t>consiste en localizar una problemática general verdaderamente relevante, pero que a la vez sea susceptible de solución.</a:t>
            </a:r>
          </a:p>
          <a:p>
            <a:pPr algn="l"/>
            <a:r>
              <a:rPr lang="es-MX" b="1" dirty="0">
                <a:solidFill>
                  <a:srgbClr val="202124"/>
                </a:solidFill>
                <a:latin typeface="arial" panose="020B0604020202020204" pitchFamily="34" charset="0"/>
              </a:rPr>
              <a:t>2. </a:t>
            </a:r>
            <a:r>
              <a:rPr lang="es-MX" b="1" i="0" dirty="0">
                <a:solidFill>
                  <a:srgbClr val="202124"/>
                </a:solidFill>
                <a:effectLst/>
                <a:latin typeface="arial" panose="020B0604020202020204" pitchFamily="34" charset="0"/>
              </a:rPr>
              <a:t>Obtención de indicadores.</a:t>
            </a:r>
          </a:p>
          <a:p>
            <a:pPr algn="l"/>
            <a:r>
              <a:rPr lang="es-MX" dirty="0">
                <a:solidFill>
                  <a:srgbClr val="202124"/>
                </a:solidFill>
                <a:latin typeface="arial" panose="020B0604020202020204" pitchFamily="34" charset="0"/>
              </a:rPr>
              <a:t>I</a:t>
            </a:r>
            <a:r>
              <a:rPr lang="es-MX" i="0" dirty="0">
                <a:solidFill>
                  <a:srgbClr val="202124"/>
                </a:solidFill>
                <a:effectLst/>
                <a:latin typeface="arial" panose="020B0604020202020204" pitchFamily="34" charset="0"/>
              </a:rPr>
              <a:t>ntentar una jerarquización de las problemáticas detectadas y confrontarlas con los recursos que posee el </a:t>
            </a:r>
            <a:r>
              <a:rPr lang="es-MX" i="0" dirty="0" err="1">
                <a:solidFill>
                  <a:srgbClr val="202124"/>
                </a:solidFill>
                <a:effectLst/>
                <a:latin typeface="arial" panose="020B0604020202020204" pitchFamily="34" charset="0"/>
              </a:rPr>
              <a:t>diagnosticador</a:t>
            </a:r>
            <a:r>
              <a:rPr lang="es-MX" i="0" dirty="0">
                <a:solidFill>
                  <a:srgbClr val="202124"/>
                </a:solidFill>
                <a:effectLst/>
                <a:latin typeface="arial" panose="020B0604020202020204" pitchFamily="34" charset="0"/>
              </a:rPr>
              <a:t>, considerando también sus limitaciones, con el fin de advertir las posibilidades de intervenir en su solución</a:t>
            </a:r>
            <a:endParaRPr lang="es-MX" dirty="0">
              <a:solidFill>
                <a:srgbClr val="202124"/>
              </a:solidFill>
              <a:latin typeface="arial" panose="020B0604020202020204" pitchFamily="34" charset="0"/>
            </a:endParaRPr>
          </a:p>
          <a:p>
            <a:pPr algn="l"/>
            <a:r>
              <a:rPr lang="es-MX" b="1" i="0" dirty="0">
                <a:solidFill>
                  <a:srgbClr val="202124"/>
                </a:solidFill>
                <a:effectLst/>
                <a:latin typeface="arial" panose="020B0604020202020204" pitchFamily="34" charset="0"/>
              </a:rPr>
              <a:t>3. Selección de una problemática.</a:t>
            </a:r>
          </a:p>
          <a:p>
            <a:pPr algn="l"/>
            <a:r>
              <a:rPr lang="es-MX" b="1" i="0" dirty="0">
                <a:solidFill>
                  <a:srgbClr val="202124"/>
                </a:solidFill>
                <a:effectLst/>
                <a:latin typeface="arial" panose="020B0604020202020204" pitchFamily="34" charset="0"/>
              </a:rPr>
              <a:t> </a:t>
            </a:r>
            <a:r>
              <a:rPr lang="es-MX" dirty="0">
                <a:solidFill>
                  <a:srgbClr val="202124"/>
                </a:solidFill>
                <a:latin typeface="arial" panose="020B0604020202020204" pitchFamily="34" charset="0"/>
              </a:rPr>
              <a:t>E</a:t>
            </a:r>
            <a:r>
              <a:rPr lang="es-MX" i="0" dirty="0">
                <a:solidFill>
                  <a:srgbClr val="202124"/>
                </a:solidFill>
                <a:effectLst/>
                <a:latin typeface="arial" panose="020B0604020202020204" pitchFamily="34" charset="0"/>
              </a:rPr>
              <a:t>sta selección constituye el primer momento del proceso investigativo, y algo muy importante es la circunstancia de que los indicadores contribuyen a facilitar la decisión del investigador para elegir una problemática determinada</a:t>
            </a:r>
            <a:r>
              <a:rPr lang="es-MX" dirty="0">
                <a:solidFill>
                  <a:srgbClr val="202124"/>
                </a:solidFill>
                <a:latin typeface="arial" panose="020B0604020202020204" pitchFamily="34" charset="0"/>
              </a:rPr>
              <a:t>.</a:t>
            </a:r>
          </a:p>
          <a:p>
            <a:pPr algn="l"/>
            <a:r>
              <a:rPr lang="es-MX" b="1" i="0" dirty="0">
                <a:solidFill>
                  <a:srgbClr val="202124"/>
                </a:solidFill>
                <a:effectLst/>
                <a:latin typeface="arial" panose="020B0604020202020204" pitchFamily="34" charset="0"/>
              </a:rPr>
              <a:t>4. Definición del problema.</a:t>
            </a:r>
          </a:p>
          <a:p>
            <a:pPr algn="l"/>
            <a:r>
              <a:rPr lang="es-MX" i="0" dirty="0">
                <a:solidFill>
                  <a:srgbClr val="202124"/>
                </a:solidFill>
                <a:effectLst/>
                <a:latin typeface="arial" panose="020B0604020202020204" pitchFamily="34" charset="0"/>
              </a:rPr>
              <a:t>Los elementos que conforman al problema son las características y factores de la situación problemática.</a:t>
            </a:r>
          </a:p>
          <a:p>
            <a:pPr algn="l"/>
            <a:r>
              <a:rPr lang="es-MX" i="0" dirty="0">
                <a:solidFill>
                  <a:srgbClr val="202124"/>
                </a:solidFill>
                <a:effectLst/>
                <a:latin typeface="arial" panose="020B0604020202020204" pitchFamily="34" charset="0"/>
              </a:rPr>
              <a:t>La delimitación clara del problema posibilita su solución en gran medida, pues un enfoque objetivo del mismo le da dirección al proceso investigativo.</a:t>
            </a:r>
          </a:p>
        </p:txBody>
      </p:sp>
    </p:spTree>
    <p:extLst>
      <p:ext uri="{BB962C8B-B14F-4D97-AF65-F5344CB8AC3E}">
        <p14:creationId xmlns:p14="http://schemas.microsoft.com/office/powerpoint/2010/main" val="2294881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EDC8876-AEA1-4EA5-998F-87C8E6BE42C4}"/>
              </a:ext>
            </a:extLst>
          </p:cNvPr>
          <p:cNvSpPr txBox="1"/>
          <p:nvPr/>
        </p:nvSpPr>
        <p:spPr>
          <a:xfrm>
            <a:off x="1524000" y="612844"/>
            <a:ext cx="10548731" cy="6186309"/>
          </a:xfrm>
          <a:prstGeom prst="rect">
            <a:avLst/>
          </a:prstGeom>
          <a:noFill/>
        </p:spPr>
        <p:txBody>
          <a:bodyPr wrap="square">
            <a:spAutoFit/>
          </a:bodyPr>
          <a:lstStyle/>
          <a:p>
            <a:pPr algn="l"/>
            <a:r>
              <a:rPr lang="es-MX" b="1" i="0" dirty="0">
                <a:solidFill>
                  <a:srgbClr val="202124"/>
                </a:solidFill>
                <a:effectLst/>
                <a:latin typeface="arial" panose="020B0604020202020204" pitchFamily="34" charset="0"/>
              </a:rPr>
              <a:t>5. Determinación de objetivos.</a:t>
            </a:r>
          </a:p>
          <a:p>
            <a:pPr algn="l"/>
            <a:r>
              <a:rPr lang="es-MX" b="0" i="0" dirty="0">
                <a:solidFill>
                  <a:srgbClr val="202124"/>
                </a:solidFill>
                <a:effectLst/>
                <a:latin typeface="arial" panose="020B0604020202020204" pitchFamily="34" charset="0"/>
              </a:rPr>
              <a:t>Es importante tomar en consideración si los objetivos se refieren a investigaciones descriptivas o participativas. El investigador deberá clarificar qué resultados son exclusivamente aplicables a la muestra y cuáles a todo el universo de la investigación. Recuérdese que este tipo de investigaciones, por su carácter descriptivo, debe orientarse al ser y no al deber ser.</a:t>
            </a:r>
          </a:p>
          <a:p>
            <a:pPr algn="l"/>
            <a:r>
              <a:rPr lang="es-MX" b="0" i="0" dirty="0">
                <a:solidFill>
                  <a:srgbClr val="202124"/>
                </a:solidFill>
                <a:effectLst/>
                <a:latin typeface="arial" panose="020B0604020202020204" pitchFamily="34" charset="0"/>
              </a:rPr>
              <a:t>En cuanto a los objetivos correspondientes a las investigaciones de tipo participativo, debe cuidarse que éstos concuerden con los resultados obtenidos en la investigación, evitando en lo posible los intereses personales.</a:t>
            </a:r>
          </a:p>
          <a:p>
            <a:pPr algn="l"/>
            <a:r>
              <a:rPr lang="es-MX" b="1" i="0" dirty="0">
                <a:solidFill>
                  <a:srgbClr val="202124"/>
                </a:solidFill>
                <a:effectLst/>
                <a:latin typeface="arial" panose="020B0604020202020204" pitchFamily="34" charset="0"/>
              </a:rPr>
              <a:t>6. Elaboración del plan de abordaje.</a:t>
            </a:r>
          </a:p>
          <a:p>
            <a:pPr algn="l"/>
            <a:r>
              <a:rPr lang="es-MX" b="0" i="0" dirty="0">
                <a:solidFill>
                  <a:srgbClr val="202124"/>
                </a:solidFill>
                <a:effectLst/>
                <a:latin typeface="arial" panose="020B0604020202020204" pitchFamily="34" charset="0"/>
              </a:rPr>
              <a:t>Es absolutamente indispensable planear el trabajo a realizar. Puede iniciarse elaborando una relación de encabezados de cada parte del trabajo para que, una vez enlistados, proceder a organizarlos secuencialmente y por capítulos. Esta estructuración nos permite conformar una especie de esqueleto del trabajo investigativo.</a:t>
            </a:r>
          </a:p>
          <a:p>
            <a:pPr algn="l"/>
            <a:r>
              <a:rPr lang="es-MX" b="1" i="0" dirty="0">
                <a:solidFill>
                  <a:srgbClr val="202124"/>
                </a:solidFill>
                <a:effectLst/>
                <a:latin typeface="arial" panose="020B0604020202020204" pitchFamily="34" charset="0"/>
              </a:rPr>
              <a:t>7. El Cronograma.</a:t>
            </a:r>
          </a:p>
          <a:p>
            <a:pPr algn="l"/>
            <a:r>
              <a:rPr lang="es-MX" i="0" dirty="0">
                <a:solidFill>
                  <a:srgbClr val="202124"/>
                </a:solidFill>
                <a:effectLst/>
                <a:latin typeface="arial" panose="020B0604020202020204" pitchFamily="34" charset="0"/>
              </a:rPr>
              <a:t>Se trata de un esquema de tiempo que resulta muy útil para el investigador, pues le permite fijar, con bastante aproximación, el tiempo que habrá de emplearse en el desarrollo de cada etapa del proceso investigativo, a la vez que, bien observado, hace posible controlar la tendencia a prolongar el tratamiento de cada etapa de la investigación. Y es que algunas de estas etapas no pueden iniciarse si no se han concluido otras.</a:t>
            </a:r>
            <a:endParaRPr lang="es-MX" dirty="0">
              <a:solidFill>
                <a:srgbClr val="202124"/>
              </a:solidFill>
              <a:latin typeface="arial" panose="020B0604020202020204" pitchFamily="34" charset="0"/>
            </a:endParaRPr>
          </a:p>
          <a:p>
            <a:pPr algn="l"/>
            <a:r>
              <a:rPr lang="es-MX" b="1" i="0" dirty="0">
                <a:solidFill>
                  <a:srgbClr val="202124"/>
                </a:solidFill>
                <a:effectLst/>
                <a:latin typeface="arial" panose="020B0604020202020204" pitchFamily="34" charset="0"/>
              </a:rPr>
              <a:t>8. Investigación del problema elegido.</a:t>
            </a:r>
          </a:p>
          <a:p>
            <a:pPr algn="l"/>
            <a:r>
              <a:rPr lang="es-MX" b="0" i="0" dirty="0">
                <a:solidFill>
                  <a:srgbClr val="202124"/>
                </a:solidFill>
                <a:effectLst/>
                <a:latin typeface="arial" panose="020B0604020202020204" pitchFamily="34" charset="0"/>
              </a:rPr>
              <a:t>La bibliografía que servirá de apoyo durante la investigación juega un papel muy importante en su desarrollo.</a:t>
            </a:r>
          </a:p>
        </p:txBody>
      </p:sp>
    </p:spTree>
    <p:extLst>
      <p:ext uri="{BB962C8B-B14F-4D97-AF65-F5344CB8AC3E}">
        <p14:creationId xmlns:p14="http://schemas.microsoft.com/office/powerpoint/2010/main" val="3834592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488190" y="398468"/>
            <a:ext cx="7414402" cy="707886"/>
          </a:xfrm>
          <a:prstGeom prst="rect">
            <a:avLst/>
          </a:prstGeom>
        </p:spPr>
        <p:txBody>
          <a:bodyPr wrap="square">
            <a:spAutoFit/>
          </a:bodyPr>
          <a:lstStyle/>
          <a:p>
            <a:r>
              <a:rPr lang="es-MX" sz="2000" b="1" dirty="0">
                <a:solidFill>
                  <a:schemeClr val="accent1">
                    <a:lumMod val="75000"/>
                  </a:schemeClr>
                </a:solidFill>
              </a:rPr>
              <a:t>Menciona y describe de manera ejemplificada los tipos de diagnostico y sus dimensiones.</a:t>
            </a:r>
          </a:p>
        </p:txBody>
      </p:sp>
      <p:sp>
        <p:nvSpPr>
          <p:cNvPr id="7" name="CuadroTexto 6">
            <a:extLst>
              <a:ext uri="{FF2B5EF4-FFF2-40B4-BE49-F238E27FC236}">
                <a16:creationId xmlns:a16="http://schemas.microsoft.com/office/drawing/2014/main" id="{1D9A781C-CFB8-465D-9AB5-0115402F868B}"/>
              </a:ext>
            </a:extLst>
          </p:cNvPr>
          <p:cNvSpPr txBox="1"/>
          <p:nvPr/>
        </p:nvSpPr>
        <p:spPr>
          <a:xfrm>
            <a:off x="510208" y="1041023"/>
            <a:ext cx="11370366" cy="5816977"/>
          </a:xfrm>
          <a:prstGeom prst="rect">
            <a:avLst/>
          </a:prstGeom>
          <a:noFill/>
        </p:spPr>
        <p:txBody>
          <a:bodyPr wrap="square">
            <a:spAutoFit/>
          </a:bodyPr>
          <a:lstStyle/>
          <a:p>
            <a:r>
              <a:rPr lang="es-MX" sz="1550" b="1" dirty="0">
                <a:highlight>
                  <a:srgbClr val="FF0000"/>
                </a:highlight>
              </a:rPr>
              <a:t>Individual</a:t>
            </a:r>
          </a:p>
          <a:p>
            <a:r>
              <a:rPr lang="es-MX" sz="1550" dirty="0"/>
              <a:t>Se encarga de estudiar distintos aspectos diferenciales de un alumno en concreto.</a:t>
            </a:r>
          </a:p>
          <a:p>
            <a:r>
              <a:rPr lang="es-MX" sz="1550" dirty="0"/>
              <a:t>Como sus habilidades de aprendizaje, sus capacidades intelectuales, la manera en la que se comporta en el aula o incluso su personalidad y su forma de ser.</a:t>
            </a:r>
          </a:p>
          <a:p>
            <a:r>
              <a:rPr lang="es-MX" sz="1550" b="1" dirty="0">
                <a:highlight>
                  <a:srgbClr val="FF0000"/>
                </a:highlight>
              </a:rPr>
              <a:t>Global-general</a:t>
            </a:r>
          </a:p>
          <a:p>
            <a:r>
              <a:rPr lang="es-MX" sz="1550" dirty="0"/>
              <a:t>Se realizan sobre todo en situaciones en las que se requiere conocer en profundidad diferentes aspectos de una persona.</a:t>
            </a:r>
          </a:p>
          <a:p>
            <a:r>
              <a:rPr lang="es-MX" sz="1550" b="1" dirty="0">
                <a:highlight>
                  <a:srgbClr val="FF0000"/>
                </a:highlight>
              </a:rPr>
              <a:t>Analítico</a:t>
            </a:r>
          </a:p>
          <a:p>
            <a:r>
              <a:rPr lang="es-MX" sz="1550" dirty="0"/>
              <a:t>Se realiza en los casos en los que una persona presenta un problema relacionado con su aprendizaje. Su principal objetivo es determinar cuáles son las causas que lo provocan, de tal manera que se pueda intervenir sobre este.</a:t>
            </a:r>
          </a:p>
          <a:p>
            <a:r>
              <a:rPr lang="es-MX" sz="1550" dirty="0"/>
              <a:t>Estos problemas pueden estar relacionados con las calificaciones, pero también pueden ser de ámbito más personal. Por ejemplo, si un niño da muestras de sufrir abusos psicológicos, es deber del equipo docente investigar más sobre el tema.</a:t>
            </a:r>
          </a:p>
          <a:p>
            <a:r>
              <a:rPr lang="es-MX" sz="1550" b="1" dirty="0">
                <a:highlight>
                  <a:srgbClr val="FF0000"/>
                </a:highlight>
              </a:rPr>
              <a:t>Grupal</a:t>
            </a:r>
          </a:p>
          <a:p>
            <a:r>
              <a:rPr lang="es-MX" sz="1550" dirty="0"/>
              <a:t>Se centra en estudiar los problemas que atañen no a un solo individuo, sino a un grupo completo (por ejemplo, a todos los alumnos de una clase).</a:t>
            </a:r>
          </a:p>
          <a:p>
            <a:r>
              <a:rPr lang="es-MX" sz="1550" dirty="0"/>
              <a:t>Puede realizarse para entender por qué se producen problemas con ese conjunto de alumnos en concreto, y para proponer soluciones a los mismos.</a:t>
            </a:r>
          </a:p>
          <a:p>
            <a:r>
              <a:rPr lang="es-MX" sz="1550" dirty="0"/>
              <a:t>De esta manera podría intervenir de manera efectiva sobre todos los componentes del aula, y no solo sobre cada uno de ellos de manera individual.</a:t>
            </a:r>
          </a:p>
          <a:p>
            <a:r>
              <a:rPr lang="es-MX" sz="1550" b="1" dirty="0">
                <a:highlight>
                  <a:srgbClr val="FF0000"/>
                </a:highlight>
              </a:rPr>
              <a:t>Específico</a:t>
            </a:r>
          </a:p>
          <a:p>
            <a:r>
              <a:rPr lang="es-MX" sz="1550" dirty="0"/>
              <a:t>Se centran en estudiar todos aquellos problemas relacionados con un aspecto concreto de un alumno.</a:t>
            </a:r>
          </a:p>
          <a:p>
            <a:r>
              <a:rPr lang="es-MX" sz="1550" dirty="0"/>
              <a:t>Algunos ejemplos serían trastornos del lenguaje, problemas visuales o auditivos, retraso en el desarrollo físico o motor, entre otros.</a:t>
            </a:r>
          </a:p>
        </p:txBody>
      </p:sp>
    </p:spTree>
    <p:extLst>
      <p:ext uri="{BB962C8B-B14F-4D97-AF65-F5344CB8AC3E}">
        <p14:creationId xmlns:p14="http://schemas.microsoft.com/office/powerpoint/2010/main" val="1819125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193613" y="0"/>
            <a:ext cx="7321447" cy="646331"/>
          </a:xfrm>
          <a:prstGeom prst="rect">
            <a:avLst/>
          </a:prstGeom>
        </p:spPr>
        <p:txBody>
          <a:bodyPr wrap="square">
            <a:spAutoFit/>
          </a:bodyPr>
          <a:lstStyle/>
          <a:p>
            <a:r>
              <a:rPr lang="es-MX" dirty="0"/>
              <a:t>Diseña una lista de cotejo en donde se reflejen los indicadores a considerar en un diagnostico educativo.</a:t>
            </a:r>
          </a:p>
        </p:txBody>
      </p:sp>
      <p:graphicFrame>
        <p:nvGraphicFramePr>
          <p:cNvPr id="5" name="Tabla 4">
            <a:extLst>
              <a:ext uri="{FF2B5EF4-FFF2-40B4-BE49-F238E27FC236}">
                <a16:creationId xmlns:a16="http://schemas.microsoft.com/office/drawing/2014/main" id="{8800E2D4-E97F-4139-AB29-9928CD0F90FE}"/>
              </a:ext>
            </a:extLst>
          </p:cNvPr>
          <p:cNvGraphicFramePr>
            <a:graphicFrameLocks noGrp="1"/>
          </p:cNvGraphicFramePr>
          <p:nvPr>
            <p:extLst>
              <p:ext uri="{D42A27DB-BD31-4B8C-83A1-F6EECF244321}">
                <p14:modId xmlns:p14="http://schemas.microsoft.com/office/powerpoint/2010/main" val="3902527476"/>
              </p:ext>
            </p:extLst>
          </p:nvPr>
        </p:nvGraphicFramePr>
        <p:xfrm>
          <a:off x="477079" y="646331"/>
          <a:ext cx="11396871" cy="5934579"/>
        </p:xfrm>
        <a:graphic>
          <a:graphicData uri="http://schemas.openxmlformats.org/drawingml/2006/table">
            <a:tbl>
              <a:tblPr firstRow="1" firstCol="1" bandRow="1">
                <a:tableStyleId>{7DF18680-E054-41AD-8BC1-D1AEF772440D}</a:tableStyleId>
              </a:tblPr>
              <a:tblGrid>
                <a:gridCol w="2616394">
                  <a:extLst>
                    <a:ext uri="{9D8B030D-6E8A-4147-A177-3AD203B41FA5}">
                      <a16:colId xmlns:a16="http://schemas.microsoft.com/office/drawing/2014/main" val="3052343286"/>
                    </a:ext>
                  </a:extLst>
                </a:gridCol>
                <a:gridCol w="308078">
                  <a:extLst>
                    <a:ext uri="{9D8B030D-6E8A-4147-A177-3AD203B41FA5}">
                      <a16:colId xmlns:a16="http://schemas.microsoft.com/office/drawing/2014/main" val="2182230156"/>
                    </a:ext>
                  </a:extLst>
                </a:gridCol>
                <a:gridCol w="344322">
                  <a:extLst>
                    <a:ext uri="{9D8B030D-6E8A-4147-A177-3AD203B41FA5}">
                      <a16:colId xmlns:a16="http://schemas.microsoft.com/office/drawing/2014/main" val="3215458614"/>
                    </a:ext>
                  </a:extLst>
                </a:gridCol>
                <a:gridCol w="1208001">
                  <a:extLst>
                    <a:ext uri="{9D8B030D-6E8A-4147-A177-3AD203B41FA5}">
                      <a16:colId xmlns:a16="http://schemas.microsoft.com/office/drawing/2014/main" val="4126368676"/>
                    </a:ext>
                  </a:extLst>
                </a:gridCol>
                <a:gridCol w="415541">
                  <a:extLst>
                    <a:ext uri="{9D8B030D-6E8A-4147-A177-3AD203B41FA5}">
                      <a16:colId xmlns:a16="http://schemas.microsoft.com/office/drawing/2014/main" val="3025616475"/>
                    </a:ext>
                  </a:extLst>
                </a:gridCol>
                <a:gridCol w="376585">
                  <a:extLst>
                    <a:ext uri="{9D8B030D-6E8A-4147-A177-3AD203B41FA5}">
                      <a16:colId xmlns:a16="http://schemas.microsoft.com/office/drawing/2014/main" val="2401604435"/>
                    </a:ext>
                  </a:extLst>
                </a:gridCol>
                <a:gridCol w="1285577">
                  <a:extLst>
                    <a:ext uri="{9D8B030D-6E8A-4147-A177-3AD203B41FA5}">
                      <a16:colId xmlns:a16="http://schemas.microsoft.com/office/drawing/2014/main" val="405141166"/>
                    </a:ext>
                  </a:extLst>
                </a:gridCol>
                <a:gridCol w="493455">
                  <a:extLst>
                    <a:ext uri="{9D8B030D-6E8A-4147-A177-3AD203B41FA5}">
                      <a16:colId xmlns:a16="http://schemas.microsoft.com/office/drawing/2014/main" val="1249429261"/>
                    </a:ext>
                  </a:extLst>
                </a:gridCol>
                <a:gridCol w="363598">
                  <a:extLst>
                    <a:ext uri="{9D8B030D-6E8A-4147-A177-3AD203B41FA5}">
                      <a16:colId xmlns:a16="http://schemas.microsoft.com/office/drawing/2014/main" val="819790027"/>
                    </a:ext>
                  </a:extLst>
                </a:gridCol>
                <a:gridCol w="1376476">
                  <a:extLst>
                    <a:ext uri="{9D8B030D-6E8A-4147-A177-3AD203B41FA5}">
                      <a16:colId xmlns:a16="http://schemas.microsoft.com/office/drawing/2014/main" val="789898275"/>
                    </a:ext>
                  </a:extLst>
                </a:gridCol>
                <a:gridCol w="269250">
                  <a:extLst>
                    <a:ext uri="{9D8B030D-6E8A-4147-A177-3AD203B41FA5}">
                      <a16:colId xmlns:a16="http://schemas.microsoft.com/office/drawing/2014/main" val="421950173"/>
                    </a:ext>
                  </a:extLst>
                </a:gridCol>
                <a:gridCol w="340545">
                  <a:extLst>
                    <a:ext uri="{9D8B030D-6E8A-4147-A177-3AD203B41FA5}">
                      <a16:colId xmlns:a16="http://schemas.microsoft.com/office/drawing/2014/main" val="1360251771"/>
                    </a:ext>
                  </a:extLst>
                </a:gridCol>
                <a:gridCol w="1999049">
                  <a:extLst>
                    <a:ext uri="{9D8B030D-6E8A-4147-A177-3AD203B41FA5}">
                      <a16:colId xmlns:a16="http://schemas.microsoft.com/office/drawing/2014/main" val="3069661025"/>
                    </a:ext>
                  </a:extLst>
                </a:gridCol>
              </a:tblGrid>
              <a:tr h="169045">
                <a:tc>
                  <a:txBody>
                    <a:bodyPr/>
                    <a:lstStyle/>
                    <a:p>
                      <a:pPr algn="ctr">
                        <a:lnSpc>
                          <a:spcPct val="107000"/>
                        </a:lnSpc>
                        <a:spcAft>
                          <a:spcPts val="800"/>
                        </a:spcAft>
                      </a:pPr>
                      <a:r>
                        <a:rPr lang="es-MX" sz="1200" b="1" dirty="0">
                          <a:effectLst/>
                        </a:rPr>
                        <a:t>                                                                       </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gridSpan="3">
                  <a:txBody>
                    <a:bodyPr/>
                    <a:lstStyle/>
                    <a:p>
                      <a:pPr algn="ctr">
                        <a:lnSpc>
                          <a:spcPct val="107000"/>
                        </a:lnSpc>
                        <a:spcAft>
                          <a:spcPts val="800"/>
                        </a:spcAft>
                      </a:pPr>
                      <a:r>
                        <a:rPr lang="es-MX" sz="1200" dirty="0">
                          <a:effectLst/>
                        </a:rPr>
                        <a:t>Alumno 1</a:t>
                      </a:r>
                      <a:endParaRPr lang="es-MX" sz="1200" dirty="0">
                        <a:effectLst/>
                        <a:latin typeface="+mj-lt"/>
                        <a:ea typeface="Calibri" panose="020F0502020204030204" pitchFamily="34" charset="0"/>
                        <a:cs typeface="Times New Roman" panose="02020603050405020304" pitchFamily="18" charset="0"/>
                      </a:endParaRPr>
                    </a:p>
                  </a:txBody>
                  <a:tcPr marL="46336" marR="46336" marT="0" marB="0"/>
                </a:tc>
                <a:tc hMerge="1">
                  <a:txBody>
                    <a:bodyPr/>
                    <a:lstStyle/>
                    <a:p>
                      <a:endParaRPr lang="es-MX"/>
                    </a:p>
                  </a:txBody>
                  <a:tcPr/>
                </a:tc>
                <a:tc hMerge="1">
                  <a:txBody>
                    <a:bodyPr/>
                    <a:lstStyle/>
                    <a:p>
                      <a:endParaRPr lang="es-MX"/>
                    </a:p>
                  </a:txBody>
                  <a:tcPr/>
                </a:tc>
                <a:tc gridSpan="3">
                  <a:txBody>
                    <a:bodyPr/>
                    <a:lstStyle/>
                    <a:p>
                      <a:pPr algn="l">
                        <a:lnSpc>
                          <a:spcPct val="107000"/>
                        </a:lnSpc>
                        <a:spcAft>
                          <a:spcPts val="800"/>
                        </a:spcAft>
                      </a:pPr>
                      <a:r>
                        <a:rPr lang="es-MX" sz="1200" dirty="0">
                          <a:effectLst/>
                        </a:rPr>
                        <a:t>             Alumno 2</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hMerge="1">
                  <a:txBody>
                    <a:bodyPr/>
                    <a:lstStyle/>
                    <a:p>
                      <a:endParaRPr lang="es-MX"/>
                    </a:p>
                  </a:txBody>
                  <a:tcPr/>
                </a:tc>
                <a:tc hMerge="1">
                  <a:txBody>
                    <a:bodyPr/>
                    <a:lstStyle/>
                    <a:p>
                      <a:pPr algn="ctr">
                        <a:lnSpc>
                          <a:spcPct val="107000"/>
                        </a:lnSpc>
                        <a:spcAft>
                          <a:spcPts val="800"/>
                        </a:spcAft>
                      </a:pP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lnL w="12700" cap="flat" cmpd="sng" algn="ctr">
                      <a:solidFill>
                        <a:schemeClr val="tx1"/>
                      </a:solidFill>
                      <a:prstDash val="solid"/>
                      <a:round/>
                      <a:headEnd type="none" w="med" len="med"/>
                      <a:tailEnd type="none" w="med" len="med"/>
                    </a:lnL>
                  </a:tcPr>
                </a:tc>
                <a:tc gridSpan="3">
                  <a:txBody>
                    <a:bodyPr/>
                    <a:lstStyle/>
                    <a:p>
                      <a:pPr algn="ctr">
                        <a:lnSpc>
                          <a:spcPct val="107000"/>
                        </a:lnSpc>
                        <a:spcAft>
                          <a:spcPts val="800"/>
                        </a:spcAft>
                      </a:pPr>
                      <a:r>
                        <a:rPr lang="es-MX" sz="1200" dirty="0">
                          <a:effectLst/>
                        </a:rPr>
                        <a:t>Alumno 3</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hMerge="1">
                  <a:txBody>
                    <a:bodyPr/>
                    <a:lstStyle/>
                    <a:p>
                      <a:pPr algn="l">
                        <a:lnSpc>
                          <a:spcPct val="107000"/>
                        </a:lnSpc>
                        <a:spcAft>
                          <a:spcPts val="800"/>
                        </a:spcAft>
                      </a:pP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s-MX"/>
                    </a:p>
                  </a:txBody>
                  <a:tcPr/>
                </a:tc>
                <a:tc gridSpan="3">
                  <a:txBody>
                    <a:bodyPr/>
                    <a:lstStyle/>
                    <a:p>
                      <a:pPr algn="l">
                        <a:lnSpc>
                          <a:spcPct val="107000"/>
                        </a:lnSpc>
                        <a:spcAft>
                          <a:spcPts val="800"/>
                        </a:spcAft>
                      </a:pPr>
                      <a:r>
                        <a:rPr lang="es-MX" sz="1200" dirty="0">
                          <a:effectLst/>
                        </a:rPr>
                        <a:t>                        Alumno 4</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243769566"/>
                  </a:ext>
                </a:extLst>
              </a:tr>
              <a:tr h="173516">
                <a:tc>
                  <a:txBody>
                    <a:bodyPr/>
                    <a:lstStyle/>
                    <a:p>
                      <a:pPr algn="ctr">
                        <a:lnSpc>
                          <a:spcPct val="107000"/>
                        </a:lnSpc>
                        <a:spcAft>
                          <a:spcPts val="800"/>
                        </a:spcAft>
                      </a:pPr>
                      <a:r>
                        <a:rPr lang="es-MX" sz="1200" b="1" dirty="0">
                          <a:effectLst/>
                        </a:rPr>
                        <a:t>Indicadores</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ctr">
                        <a:lnSpc>
                          <a:spcPct val="107000"/>
                        </a:lnSpc>
                        <a:spcAft>
                          <a:spcPts val="800"/>
                        </a:spcAft>
                      </a:pPr>
                      <a:r>
                        <a:rPr lang="es-MX" sz="1200">
                          <a:effectLst/>
                        </a:rPr>
                        <a:t>Si</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ctr">
                        <a:lnSpc>
                          <a:spcPct val="107000"/>
                        </a:lnSpc>
                        <a:spcAft>
                          <a:spcPts val="800"/>
                        </a:spcAft>
                      </a:pPr>
                      <a:r>
                        <a:rPr lang="es-MX" sz="1200">
                          <a:effectLst/>
                        </a:rPr>
                        <a:t>No</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ctr">
                        <a:lnSpc>
                          <a:spcPct val="107000"/>
                        </a:lnSpc>
                        <a:spcAft>
                          <a:spcPts val="800"/>
                        </a:spcAft>
                      </a:pPr>
                      <a:r>
                        <a:rPr lang="es-MX" sz="1200">
                          <a:effectLst/>
                        </a:rPr>
                        <a:t>Observaciones</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ctr">
                        <a:lnSpc>
                          <a:spcPct val="107000"/>
                        </a:lnSpc>
                        <a:spcAft>
                          <a:spcPts val="800"/>
                        </a:spcAft>
                      </a:pPr>
                      <a:r>
                        <a:rPr lang="es-MX" sz="1200" dirty="0">
                          <a:effectLst/>
                        </a:rPr>
                        <a:t>Si</a:t>
                      </a:r>
                      <a:endParaRPr lang="es-MX" sz="1200" dirty="0">
                        <a:effectLst/>
                        <a:latin typeface="+mj-lt"/>
                        <a:ea typeface="Calibri" panose="020F0502020204030204" pitchFamily="34" charset="0"/>
                        <a:cs typeface="Times New Roman" panose="02020603050405020304" pitchFamily="18" charset="0"/>
                      </a:endParaRPr>
                    </a:p>
                  </a:txBody>
                  <a:tcPr marL="46336" marR="46336" marT="0" marB="0"/>
                </a:tc>
                <a:tc>
                  <a:txBody>
                    <a:bodyPr/>
                    <a:lstStyle/>
                    <a:p>
                      <a:pPr algn="ctr">
                        <a:lnSpc>
                          <a:spcPct val="107000"/>
                        </a:lnSpc>
                        <a:spcAft>
                          <a:spcPts val="800"/>
                        </a:spcAft>
                      </a:pPr>
                      <a:r>
                        <a:rPr lang="es-MX" sz="1200" dirty="0">
                          <a:effectLst/>
                        </a:rPr>
                        <a:t>No</a:t>
                      </a:r>
                      <a:endParaRPr lang="es-MX" sz="1200" dirty="0">
                        <a:effectLst/>
                        <a:latin typeface="+mj-lt"/>
                        <a:ea typeface="Calibri" panose="020F0502020204030204" pitchFamily="34" charset="0"/>
                        <a:cs typeface="Times New Roman" panose="02020603050405020304" pitchFamily="18" charset="0"/>
                      </a:endParaRPr>
                    </a:p>
                  </a:txBody>
                  <a:tcPr marL="46336" marR="46336" marT="0" marB="0"/>
                </a:tc>
                <a:tc>
                  <a:txBody>
                    <a:bodyPr/>
                    <a:lstStyle/>
                    <a:p>
                      <a:pPr algn="ctr">
                        <a:lnSpc>
                          <a:spcPct val="107000"/>
                        </a:lnSpc>
                        <a:spcAft>
                          <a:spcPts val="800"/>
                        </a:spcAft>
                      </a:pPr>
                      <a:r>
                        <a:rPr lang="es-MX" sz="1200" dirty="0">
                          <a:effectLst/>
                        </a:rPr>
                        <a:t>Observaciones </a:t>
                      </a:r>
                      <a:endParaRPr lang="es-MX" sz="1200" dirty="0">
                        <a:effectLst/>
                        <a:latin typeface="+mj-lt"/>
                        <a:ea typeface="Calibri" panose="020F0502020204030204" pitchFamily="34" charset="0"/>
                        <a:cs typeface="Times New Roman" panose="02020603050405020304" pitchFamily="18" charset="0"/>
                      </a:endParaRPr>
                    </a:p>
                  </a:txBody>
                  <a:tcPr marL="46336" marR="46336" marT="0" marB="0"/>
                </a:tc>
                <a:tc>
                  <a:txBody>
                    <a:bodyPr/>
                    <a:lstStyle/>
                    <a:p>
                      <a:pPr algn="ctr">
                        <a:lnSpc>
                          <a:spcPct val="107000"/>
                        </a:lnSpc>
                        <a:spcAft>
                          <a:spcPts val="800"/>
                        </a:spcAft>
                      </a:pPr>
                      <a:r>
                        <a:rPr lang="es-MX" sz="1200" dirty="0">
                          <a:effectLst/>
                        </a:rPr>
                        <a:t>Si</a:t>
                      </a:r>
                      <a:endParaRPr lang="es-MX" sz="1200" dirty="0">
                        <a:effectLst/>
                        <a:latin typeface="+mj-lt"/>
                        <a:ea typeface="Calibri" panose="020F0502020204030204" pitchFamily="34" charset="0"/>
                        <a:cs typeface="Times New Roman" panose="02020603050405020304" pitchFamily="18" charset="0"/>
                      </a:endParaRPr>
                    </a:p>
                  </a:txBody>
                  <a:tcPr marL="46336" marR="46336" marT="0" marB="0"/>
                </a:tc>
                <a:tc>
                  <a:txBody>
                    <a:bodyPr/>
                    <a:lstStyle/>
                    <a:p>
                      <a:pPr algn="ctr">
                        <a:lnSpc>
                          <a:spcPct val="107000"/>
                        </a:lnSpc>
                        <a:spcAft>
                          <a:spcPts val="800"/>
                        </a:spcAft>
                      </a:pPr>
                      <a:r>
                        <a:rPr lang="es-MX" sz="1200" dirty="0">
                          <a:effectLst/>
                        </a:rPr>
                        <a:t>No</a:t>
                      </a:r>
                      <a:endParaRPr lang="es-MX" sz="1200" dirty="0">
                        <a:effectLst/>
                        <a:latin typeface="+mj-lt"/>
                        <a:ea typeface="Calibri" panose="020F0502020204030204" pitchFamily="34" charset="0"/>
                        <a:cs typeface="Times New Roman" panose="02020603050405020304" pitchFamily="18" charset="0"/>
                      </a:endParaRPr>
                    </a:p>
                  </a:txBody>
                  <a:tcPr marL="46336" marR="46336" marT="0" marB="0"/>
                </a:tc>
                <a:tc>
                  <a:txBody>
                    <a:bodyPr/>
                    <a:lstStyle/>
                    <a:p>
                      <a:pPr algn="ctr">
                        <a:lnSpc>
                          <a:spcPct val="107000"/>
                        </a:lnSpc>
                        <a:spcAft>
                          <a:spcPts val="800"/>
                        </a:spcAft>
                      </a:pPr>
                      <a:r>
                        <a:rPr lang="es-MX" sz="1200" dirty="0">
                          <a:effectLst/>
                        </a:rPr>
                        <a:t>Observaciones</a:t>
                      </a:r>
                      <a:endParaRPr lang="es-MX" sz="1200" dirty="0">
                        <a:effectLst/>
                        <a:latin typeface="+mj-lt"/>
                        <a:ea typeface="Calibri" panose="020F0502020204030204" pitchFamily="34" charset="0"/>
                        <a:cs typeface="Times New Roman" panose="02020603050405020304" pitchFamily="18" charset="0"/>
                      </a:endParaRPr>
                    </a:p>
                  </a:txBody>
                  <a:tcPr marL="46336" marR="46336" marT="0" marB="0"/>
                </a:tc>
                <a:tc>
                  <a:txBody>
                    <a:bodyPr/>
                    <a:lstStyle/>
                    <a:p>
                      <a:pPr algn="ctr">
                        <a:lnSpc>
                          <a:spcPct val="107000"/>
                        </a:lnSpc>
                        <a:spcAft>
                          <a:spcPts val="800"/>
                        </a:spcAft>
                      </a:pPr>
                      <a:r>
                        <a:rPr lang="es-MX" sz="1200" dirty="0">
                          <a:effectLst/>
                        </a:rPr>
                        <a:t>Si </a:t>
                      </a:r>
                      <a:endParaRPr lang="es-MX" sz="1200" dirty="0">
                        <a:effectLst/>
                        <a:latin typeface="+mj-lt"/>
                        <a:ea typeface="Calibri" panose="020F0502020204030204" pitchFamily="34" charset="0"/>
                        <a:cs typeface="Times New Roman" panose="02020603050405020304" pitchFamily="18" charset="0"/>
                      </a:endParaRPr>
                    </a:p>
                  </a:txBody>
                  <a:tcPr marL="46336" marR="46336" marT="0" marB="0"/>
                </a:tc>
                <a:tc>
                  <a:txBody>
                    <a:bodyPr/>
                    <a:lstStyle/>
                    <a:p>
                      <a:pPr algn="ctr">
                        <a:lnSpc>
                          <a:spcPct val="107000"/>
                        </a:lnSpc>
                        <a:spcAft>
                          <a:spcPts val="800"/>
                        </a:spcAft>
                      </a:pPr>
                      <a:r>
                        <a:rPr lang="es-MX" sz="1200" dirty="0">
                          <a:effectLst/>
                        </a:rPr>
                        <a:t>No </a:t>
                      </a:r>
                      <a:endParaRPr lang="es-MX" sz="1200" dirty="0">
                        <a:effectLst/>
                        <a:latin typeface="+mj-lt"/>
                        <a:ea typeface="Calibri" panose="020F0502020204030204" pitchFamily="34" charset="0"/>
                        <a:cs typeface="Times New Roman" panose="02020603050405020304" pitchFamily="18" charset="0"/>
                      </a:endParaRPr>
                    </a:p>
                  </a:txBody>
                  <a:tcPr marL="46336" marR="46336" marT="0" marB="0"/>
                </a:tc>
                <a:tc>
                  <a:txBody>
                    <a:bodyPr/>
                    <a:lstStyle/>
                    <a:p>
                      <a:pPr algn="ctr">
                        <a:lnSpc>
                          <a:spcPct val="107000"/>
                        </a:lnSpc>
                        <a:spcAft>
                          <a:spcPts val="800"/>
                        </a:spcAft>
                      </a:pPr>
                      <a:r>
                        <a:rPr lang="es-MX" sz="1200" dirty="0">
                          <a:effectLst/>
                        </a:rPr>
                        <a:t>Observaciones </a:t>
                      </a:r>
                      <a:endParaRPr lang="es-MX" sz="1200" dirty="0">
                        <a:effectLst/>
                        <a:latin typeface="+mj-lt"/>
                        <a:ea typeface="Calibri" panose="020F0502020204030204" pitchFamily="34" charset="0"/>
                        <a:cs typeface="Times New Roman" panose="02020603050405020304" pitchFamily="18" charset="0"/>
                      </a:endParaRPr>
                    </a:p>
                  </a:txBody>
                  <a:tcPr marL="46336" marR="46336" marT="0" marB="0"/>
                </a:tc>
                <a:extLst>
                  <a:ext uri="{0D108BD9-81ED-4DB2-BD59-A6C34878D82A}">
                    <a16:rowId xmlns:a16="http://schemas.microsoft.com/office/drawing/2014/main" val="1256306057"/>
                  </a:ext>
                </a:extLst>
              </a:tr>
              <a:tr h="525282">
                <a:tc>
                  <a:txBody>
                    <a:bodyPr/>
                    <a:lstStyle/>
                    <a:p>
                      <a:pPr algn="l">
                        <a:lnSpc>
                          <a:spcPct val="107000"/>
                        </a:lnSpc>
                        <a:spcAft>
                          <a:spcPts val="800"/>
                        </a:spcAft>
                      </a:pPr>
                      <a:r>
                        <a:rPr lang="es-MX" sz="1200" b="1" dirty="0">
                          <a:effectLst/>
                        </a:rPr>
                        <a:t>Produce sonidos al ritmo de la música con distintas partes del cuerpo.</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extLst>
                  <a:ext uri="{0D108BD9-81ED-4DB2-BD59-A6C34878D82A}">
                    <a16:rowId xmlns:a16="http://schemas.microsoft.com/office/drawing/2014/main" val="2520442546"/>
                  </a:ext>
                </a:extLst>
              </a:tr>
              <a:tr h="347164">
                <a:tc>
                  <a:txBody>
                    <a:bodyPr/>
                    <a:lstStyle/>
                    <a:p>
                      <a:pPr algn="l">
                        <a:lnSpc>
                          <a:spcPct val="107000"/>
                        </a:lnSpc>
                        <a:spcAft>
                          <a:spcPts val="800"/>
                        </a:spcAft>
                      </a:pPr>
                      <a:r>
                        <a:rPr lang="es-MX" sz="1200" b="1" dirty="0">
                          <a:effectLst/>
                        </a:rPr>
                        <a:t>Relaciona el sonido con el movimiento.</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extLst>
                  <a:ext uri="{0D108BD9-81ED-4DB2-BD59-A6C34878D82A}">
                    <a16:rowId xmlns:a16="http://schemas.microsoft.com/office/drawing/2014/main" val="1898056984"/>
                  </a:ext>
                </a:extLst>
              </a:tr>
              <a:tr h="704614">
                <a:tc>
                  <a:txBody>
                    <a:bodyPr/>
                    <a:lstStyle/>
                    <a:p>
                      <a:pPr algn="l">
                        <a:lnSpc>
                          <a:spcPct val="107000"/>
                        </a:lnSpc>
                        <a:spcAft>
                          <a:spcPts val="800"/>
                        </a:spcAft>
                      </a:pPr>
                      <a:r>
                        <a:rPr lang="es-MX" sz="1200" b="1" dirty="0">
                          <a:effectLst/>
                        </a:rPr>
                        <a:t>Realiza movimientos de locomoción, manipulación y estabilidad.</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extLst>
                  <a:ext uri="{0D108BD9-81ED-4DB2-BD59-A6C34878D82A}">
                    <a16:rowId xmlns:a16="http://schemas.microsoft.com/office/drawing/2014/main" val="1197829991"/>
                  </a:ext>
                </a:extLst>
              </a:tr>
              <a:tr h="439633">
                <a:tc>
                  <a:txBody>
                    <a:bodyPr/>
                    <a:lstStyle/>
                    <a:p>
                      <a:pPr algn="l">
                        <a:lnSpc>
                          <a:spcPct val="107000"/>
                        </a:lnSpc>
                        <a:spcAft>
                          <a:spcPts val="800"/>
                        </a:spcAft>
                      </a:pPr>
                      <a:r>
                        <a:rPr lang="es-MX" sz="1200" b="1" dirty="0">
                          <a:effectLst/>
                        </a:rPr>
                        <a:t>Logra tener coordinación.</a:t>
                      </a:r>
                    </a:p>
                    <a:p>
                      <a:pPr algn="l">
                        <a:lnSpc>
                          <a:spcPct val="107000"/>
                        </a:lnSpc>
                        <a:spcAft>
                          <a:spcPts val="800"/>
                        </a:spcAft>
                      </a:pPr>
                      <a:r>
                        <a:rPr lang="es-MX" sz="1200" b="1" dirty="0">
                          <a:effectLst/>
                        </a:rPr>
                        <a:t> </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extLst>
                  <a:ext uri="{0D108BD9-81ED-4DB2-BD59-A6C34878D82A}">
                    <a16:rowId xmlns:a16="http://schemas.microsoft.com/office/drawing/2014/main" val="47588971"/>
                  </a:ext>
                </a:extLst>
              </a:tr>
              <a:tr h="347164">
                <a:tc>
                  <a:txBody>
                    <a:bodyPr/>
                    <a:lstStyle/>
                    <a:p>
                      <a:pPr algn="l">
                        <a:lnSpc>
                          <a:spcPct val="107000"/>
                        </a:lnSpc>
                        <a:spcAft>
                          <a:spcPts val="800"/>
                        </a:spcAft>
                      </a:pPr>
                      <a:r>
                        <a:rPr lang="es-MX" sz="1200" b="1">
                          <a:effectLst/>
                        </a:rPr>
                        <a:t>Identifica sus posibilidades expresivas y motrices.</a:t>
                      </a:r>
                      <a:endParaRPr lang="es-MX" sz="1200" b="1">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extLst>
                  <a:ext uri="{0D108BD9-81ED-4DB2-BD59-A6C34878D82A}">
                    <a16:rowId xmlns:a16="http://schemas.microsoft.com/office/drawing/2014/main" val="2765416834"/>
                  </a:ext>
                </a:extLst>
              </a:tr>
              <a:tr h="276211">
                <a:tc>
                  <a:txBody>
                    <a:bodyPr/>
                    <a:lstStyle/>
                    <a:p>
                      <a:pPr algn="l">
                        <a:lnSpc>
                          <a:spcPct val="107000"/>
                        </a:lnSpc>
                        <a:spcAft>
                          <a:spcPts val="800"/>
                        </a:spcAft>
                      </a:pPr>
                      <a:r>
                        <a:rPr lang="es-MX" sz="1200" b="1">
                          <a:effectLst/>
                        </a:rPr>
                        <a:t>Siguen ritmos musicales. </a:t>
                      </a:r>
                      <a:endParaRPr lang="es-MX" sz="1200" b="1">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extLst>
                  <a:ext uri="{0D108BD9-81ED-4DB2-BD59-A6C34878D82A}">
                    <a16:rowId xmlns:a16="http://schemas.microsoft.com/office/drawing/2014/main" val="663488831"/>
                  </a:ext>
                </a:extLst>
              </a:tr>
              <a:tr h="276211">
                <a:tc>
                  <a:txBody>
                    <a:bodyPr/>
                    <a:lstStyle/>
                    <a:p>
                      <a:pPr algn="l">
                        <a:lnSpc>
                          <a:spcPct val="107000"/>
                        </a:lnSpc>
                        <a:spcAft>
                          <a:spcPts val="800"/>
                        </a:spcAft>
                      </a:pPr>
                      <a:r>
                        <a:rPr lang="es-MX" sz="1200" b="1" dirty="0">
                          <a:effectLst/>
                        </a:rPr>
                        <a:t>Reproducen sencillas coreografías.</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extLst>
                  <a:ext uri="{0D108BD9-81ED-4DB2-BD59-A6C34878D82A}">
                    <a16:rowId xmlns:a16="http://schemas.microsoft.com/office/drawing/2014/main" val="1349861614"/>
                  </a:ext>
                </a:extLst>
              </a:tr>
              <a:tr h="276211">
                <a:tc>
                  <a:txBody>
                    <a:bodyPr/>
                    <a:lstStyle/>
                    <a:p>
                      <a:pPr algn="l">
                        <a:lnSpc>
                          <a:spcPct val="107000"/>
                        </a:lnSpc>
                        <a:spcAft>
                          <a:spcPts val="800"/>
                        </a:spcAft>
                      </a:pPr>
                      <a:r>
                        <a:rPr lang="es-MX" sz="1200" b="1" dirty="0">
                          <a:effectLst/>
                        </a:rPr>
                        <a:t>Producen sonidos corporales.</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extLst>
                  <a:ext uri="{0D108BD9-81ED-4DB2-BD59-A6C34878D82A}">
                    <a16:rowId xmlns:a16="http://schemas.microsoft.com/office/drawing/2014/main" val="787017047"/>
                  </a:ext>
                </a:extLst>
              </a:tr>
              <a:tr h="348377">
                <a:tc>
                  <a:txBody>
                    <a:bodyPr/>
                    <a:lstStyle/>
                    <a:p>
                      <a:pPr algn="l">
                        <a:lnSpc>
                          <a:spcPct val="107000"/>
                        </a:lnSpc>
                        <a:spcAft>
                          <a:spcPts val="800"/>
                        </a:spcAft>
                      </a:pPr>
                      <a:r>
                        <a:rPr lang="es-MX" sz="1200" b="1" dirty="0">
                          <a:effectLst/>
                        </a:rPr>
                        <a:t>Tienen coordinación en los brazos y pies.</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extLst>
                  <a:ext uri="{0D108BD9-81ED-4DB2-BD59-A6C34878D82A}">
                    <a16:rowId xmlns:a16="http://schemas.microsoft.com/office/drawing/2014/main" val="228451103"/>
                  </a:ext>
                </a:extLst>
              </a:tr>
              <a:tr h="525282">
                <a:tc>
                  <a:txBody>
                    <a:bodyPr/>
                    <a:lstStyle/>
                    <a:p>
                      <a:pPr algn="l">
                        <a:lnSpc>
                          <a:spcPct val="107000"/>
                        </a:lnSpc>
                        <a:spcAft>
                          <a:spcPts val="800"/>
                        </a:spcAft>
                      </a:pPr>
                      <a:r>
                        <a:rPr lang="es-MX" sz="1200" b="1" dirty="0">
                          <a:effectLst/>
                        </a:rPr>
                        <a:t>Realizan diferentes  desplazamientos al escuchar alguna melodía.</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extLst>
                  <a:ext uri="{0D108BD9-81ED-4DB2-BD59-A6C34878D82A}">
                    <a16:rowId xmlns:a16="http://schemas.microsoft.com/office/drawing/2014/main" val="2799943420"/>
                  </a:ext>
                </a:extLst>
              </a:tr>
              <a:tr h="347164">
                <a:tc>
                  <a:txBody>
                    <a:bodyPr/>
                    <a:lstStyle/>
                    <a:p>
                      <a:pPr algn="l">
                        <a:lnSpc>
                          <a:spcPct val="107000"/>
                        </a:lnSpc>
                        <a:spcAft>
                          <a:spcPts val="800"/>
                        </a:spcAft>
                      </a:pPr>
                      <a:r>
                        <a:rPr lang="es-MX" sz="1200" b="1" dirty="0">
                          <a:effectLst/>
                        </a:rPr>
                        <a:t>Muestra entusiasmo al involucrar actividades con música.</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extLst>
                  <a:ext uri="{0D108BD9-81ED-4DB2-BD59-A6C34878D82A}">
                    <a16:rowId xmlns:a16="http://schemas.microsoft.com/office/drawing/2014/main" val="363130639"/>
                  </a:ext>
                </a:extLst>
              </a:tr>
              <a:tr h="347164">
                <a:tc>
                  <a:txBody>
                    <a:bodyPr/>
                    <a:lstStyle/>
                    <a:p>
                      <a:pPr algn="l">
                        <a:lnSpc>
                          <a:spcPct val="107000"/>
                        </a:lnSpc>
                        <a:spcAft>
                          <a:spcPts val="800"/>
                        </a:spcAft>
                      </a:pPr>
                      <a:r>
                        <a:rPr lang="es-MX" sz="1200" b="1" dirty="0">
                          <a:effectLst/>
                        </a:rPr>
                        <a:t>Socializa con sus compañeros y trabaja colaborativamente.</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extLst>
                  <a:ext uri="{0D108BD9-81ED-4DB2-BD59-A6C34878D82A}">
                    <a16:rowId xmlns:a16="http://schemas.microsoft.com/office/drawing/2014/main" val="2524231214"/>
                  </a:ext>
                </a:extLst>
              </a:tr>
              <a:tr h="347164">
                <a:tc>
                  <a:txBody>
                    <a:bodyPr/>
                    <a:lstStyle/>
                    <a:p>
                      <a:pPr algn="l">
                        <a:lnSpc>
                          <a:spcPct val="107000"/>
                        </a:lnSpc>
                        <a:spcAft>
                          <a:spcPts val="800"/>
                        </a:spcAft>
                      </a:pPr>
                      <a:r>
                        <a:rPr lang="es-MX" sz="1200" b="1" dirty="0">
                          <a:effectLst/>
                        </a:rPr>
                        <a:t>Coparte sus valores y adquiere nuevos.</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tc>
                  <a:txBody>
                    <a:bodyPr/>
                    <a:lstStyle/>
                    <a:p>
                      <a:pPr algn="l">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336" marR="46336" marT="0" marB="0"/>
                </a:tc>
                <a:extLst>
                  <a:ext uri="{0D108BD9-81ED-4DB2-BD59-A6C34878D82A}">
                    <a16:rowId xmlns:a16="http://schemas.microsoft.com/office/drawing/2014/main" val="801331426"/>
                  </a:ext>
                </a:extLst>
              </a:tr>
            </a:tbl>
          </a:graphicData>
        </a:graphic>
      </p:graphicFrame>
    </p:spTree>
    <p:extLst>
      <p:ext uri="{BB962C8B-B14F-4D97-AF65-F5344CB8AC3E}">
        <p14:creationId xmlns:p14="http://schemas.microsoft.com/office/powerpoint/2010/main" val="746786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D4AA869-B1C5-4C38-A045-9EAEC59A6264}"/>
              </a:ext>
            </a:extLst>
          </p:cNvPr>
          <p:cNvSpPr txBox="1"/>
          <p:nvPr/>
        </p:nvSpPr>
        <p:spPr>
          <a:xfrm>
            <a:off x="2239617" y="684000"/>
            <a:ext cx="6096000" cy="923330"/>
          </a:xfrm>
          <a:prstGeom prst="rect">
            <a:avLst/>
          </a:prstGeom>
          <a:noFill/>
        </p:spPr>
        <p:txBody>
          <a:bodyPr wrap="square">
            <a:spAutoFit/>
          </a:bodyPr>
          <a:lstStyle/>
          <a:p>
            <a:r>
              <a:rPr lang="es-MX" dirty="0"/>
              <a:t>Referencias  https://www.monografias.com/trabajos35/diagnostico-escuela/diagnostico-escuela.shtml</a:t>
            </a:r>
          </a:p>
        </p:txBody>
      </p:sp>
    </p:spTree>
    <p:extLst>
      <p:ext uri="{BB962C8B-B14F-4D97-AF65-F5344CB8AC3E}">
        <p14:creationId xmlns:p14="http://schemas.microsoft.com/office/powerpoint/2010/main" val="2894815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Propósito</a:t>
            </a:r>
          </a:p>
        </p:txBody>
      </p:sp>
      <p:sp>
        <p:nvSpPr>
          <p:cNvPr id="3" name="Marcador de contenido 2"/>
          <p:cNvSpPr>
            <a:spLocks noGrp="1"/>
          </p:cNvSpPr>
          <p:nvPr>
            <p:ph idx="1"/>
          </p:nvPr>
        </p:nvSpPr>
        <p:spPr/>
        <p:txBody>
          <a:bodyPr>
            <a:normAutofit/>
          </a:bodyPr>
          <a:lstStyle/>
          <a:p>
            <a:r>
              <a:rPr lang="es-MX" sz="3200" dirty="0"/>
              <a:t>Reconocer las características específicas, las debilidades y fortalezas del grupo de práctica.</a:t>
            </a:r>
          </a:p>
          <a:p>
            <a:pPr marL="0" indent="0">
              <a:buNone/>
            </a:pPr>
            <a:endParaRPr lang="es-MX" sz="3200" dirty="0"/>
          </a:p>
          <a:p>
            <a:pPr marL="0" indent="0" algn="ctr">
              <a:buNone/>
            </a:pPr>
            <a:r>
              <a:rPr lang="es-MX" sz="6000" dirty="0">
                <a:solidFill>
                  <a:srgbClr val="0070C0"/>
                </a:solidFill>
              </a:rPr>
              <a:t>DIAGNÓSTICO</a:t>
            </a:r>
          </a:p>
        </p:txBody>
      </p:sp>
    </p:spTree>
    <p:extLst>
      <p:ext uri="{BB962C8B-B14F-4D97-AF65-F5344CB8AC3E}">
        <p14:creationId xmlns:p14="http://schemas.microsoft.com/office/powerpoint/2010/main" val="2169036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¿Qué es el diagnóstico?</a:t>
            </a:r>
          </a:p>
        </p:txBody>
      </p:sp>
      <p:sp>
        <p:nvSpPr>
          <p:cNvPr id="3" name="Marcador de contenido 2"/>
          <p:cNvSpPr>
            <a:spLocks noGrp="1"/>
          </p:cNvSpPr>
          <p:nvPr>
            <p:ph idx="1"/>
          </p:nvPr>
        </p:nvSpPr>
        <p:spPr/>
        <p:txBody>
          <a:bodyPr/>
          <a:lstStyle/>
          <a:p>
            <a:r>
              <a:rPr lang="es-MX" dirty="0">
                <a:solidFill>
                  <a:schemeClr val="tx1"/>
                </a:solidFill>
                <a:latin typeface="+mj-lt"/>
              </a:rPr>
              <a:t>El desarrollo de un diagnóstico educativo tiene la finalidad de analizar la calidad de la educación. Se trata de un procedimiento que permite realizar la descripción, la clasificación y la explicación de la accionar de distintos actores en el marco de la escuela.</a:t>
            </a:r>
          </a:p>
          <a:p>
            <a:r>
              <a:rPr lang="es-MX" dirty="0">
                <a:solidFill>
                  <a:schemeClr val="tx1"/>
                </a:solidFill>
                <a:latin typeface="+mj-lt"/>
              </a:rPr>
              <a:t>El diagnóstico educativo o pedagógico constituye, entre docente y alumnos, un ejercicio fundamental de aproximación que implica el descubrimiento de aspectos cognoscitivos, actitudinales y </a:t>
            </a:r>
            <a:r>
              <a:rPr lang="es-MX" dirty="0" err="1">
                <a:solidFill>
                  <a:schemeClr val="tx1"/>
                </a:solidFill>
                <a:latin typeface="+mj-lt"/>
              </a:rPr>
              <a:t>aptitudinales</a:t>
            </a:r>
            <a:r>
              <a:rPr lang="es-MX" dirty="0">
                <a:solidFill>
                  <a:schemeClr val="tx1"/>
                </a:solidFill>
                <a:latin typeface="+mj-lt"/>
              </a:rPr>
              <a:t> del grupo y de cada uno de sus integrantes.</a:t>
            </a:r>
          </a:p>
        </p:txBody>
      </p:sp>
    </p:spTree>
    <p:extLst>
      <p:ext uri="{BB962C8B-B14F-4D97-AF65-F5344CB8AC3E}">
        <p14:creationId xmlns:p14="http://schemas.microsoft.com/office/powerpoint/2010/main" val="1281760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0"/>
            <a:ext cx="8911687" cy="881961"/>
          </a:xfrm>
        </p:spPr>
        <p:txBody>
          <a:bodyPr/>
          <a:lstStyle/>
          <a:p>
            <a:r>
              <a:rPr lang="es-MX" dirty="0"/>
              <a:t>Actividad</a:t>
            </a:r>
          </a:p>
        </p:txBody>
      </p:sp>
      <p:sp>
        <p:nvSpPr>
          <p:cNvPr id="3" name="Marcador de contenido 2"/>
          <p:cNvSpPr>
            <a:spLocks noGrp="1"/>
          </p:cNvSpPr>
          <p:nvPr>
            <p:ph idx="1"/>
          </p:nvPr>
        </p:nvSpPr>
        <p:spPr>
          <a:xfrm>
            <a:off x="2124635" y="1721224"/>
            <a:ext cx="9379977" cy="4189998"/>
          </a:xfrm>
        </p:spPr>
        <p:txBody>
          <a:bodyPr>
            <a:normAutofit/>
          </a:bodyPr>
          <a:lstStyle/>
          <a:p>
            <a:r>
              <a:rPr lang="es-MX" sz="2400" dirty="0"/>
              <a:t>De acuerdo al documento EL DIAGNÓSTICO EDUCATIVO, UNA IMPORTANTE HERRAMIENTA PARA ELEVAR LA  CALIDAD DE LA EDUCACIÓN EN MANOS DE LOS DOCENTES  </a:t>
            </a:r>
            <a:r>
              <a:rPr lang="es-MX" sz="2400" dirty="0">
                <a:hlinkClick r:id="rId2"/>
              </a:rPr>
              <a:t>https://www.redalyc.org/pdf/4780/478047207007.pdf</a:t>
            </a:r>
            <a:endParaRPr lang="es-MX" sz="2400" dirty="0"/>
          </a:p>
          <a:p>
            <a:r>
              <a:rPr lang="es-MX" sz="2400" dirty="0"/>
              <a:t>Responder los siguientes cuestionamientos en colaborativo para el día 26 de marzo del 2021</a:t>
            </a:r>
          </a:p>
          <a:p>
            <a:endParaRPr lang="es-MX" sz="2400" dirty="0"/>
          </a:p>
        </p:txBody>
      </p:sp>
    </p:spTree>
    <p:extLst>
      <p:ext uri="{BB962C8B-B14F-4D97-AF65-F5344CB8AC3E}">
        <p14:creationId xmlns:p14="http://schemas.microsoft.com/office/powerpoint/2010/main" val="4208711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0"/>
            <a:ext cx="8911687" cy="868514"/>
          </a:xfrm>
        </p:spPr>
        <p:txBody>
          <a:bodyPr/>
          <a:lstStyle/>
          <a:p>
            <a:r>
              <a:rPr lang="es-MX" b="1" dirty="0"/>
              <a:t>Cuestionario</a:t>
            </a:r>
          </a:p>
        </p:txBody>
      </p:sp>
      <p:sp>
        <p:nvSpPr>
          <p:cNvPr id="3" name="Marcador de contenido 2"/>
          <p:cNvSpPr>
            <a:spLocks noGrp="1"/>
          </p:cNvSpPr>
          <p:nvPr>
            <p:ph idx="1"/>
          </p:nvPr>
        </p:nvSpPr>
        <p:spPr>
          <a:xfrm>
            <a:off x="640079" y="1492623"/>
            <a:ext cx="11168743" cy="4986553"/>
          </a:xfrm>
        </p:spPr>
        <p:txBody>
          <a:bodyPr>
            <a:normAutofit/>
          </a:bodyPr>
          <a:lstStyle/>
          <a:p>
            <a:r>
              <a:rPr lang="es-MX" sz="2000" b="1" dirty="0">
                <a:solidFill>
                  <a:srgbClr val="002060"/>
                </a:solidFill>
                <a:latin typeface="Arial" panose="020B0604020202020204" pitchFamily="34" charset="0"/>
                <a:cs typeface="Arial" panose="020B0604020202020204" pitchFamily="34" charset="0"/>
              </a:rPr>
              <a:t>¿QUÉ ES UN DIAGNÓSTICO?</a:t>
            </a:r>
          </a:p>
          <a:p>
            <a:pPr marL="0" indent="0">
              <a:buNone/>
            </a:pPr>
            <a:r>
              <a:rPr lang="es-MX" sz="2000" dirty="0">
                <a:solidFill>
                  <a:schemeClr val="tx1"/>
                </a:solidFill>
                <a:latin typeface="Arial" panose="020B0604020202020204" pitchFamily="34" charset="0"/>
                <a:cs typeface="Arial" panose="020B0604020202020204" pitchFamily="34" charset="0"/>
              </a:rPr>
              <a:t>Actividad científica y se representa como su objeto de estudio a sujetos e instituciones.</a:t>
            </a:r>
          </a:p>
          <a:p>
            <a:pPr marL="0" indent="0">
              <a:buNone/>
            </a:pPr>
            <a:r>
              <a:rPr lang="es-MX" sz="2000" dirty="0">
                <a:solidFill>
                  <a:schemeClr val="tx1"/>
                </a:solidFill>
                <a:latin typeface="Arial" panose="020B0604020202020204" pitchFamily="34" charset="0"/>
                <a:cs typeface="Arial" panose="020B0604020202020204" pitchFamily="34" charset="0"/>
              </a:rPr>
              <a:t>Es una actividad de orientación con tres funciones básicas: preventiva, predictiva y correctiva, de esta manera, una vez realizado el diagnóstico sobre las posibilidades y limitaciones del sujeto, sus resultados servirán para definir el desarrollo futuro y la marcha del aprendizaje del objeto de estudio. </a:t>
            </a:r>
          </a:p>
          <a:p>
            <a:pPr marL="0" indent="0">
              <a:buNone/>
            </a:pPr>
            <a:r>
              <a:rPr lang="es-MX" sz="2000" dirty="0">
                <a:solidFill>
                  <a:schemeClr val="tx1"/>
                </a:solidFill>
                <a:latin typeface="Arial" panose="020B0604020202020204" pitchFamily="34" charset="0"/>
                <a:cs typeface="Arial" panose="020B0604020202020204" pitchFamily="34" charset="0"/>
              </a:rPr>
              <a:t>Su fin es proponer sugerencias e intervenciones perfectivas, bien sobre situaciones deficitarias para su corrección o recuperación, o sobre situaciones no deficitarias para su potenciación, desarrollo o prevención. (Castillo S. y Cabrerizo J, 2005) </a:t>
            </a:r>
          </a:p>
        </p:txBody>
      </p:sp>
    </p:spTree>
    <p:extLst>
      <p:ext uri="{BB962C8B-B14F-4D97-AF65-F5344CB8AC3E}">
        <p14:creationId xmlns:p14="http://schemas.microsoft.com/office/powerpoint/2010/main" val="2803657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438400" y="809899"/>
            <a:ext cx="7315200" cy="400110"/>
          </a:xfrm>
          <a:prstGeom prst="rect">
            <a:avLst/>
          </a:prstGeom>
        </p:spPr>
        <p:txBody>
          <a:bodyPr wrap="square">
            <a:spAutoFit/>
          </a:bodyPr>
          <a:lstStyle/>
          <a:p>
            <a:r>
              <a:rPr lang="es-MX" sz="2000" b="1" dirty="0">
                <a:solidFill>
                  <a:srgbClr val="002060"/>
                </a:solidFill>
                <a:latin typeface="Arial "/>
              </a:rPr>
              <a:t>¿CUÁL ES EL DESARROLLO DEL DIAGNÓSTICO?</a:t>
            </a:r>
          </a:p>
        </p:txBody>
      </p:sp>
      <p:sp>
        <p:nvSpPr>
          <p:cNvPr id="6" name="Rectángulo 5"/>
          <p:cNvSpPr/>
          <p:nvPr/>
        </p:nvSpPr>
        <p:spPr>
          <a:xfrm>
            <a:off x="1577009" y="1841785"/>
            <a:ext cx="9236765" cy="2862322"/>
          </a:xfrm>
          <a:prstGeom prst="rect">
            <a:avLst/>
          </a:prstGeom>
        </p:spPr>
        <p:txBody>
          <a:bodyPr wrap="square">
            <a:spAutoFit/>
          </a:bodyPr>
          <a:lstStyle/>
          <a:p>
            <a:r>
              <a:rPr lang="es-MX" sz="2000" dirty="0">
                <a:latin typeface="Arial "/>
              </a:rPr>
              <a:t>Es un proceso temporal de acciones sucesivas, estructuradas e interrelacionadas, que, mediante la aplicación de técnicas relevantes, permite el conocimiento, desde una consideración global y contextualizada, de un sujeto que aprende, y cuyo objetivo final es sugerir pautas perfectivas que impliquen la adecuación del proceso de enseñanza-aprendizaje. </a:t>
            </a:r>
          </a:p>
          <a:p>
            <a:r>
              <a:rPr lang="es-MX" sz="2000" dirty="0">
                <a:latin typeface="Arial "/>
              </a:rPr>
              <a:t>Se distinguen las siguientes etapas en su aplicación: a) Recogida de información, b) Análisis de la información, c) Valoración de la información (como fiable/válida) para la toma de decisiones, d) La intervención mediante la adecuada adaptación curricular, y e) La evaluación del proceso diagnóstico.</a:t>
            </a:r>
          </a:p>
        </p:txBody>
      </p:sp>
    </p:spTree>
    <p:extLst>
      <p:ext uri="{BB962C8B-B14F-4D97-AF65-F5344CB8AC3E}">
        <p14:creationId xmlns:p14="http://schemas.microsoft.com/office/powerpoint/2010/main" val="3443801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89462" y="1467394"/>
            <a:ext cx="10145487" cy="4894218"/>
          </a:xfrm>
        </p:spPr>
        <p:txBody>
          <a:bodyPr>
            <a:noAutofit/>
          </a:bodyPr>
          <a:lstStyle/>
          <a:p>
            <a:pPr marL="0" indent="0">
              <a:buNone/>
            </a:pPr>
            <a:r>
              <a:rPr lang="es-MX" sz="2000" b="1" dirty="0">
                <a:solidFill>
                  <a:schemeClr val="tx1"/>
                </a:solidFill>
                <a:latin typeface="Arial "/>
              </a:rPr>
              <a:t>Diagnóstico del contexto del centro educativo. </a:t>
            </a:r>
          </a:p>
          <a:p>
            <a:pPr marL="0" indent="0">
              <a:buNone/>
            </a:pPr>
            <a:r>
              <a:rPr lang="es-MX" sz="2000" dirty="0">
                <a:solidFill>
                  <a:schemeClr val="tx1"/>
                </a:solidFill>
                <a:latin typeface="Arial "/>
              </a:rPr>
              <a:t>Contexto en educación: circunstancias que lo rodean y condicionan su funcionamiento y los resultados a alcanzar.</a:t>
            </a:r>
          </a:p>
          <a:p>
            <a:pPr marL="0" indent="0">
              <a:buNone/>
            </a:pPr>
            <a:r>
              <a:rPr lang="es-MX" sz="2000" dirty="0">
                <a:solidFill>
                  <a:schemeClr val="tx1"/>
                </a:solidFill>
                <a:latin typeface="Arial "/>
              </a:rPr>
              <a:t>Se toma en cuenta los aspectos del ambiente. </a:t>
            </a:r>
          </a:p>
          <a:p>
            <a:pPr marL="0" indent="0">
              <a:buNone/>
            </a:pPr>
            <a:r>
              <a:rPr lang="es-MX" sz="2000" dirty="0">
                <a:solidFill>
                  <a:schemeClr val="tx1"/>
                </a:solidFill>
                <a:latin typeface="Arial "/>
              </a:rPr>
              <a:t>Permite determinar las condiciones básicas de infraestructura con las que cuenta, servicios de apoyo, formación docente, características sociales, culturales y económicas de las familias, convivencia de la comunidad educativa, entorno del centro, entre otros, a fin de conocer con lo que se cuenta y gestionar los apoyos respectivos. </a:t>
            </a:r>
          </a:p>
          <a:p>
            <a:pPr marL="0" indent="0">
              <a:buNone/>
            </a:pPr>
            <a:endParaRPr lang="es-MX" sz="2000" dirty="0">
              <a:solidFill>
                <a:schemeClr val="tx1"/>
              </a:solidFill>
              <a:latin typeface="Arial "/>
            </a:endParaRPr>
          </a:p>
          <a:p>
            <a:pPr marL="0" indent="0">
              <a:buNone/>
            </a:pPr>
            <a:r>
              <a:rPr lang="es-MX" sz="2000" b="1" dirty="0">
                <a:solidFill>
                  <a:schemeClr val="tx1"/>
                </a:solidFill>
                <a:latin typeface="Arial "/>
              </a:rPr>
              <a:t>Diagnóstico de los procesos de aula llevados a cabo por el docente. </a:t>
            </a:r>
          </a:p>
          <a:p>
            <a:pPr marL="0" indent="0">
              <a:buNone/>
            </a:pPr>
            <a:r>
              <a:rPr lang="es-MX" sz="2000" dirty="0">
                <a:solidFill>
                  <a:schemeClr val="tx1"/>
                </a:solidFill>
                <a:latin typeface="Arial "/>
              </a:rPr>
              <a:t>Los estudiantes tienen sus propios estilos de aprendizaje y los docentes sus métodos y formas de enseñanza. Por lo que es importante que el docente se autoanalice con respecto a las metodologías empleadas y los contenidos curriculares y considere los resultados del diagnóstico para buscar alternativas.</a:t>
            </a:r>
            <a:endParaRPr lang="es-MX" sz="2000" b="1" dirty="0">
              <a:solidFill>
                <a:schemeClr val="tx1"/>
              </a:solidFill>
              <a:latin typeface="Arial "/>
            </a:endParaRPr>
          </a:p>
        </p:txBody>
      </p:sp>
      <p:sp>
        <p:nvSpPr>
          <p:cNvPr id="4" name="Rectángulo 3"/>
          <p:cNvSpPr/>
          <p:nvPr/>
        </p:nvSpPr>
        <p:spPr>
          <a:xfrm>
            <a:off x="1689461" y="738469"/>
            <a:ext cx="7467601" cy="400110"/>
          </a:xfrm>
          <a:prstGeom prst="rect">
            <a:avLst/>
          </a:prstGeom>
        </p:spPr>
        <p:txBody>
          <a:bodyPr wrap="square">
            <a:spAutoFit/>
          </a:bodyPr>
          <a:lstStyle/>
          <a:p>
            <a:r>
              <a:rPr lang="es-MX" sz="2000" b="1" dirty="0">
                <a:solidFill>
                  <a:srgbClr val="002060"/>
                </a:solidFill>
                <a:latin typeface="Arial" panose="020B0604020202020204" pitchFamily="34" charset="0"/>
                <a:cs typeface="Arial" panose="020B0604020202020204" pitchFamily="34" charset="0"/>
              </a:rPr>
              <a:t>TIPOS DE DIAGNÓSTICOS Y SUS RASGOS DISTINTIVOS</a:t>
            </a:r>
          </a:p>
        </p:txBody>
      </p:sp>
    </p:spTree>
    <p:extLst>
      <p:ext uri="{BB962C8B-B14F-4D97-AF65-F5344CB8AC3E}">
        <p14:creationId xmlns:p14="http://schemas.microsoft.com/office/powerpoint/2010/main" val="2529098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dirty="0"/>
              <a:t>Dimensiones del proceso diagnóstico en el conocimiento básico del estudiante. </a:t>
            </a:r>
          </a:p>
        </p:txBody>
      </p:sp>
      <p:sp>
        <p:nvSpPr>
          <p:cNvPr id="3" name="Marcador de contenido 2"/>
          <p:cNvSpPr>
            <a:spLocks noGrp="1"/>
          </p:cNvSpPr>
          <p:nvPr>
            <p:ph idx="1"/>
          </p:nvPr>
        </p:nvSpPr>
        <p:spPr>
          <a:xfrm>
            <a:off x="1417983" y="2133600"/>
            <a:ext cx="10086629" cy="3777622"/>
          </a:xfrm>
        </p:spPr>
        <p:txBody>
          <a:bodyPr>
            <a:noAutofit/>
          </a:bodyPr>
          <a:lstStyle/>
          <a:p>
            <a:pPr marL="0" indent="0">
              <a:buNone/>
            </a:pPr>
            <a:r>
              <a:rPr lang="es-MX" sz="2800" dirty="0"/>
              <a:t>El proceso diagnóstico tiene como finalidad descubrir, describir y explicar el comportamiento de una persona. El conocimiento básico del estudiante representa la necesidad de recoger información sobre variables o dimensiones que le son de gran utilidad al docente. Entre ellas, la dimensión </a:t>
            </a:r>
            <a:r>
              <a:rPr lang="es-MX" sz="2800" b="1" i="1" dirty="0"/>
              <a:t>biológica, psicológica </a:t>
            </a:r>
            <a:r>
              <a:rPr lang="es-MX" sz="2800" dirty="0"/>
              <a:t>(actitud, interés y motivación) y </a:t>
            </a:r>
            <a:r>
              <a:rPr lang="es-MX" sz="2800" b="1" i="1" dirty="0"/>
              <a:t>cognoscitiva </a:t>
            </a:r>
            <a:r>
              <a:rPr lang="es-MX" sz="2800" dirty="0"/>
              <a:t>(dominio del estudiante con los objetivos, contenidos curriculares o competencias por alcanzar) . </a:t>
            </a:r>
          </a:p>
        </p:txBody>
      </p:sp>
    </p:spTree>
    <p:extLst>
      <p:ext uri="{BB962C8B-B14F-4D97-AF65-F5344CB8AC3E}">
        <p14:creationId xmlns:p14="http://schemas.microsoft.com/office/powerpoint/2010/main" val="2335768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25217" y="2133600"/>
            <a:ext cx="10179395" cy="3777622"/>
          </a:xfrm>
        </p:spPr>
        <p:txBody>
          <a:bodyPr>
            <a:noAutofit/>
          </a:bodyPr>
          <a:lstStyle/>
          <a:p>
            <a:pPr marL="0" indent="0">
              <a:buNone/>
            </a:pPr>
            <a:r>
              <a:rPr lang="es-MX" sz="2000" dirty="0">
                <a:solidFill>
                  <a:schemeClr val="tx1"/>
                </a:solidFill>
                <a:latin typeface="Arial" panose="020B0604020202020204" pitchFamily="34" charset="0"/>
                <a:cs typeface="Arial" panose="020B0604020202020204" pitchFamily="34" charset="0"/>
              </a:rPr>
              <a:t>Conocer los diferentes estilos de aprendizaje, las capacidades, las habilidades de cada estudiante y la diversidad socio-cultural de donde provienen y posibilitar </a:t>
            </a:r>
            <a:r>
              <a:rPr lang="es-MX" sz="2000" dirty="0" err="1">
                <a:solidFill>
                  <a:schemeClr val="tx1"/>
                </a:solidFill>
                <a:latin typeface="Arial" panose="020B0604020202020204" pitchFamily="34" charset="0"/>
                <a:cs typeface="Arial" panose="020B0604020202020204" pitchFamily="34" charset="0"/>
              </a:rPr>
              <a:t>asi</a:t>
            </a:r>
            <a:r>
              <a:rPr lang="es-MX" sz="2000" dirty="0">
                <a:solidFill>
                  <a:schemeClr val="tx1"/>
                </a:solidFill>
                <a:latin typeface="Arial" panose="020B0604020202020204" pitchFamily="34" charset="0"/>
                <a:cs typeface="Arial" panose="020B0604020202020204" pitchFamily="34" charset="0"/>
              </a:rPr>
              <a:t> el desarrollo del máximo potencial de cada uno de los alumnos.</a:t>
            </a:r>
          </a:p>
          <a:p>
            <a:pPr marL="0" indent="0">
              <a:buNone/>
            </a:pPr>
            <a:endParaRPr lang="es-MX" sz="2000" dirty="0">
              <a:solidFill>
                <a:schemeClr val="tx1"/>
              </a:solidFill>
              <a:latin typeface="Arial" panose="020B0604020202020204" pitchFamily="34" charset="0"/>
              <a:cs typeface="Arial" panose="020B0604020202020204" pitchFamily="34" charset="0"/>
            </a:endParaRPr>
          </a:p>
          <a:p>
            <a:pPr marL="0" indent="0">
              <a:buNone/>
            </a:pPr>
            <a:r>
              <a:rPr lang="es-MX" sz="2000" dirty="0">
                <a:solidFill>
                  <a:schemeClr val="tx1"/>
                </a:solidFill>
                <a:latin typeface="Arial" panose="020B0604020202020204" pitchFamily="34" charset="0"/>
                <a:cs typeface="Arial" panose="020B0604020202020204" pitchFamily="34" charset="0"/>
              </a:rPr>
              <a:t>Implica el descubrimiento de aspectos cognoscitivos, actitudinales y aptitudinales del grupo y de cada uno de sus integrantes. Una aproximación sobre la que el docente habrá de fundamentar la ejecución del proceso de enseñanza – aprendizaje. </a:t>
            </a:r>
          </a:p>
        </p:txBody>
      </p:sp>
      <p:sp>
        <p:nvSpPr>
          <p:cNvPr id="4" name="Rectángulo 3"/>
          <p:cNvSpPr/>
          <p:nvPr/>
        </p:nvSpPr>
        <p:spPr>
          <a:xfrm>
            <a:off x="1598022" y="649853"/>
            <a:ext cx="6096000" cy="707886"/>
          </a:xfrm>
          <a:prstGeom prst="rect">
            <a:avLst/>
          </a:prstGeom>
        </p:spPr>
        <p:txBody>
          <a:bodyPr>
            <a:spAutoFit/>
          </a:bodyPr>
          <a:lstStyle/>
          <a:p>
            <a:r>
              <a:rPr lang="es-MX" sz="2000" b="1" dirty="0">
                <a:solidFill>
                  <a:srgbClr val="002060"/>
                </a:solidFill>
                <a:latin typeface="Arial" panose="020B0604020202020204" pitchFamily="34" charset="0"/>
                <a:cs typeface="Arial" panose="020B0604020202020204" pitchFamily="34" charset="0"/>
              </a:rPr>
              <a:t>OBJETIVO DE LLEVAR A CABO UN DIAGNÓSTICO</a:t>
            </a:r>
          </a:p>
        </p:txBody>
      </p:sp>
    </p:spTree>
    <p:extLst>
      <p:ext uri="{BB962C8B-B14F-4D97-AF65-F5344CB8AC3E}">
        <p14:creationId xmlns:p14="http://schemas.microsoft.com/office/powerpoint/2010/main" val="3267159683"/>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964</TotalTime>
  <Words>1654</Words>
  <Application>Microsoft Office PowerPoint</Application>
  <PresentationFormat>Panorámica</PresentationFormat>
  <Paragraphs>144</Paragraphs>
  <Slides>14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14</vt:i4>
      </vt:variant>
    </vt:vector>
  </HeadingPairs>
  <TitlesOfParts>
    <vt:vector size="21" baseType="lpstr">
      <vt:lpstr>Arial</vt:lpstr>
      <vt:lpstr>Arial</vt:lpstr>
      <vt:lpstr>Arial </vt:lpstr>
      <vt:lpstr>Calibri</vt:lpstr>
      <vt:lpstr>Century Gothic</vt:lpstr>
      <vt:lpstr>Wingdings 3</vt:lpstr>
      <vt:lpstr>Espiral</vt:lpstr>
      <vt:lpstr>Análisis de los resultados de la evaluación diagnóstica aplicada a los grupos de práctica. </vt:lpstr>
      <vt:lpstr>Propósito</vt:lpstr>
      <vt:lpstr>¿Qué es el diagnóstico?</vt:lpstr>
      <vt:lpstr>Actividad</vt:lpstr>
      <vt:lpstr>Cuestionario</vt:lpstr>
      <vt:lpstr>Presentación de PowerPoint</vt:lpstr>
      <vt:lpstr>Presentación de PowerPoint</vt:lpstr>
      <vt:lpstr>Dimensiones del proceso diagnóstico en el conocimiento básico del estudiante.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Análisis de los resultados de la evaluación diagnóstica aplicada a los grupos de práctica.</dc:title>
  <dc:creator>Hp</dc:creator>
  <cp:lastModifiedBy>VANESSA ELIZABETH SANCHEZ GALLEGOS</cp:lastModifiedBy>
  <cp:revision>17</cp:revision>
  <dcterms:created xsi:type="dcterms:W3CDTF">2021-03-24T13:02:53Z</dcterms:created>
  <dcterms:modified xsi:type="dcterms:W3CDTF">2021-03-25T23:44:25Z</dcterms:modified>
</cp:coreProperties>
</file>