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583863"/>
  <p:notesSz cx="6858000" cy="9144000"/>
  <p:embeddedFontLst>
    <p:embeddedFont>
      <p:font typeface="Adam Script Light" panose="020B0604020202020204" charset="-78"/>
      <p:regular r:id="rId7"/>
    </p:embeddedFont>
    <p:embeddedFont>
      <p:font typeface="Amatic SC Bold" panose="020B0604020202020204" charset="-79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ow" panose="020B0604020202020204" charset="0"/>
      <p:regular r:id="rId14"/>
    </p:embeddedFont>
    <p:embeddedFont>
      <p:font typeface="Now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864" y="102"/>
      </p:cViewPr>
      <p:guideLst>
        <p:guide orient="horz" pos="22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906"/>
            <a:ext cx="7772400" cy="15124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98348"/>
            <a:ext cx="6400800" cy="180317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82564"/>
            <a:ext cx="2057400" cy="60203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2564"/>
            <a:ext cx="6019800" cy="60203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34075"/>
            <a:ext cx="7772400" cy="14013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90595"/>
            <a:ext cx="7772400" cy="15434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6379"/>
            <a:ext cx="4038600" cy="46565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379"/>
            <a:ext cx="4038600" cy="46565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79414"/>
            <a:ext cx="4040188" cy="658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7637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79414"/>
            <a:ext cx="4041775" cy="6582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37637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0929"/>
            <a:ext cx="3008313" cy="11955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0930"/>
            <a:ext cx="5111750" cy="6022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76515"/>
            <a:ext cx="3008313" cy="4826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39136"/>
            <a:ext cx="5486400" cy="5830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0459"/>
            <a:ext cx="5486400" cy="42335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2229"/>
            <a:ext cx="5486400" cy="8280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2563"/>
            <a:ext cx="8229600" cy="1175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379"/>
            <a:ext cx="8229600" cy="465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9782"/>
            <a:ext cx="2133600" cy="37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9782"/>
            <a:ext cx="2895600" cy="37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9782"/>
            <a:ext cx="2133600" cy="375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2627" y="1826399"/>
            <a:ext cx="15942745" cy="858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800" spc="-58" dirty="0">
                <a:solidFill>
                  <a:srgbClr val="000000"/>
                </a:solidFill>
                <a:latin typeface="Now"/>
              </a:rPr>
              <a:t>Estrategias para el Desarrollo Socioemocional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s-MX" sz="2800" spc="-58" dirty="0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800" spc="-58" dirty="0">
                <a:solidFill>
                  <a:srgbClr val="000000"/>
                </a:solidFill>
                <a:latin typeface="Now Bold"/>
              </a:rPr>
              <a:t>Profra. Laura Cristina Reyes Rincón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s-MX" sz="2800" spc="-58" dirty="0">
              <a:solidFill>
                <a:srgbClr val="000000"/>
              </a:solidFill>
              <a:latin typeface="Now Bold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200" spc="-58" dirty="0">
                <a:solidFill>
                  <a:srgbClr val="000000"/>
                </a:solidFill>
                <a:latin typeface="Now Bold"/>
              </a:rPr>
              <a:t>Unidad de Aprendizaje I. </a:t>
            </a:r>
            <a:r>
              <a:rPr lang="es-MX" sz="2200" spc="-58" dirty="0">
                <a:solidFill>
                  <a:srgbClr val="000000"/>
                </a:solidFill>
                <a:latin typeface="Now"/>
              </a:rPr>
              <a:t>Bases teóricas del desarrollo de las habilidades socioemocionales.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200" spc="-58" dirty="0">
                <a:solidFill>
                  <a:srgbClr val="000000"/>
                </a:solidFill>
                <a:latin typeface="Now Bold"/>
              </a:rPr>
              <a:t>Propósito:</a:t>
            </a:r>
            <a:r>
              <a:rPr lang="es-MX" sz="2200" spc="-58" dirty="0">
                <a:solidFill>
                  <a:srgbClr val="000000"/>
                </a:solidFill>
                <a:latin typeface="Now"/>
              </a:rPr>
              <a:t> Analizar las teorías acerca del desarrollo socioemocional del niño desde una perspectiva cognitiva.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s-MX" sz="2900" spc="-58" dirty="0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5060"/>
              </a:lnSpc>
              <a:spcBef>
                <a:spcPct val="0"/>
              </a:spcBef>
            </a:pPr>
            <a:r>
              <a:rPr lang="es-MX" sz="4600" spc="-92" dirty="0">
                <a:solidFill>
                  <a:srgbClr val="000000"/>
                </a:solidFill>
                <a:latin typeface="Adam Script Light"/>
              </a:rPr>
              <a:t>Actividades cognitivas.</a:t>
            </a:r>
          </a:p>
          <a:p>
            <a:pPr algn="ctr">
              <a:lnSpc>
                <a:spcPts val="5060"/>
              </a:lnSpc>
              <a:spcBef>
                <a:spcPct val="0"/>
              </a:spcBef>
            </a:pPr>
            <a:endParaRPr lang="es-MX" sz="4600" spc="-92" dirty="0">
              <a:solidFill>
                <a:srgbClr val="000000"/>
              </a:solidFill>
              <a:latin typeface="Adam Script Light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200" spc="-58" dirty="0">
                <a:solidFill>
                  <a:srgbClr val="000000"/>
                </a:solidFill>
                <a:latin typeface="Now Bold"/>
              </a:rPr>
              <a:t>Competencias de unidad I: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s-MX" sz="2200" spc="-52" dirty="0">
                <a:solidFill>
                  <a:srgbClr val="000000"/>
                </a:solidFill>
                <a:latin typeface="Now"/>
              </a:rPr>
              <a:t>- Detecta los procesos de aprendizaje de sus alumnos para favorecer su desarrollo cognitivo y socioemocional.</a:t>
            </a:r>
          </a:p>
          <a:p>
            <a:pPr algn="ctr">
              <a:lnSpc>
                <a:spcPts val="2860"/>
              </a:lnSpc>
              <a:spcBef>
                <a:spcPct val="0"/>
              </a:spcBef>
            </a:pPr>
            <a:r>
              <a:rPr lang="es-MX" sz="2200" spc="-52" dirty="0">
                <a:solidFill>
                  <a:srgbClr val="000000"/>
                </a:solidFill>
                <a:latin typeface="Now"/>
              </a:rPr>
              <a:t>- Integra recursos de la investigación educativa para enriquecer su práctica profesional, expresando su interés por el conocimiento, la ciencia y la mejora de la educación.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endParaRPr lang="es-MX" sz="2600" spc="-52" dirty="0">
              <a:solidFill>
                <a:srgbClr val="000000"/>
              </a:solidFill>
              <a:latin typeface="Now"/>
            </a:endParaRP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Integrantes: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"/>
              </a:rPr>
              <a:t>Iracheta Vélez Lorena. </a:t>
            </a: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N: 11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"/>
              </a:rPr>
              <a:t>López Ramírez Yesica Guadalupe. </a:t>
            </a: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N:12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"/>
              </a:rPr>
              <a:t>Monsiváis Garza Luz Estefanía. </a:t>
            </a: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N:13</a:t>
            </a:r>
          </a:p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"/>
              </a:rPr>
              <a:t>Muñiz Ibarra Karla Andrea. </a:t>
            </a: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N:14</a:t>
            </a:r>
          </a:p>
          <a:p>
            <a:pPr algn="ctr">
              <a:lnSpc>
                <a:spcPts val="3189"/>
              </a:lnSpc>
              <a:spcBef>
                <a:spcPct val="0"/>
              </a:spcBef>
            </a:pPr>
            <a:r>
              <a:rPr lang="es-MX" sz="2900" spc="-58" dirty="0">
                <a:solidFill>
                  <a:srgbClr val="000000"/>
                </a:solidFill>
                <a:latin typeface="Now"/>
              </a:rPr>
              <a:t>Muñiz Torres Karen Lucero. </a:t>
            </a:r>
            <a:r>
              <a:rPr lang="es-MX" sz="2900" spc="-58" dirty="0">
                <a:solidFill>
                  <a:srgbClr val="000000"/>
                </a:solidFill>
                <a:latin typeface="Now Bold"/>
              </a:rPr>
              <a:t>N: 15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2504" r="19581"/>
          <a:stretch>
            <a:fillRect/>
          </a:stretch>
        </p:blipFill>
        <p:spPr>
          <a:xfrm>
            <a:off x="790550" y="560024"/>
            <a:ext cx="1700651" cy="218099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40874" y="722789"/>
            <a:ext cx="15006252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0"/>
              </a:lnSpc>
            </a:pPr>
            <a:r>
              <a:rPr lang="en-US" sz="3299" spc="-32" dirty="0">
                <a:solidFill>
                  <a:srgbClr val="000000"/>
                </a:solidFill>
                <a:latin typeface="Now Bold"/>
              </a:rPr>
              <a:t>ESCUELA NORMAL DE EDUCACION PREESCOLAR</a:t>
            </a:r>
          </a:p>
          <a:p>
            <a:pPr algn="ctr">
              <a:lnSpc>
                <a:spcPts val="3629"/>
              </a:lnSpc>
            </a:pPr>
            <a:r>
              <a:rPr lang="en-US" sz="3300" spc="-33" dirty="0">
                <a:solidFill>
                  <a:srgbClr val="000000"/>
                </a:solidFill>
                <a:latin typeface="Now"/>
              </a:rPr>
              <a:t>Licenciatura en Educación Preescolar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91604" y="3712016"/>
            <a:ext cx="7783088" cy="5573154"/>
            <a:chOff x="0" y="0"/>
            <a:chExt cx="6286811" cy="45017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86811" cy="4501731"/>
            </a:xfrm>
            <a:custGeom>
              <a:avLst/>
              <a:gdLst/>
              <a:ahLst/>
              <a:cxnLst/>
              <a:rect l="l" t="t" r="r" b="b"/>
              <a:pathLst>
                <a:path w="6286811" h="4501731">
                  <a:moveTo>
                    <a:pt x="6162351" y="4501731"/>
                  </a:moveTo>
                  <a:lnTo>
                    <a:pt x="124460" y="4501731"/>
                  </a:lnTo>
                  <a:cubicBezTo>
                    <a:pt x="55880" y="4501731"/>
                    <a:pt x="0" y="4445850"/>
                    <a:pt x="0" y="43772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2351" y="0"/>
                  </a:lnTo>
                  <a:cubicBezTo>
                    <a:pt x="6230931" y="0"/>
                    <a:pt x="6286811" y="55880"/>
                    <a:pt x="6286811" y="124460"/>
                  </a:cubicBezTo>
                  <a:lnTo>
                    <a:pt x="6286811" y="4377271"/>
                  </a:lnTo>
                  <a:cubicBezTo>
                    <a:pt x="6286811" y="4445851"/>
                    <a:pt x="6230931" y="4501731"/>
                    <a:pt x="6162351" y="4501731"/>
                  </a:cubicBezTo>
                  <a:close/>
                </a:path>
              </a:pathLst>
            </a:custGeom>
            <a:solidFill>
              <a:srgbClr val="632B2B">
                <a:alpha val="6980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007481" y="4051606"/>
            <a:ext cx="7783088" cy="5573154"/>
            <a:chOff x="0" y="0"/>
            <a:chExt cx="6286811" cy="45017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86811" cy="4501731"/>
            </a:xfrm>
            <a:custGeom>
              <a:avLst/>
              <a:gdLst/>
              <a:ahLst/>
              <a:cxnLst/>
              <a:rect l="l" t="t" r="r" b="b"/>
              <a:pathLst>
                <a:path w="6286811" h="4501731">
                  <a:moveTo>
                    <a:pt x="6162351" y="4501731"/>
                  </a:moveTo>
                  <a:lnTo>
                    <a:pt x="124460" y="4501731"/>
                  </a:lnTo>
                  <a:cubicBezTo>
                    <a:pt x="55880" y="4501731"/>
                    <a:pt x="0" y="4445850"/>
                    <a:pt x="0" y="43772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2351" y="0"/>
                  </a:lnTo>
                  <a:cubicBezTo>
                    <a:pt x="6230931" y="0"/>
                    <a:pt x="6286811" y="55880"/>
                    <a:pt x="6286811" y="124460"/>
                  </a:cubicBezTo>
                  <a:lnTo>
                    <a:pt x="6286811" y="4377271"/>
                  </a:lnTo>
                  <a:cubicBezTo>
                    <a:pt x="6286811" y="4445851"/>
                    <a:pt x="6230931" y="4501731"/>
                    <a:pt x="6162351" y="4501731"/>
                  </a:cubicBezTo>
                  <a:close/>
                </a:path>
              </a:pathLst>
            </a:custGeom>
            <a:solidFill>
              <a:srgbClr val="FFD4A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38515" y="1177131"/>
            <a:ext cx="358140" cy="358140"/>
            <a:chOff x="0" y="0"/>
            <a:chExt cx="477520" cy="4775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7259301" y="3279842"/>
            <a:ext cx="176115" cy="4024179"/>
            <a:chOff x="0" y="0"/>
            <a:chExt cx="234820" cy="536557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1282688"/>
              <a:ext cx="234820" cy="234820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234820" cy="234820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641344"/>
              <a:ext cx="234820" cy="234820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1924032"/>
              <a:ext cx="234820" cy="234820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2565376"/>
              <a:ext cx="234820" cy="234820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0" y="3206720"/>
              <a:ext cx="234820" cy="234820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0" y="3848064"/>
              <a:ext cx="234820" cy="234820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0" y="4489409"/>
              <a:ext cx="234820" cy="234820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0" y="5130753"/>
              <a:ext cx="234820" cy="234820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4A9">
                  <a:alpha val="49803"/>
                </a:srgbClr>
              </a:solidFill>
            </p:spPr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007768" y="9135133"/>
            <a:ext cx="679181" cy="30007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8515" y="3848864"/>
            <a:ext cx="6496778" cy="4872583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4286905" y="785640"/>
            <a:ext cx="10327013" cy="247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 spc="-69" dirty="0">
                <a:solidFill>
                  <a:srgbClr val="000000"/>
                </a:solidFill>
                <a:latin typeface="Now Bold"/>
              </a:rPr>
              <a:t>Etapa </a:t>
            </a:r>
          </a:p>
          <a:p>
            <a:pPr algn="ctr">
              <a:lnSpc>
                <a:spcPts val="11550"/>
              </a:lnSpc>
              <a:spcBef>
                <a:spcPct val="0"/>
              </a:spcBef>
            </a:pPr>
            <a:r>
              <a:rPr lang="en-US" sz="10500" spc="-105" dirty="0">
                <a:solidFill>
                  <a:srgbClr val="000000"/>
                </a:solidFill>
                <a:latin typeface="Amatic SC Bold"/>
              </a:rPr>
              <a:t>sensorio- motora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04875" y="4428781"/>
            <a:ext cx="6788303" cy="4846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3"/>
              </a:lnSpc>
              <a:spcBef>
                <a:spcPct val="0"/>
              </a:spcBef>
            </a:pPr>
            <a:r>
              <a:rPr lang="es-MX" sz="2522" dirty="0">
                <a:solidFill>
                  <a:srgbClr val="632B2B"/>
                </a:solidFill>
                <a:latin typeface="Now"/>
              </a:rPr>
              <a:t>En esta actividad se </a:t>
            </a:r>
            <a:r>
              <a:rPr lang="es-MX" sz="2522" dirty="0">
                <a:solidFill>
                  <a:srgbClr val="FF0000"/>
                </a:solidFill>
                <a:latin typeface="Now"/>
              </a:rPr>
              <a:t>erigirán</a:t>
            </a:r>
            <a:r>
              <a:rPr lang="es-MX" sz="2522" dirty="0">
                <a:solidFill>
                  <a:srgbClr val="632B2B"/>
                </a:solidFill>
                <a:latin typeface="Now"/>
              </a:rPr>
              <a:t> 3 tipos de alimentos, uno salado, uno dulce y uno ácido; los alumnos tendrán que cubrirse los ojos con un pañuelo, para evitar poder ver los alimentos que probarán. Esto se realiza así porque en esta etapa sensorio-motora, adquieren aprendizaje mediante los sentidos e interacción con objetos y esta actividad despierta el sentido del gusto y olfato.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112B009-4790-4E41-89C1-9927CCBC091B}"/>
              </a:ext>
            </a:extLst>
          </p:cNvPr>
          <p:cNvSpPr/>
          <p:nvPr/>
        </p:nvSpPr>
        <p:spPr>
          <a:xfrm>
            <a:off x="11032017" y="3204618"/>
            <a:ext cx="3734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Now" panose="020B0604020202020204" charset="0"/>
              </a:rPr>
              <a:t>A partir de los 0-2 años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177131"/>
            <a:ext cx="358140" cy="358140"/>
            <a:chOff x="0" y="0"/>
            <a:chExt cx="477520" cy="47752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7259301" y="3299083"/>
            <a:ext cx="176115" cy="4024179"/>
            <a:chOff x="0" y="0"/>
            <a:chExt cx="234820" cy="536557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1282688"/>
              <a:ext cx="234820" cy="2348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234820" cy="234820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0" y="641344"/>
              <a:ext cx="234820" cy="234820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1924032"/>
              <a:ext cx="234820" cy="234820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0" y="2565376"/>
              <a:ext cx="234820" cy="234820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0" y="3206720"/>
              <a:ext cx="234820" cy="234820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0" y="3848064"/>
              <a:ext cx="234820" cy="234820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0" y="4489409"/>
              <a:ext cx="234820" cy="234820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0" y="5130753"/>
              <a:ext cx="234820" cy="234820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3E2">
                  <a:alpha val="49803"/>
                </a:srgbClr>
              </a:solidFill>
            </p:spPr>
          </p:sp>
        </p:grp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007768" y="9154374"/>
            <a:ext cx="679181" cy="300074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191000" y="304164"/>
            <a:ext cx="10327013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s-MX" sz="6600" spc="-69" dirty="0">
                <a:solidFill>
                  <a:srgbClr val="000000"/>
                </a:solidFill>
                <a:latin typeface="Now Bold"/>
              </a:rPr>
              <a:t>Etapa </a:t>
            </a:r>
          </a:p>
          <a:p>
            <a:pPr algn="ctr">
              <a:lnSpc>
                <a:spcPts val="11550"/>
              </a:lnSpc>
              <a:spcBef>
                <a:spcPct val="0"/>
              </a:spcBef>
            </a:pPr>
            <a:r>
              <a:rPr lang="es-MX" sz="9600" spc="-69" dirty="0">
                <a:solidFill>
                  <a:srgbClr val="000000"/>
                </a:solidFill>
                <a:latin typeface="Amatic SC Bold" panose="020B0604020202020204" charset="-79"/>
                <a:cs typeface="Amatic SC Bold" panose="020B0604020202020204" charset="-79"/>
              </a:rPr>
              <a:t>PREOPERACIONAL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1978AC16-276C-4E08-8645-FF88068E4757}"/>
              </a:ext>
            </a:extLst>
          </p:cNvPr>
          <p:cNvSpPr/>
          <p:nvPr/>
        </p:nvSpPr>
        <p:spPr>
          <a:xfrm>
            <a:off x="1028700" y="2070295"/>
            <a:ext cx="3734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Now" panose="020B0604020202020204" charset="0"/>
              </a:rPr>
              <a:t>A partir de los 2-7 años.</a:t>
            </a:r>
          </a:p>
        </p:txBody>
      </p:sp>
      <p:grpSp>
        <p:nvGrpSpPr>
          <p:cNvPr id="35" name="Group 32"/>
          <p:cNvGrpSpPr/>
          <p:nvPr/>
        </p:nvGrpSpPr>
        <p:grpSpPr>
          <a:xfrm>
            <a:off x="314887" y="2651155"/>
            <a:ext cx="10418000" cy="7517575"/>
            <a:chOff x="0" y="0"/>
            <a:chExt cx="3476770" cy="2943659"/>
          </a:xfrm>
        </p:grpSpPr>
        <p:sp>
          <p:nvSpPr>
            <p:cNvPr id="36" name="Freeform 33"/>
            <p:cNvSpPr/>
            <p:nvPr/>
          </p:nvSpPr>
          <p:spPr>
            <a:xfrm>
              <a:off x="0" y="0"/>
              <a:ext cx="3476770" cy="2943659"/>
            </a:xfrm>
            <a:custGeom>
              <a:avLst/>
              <a:gdLst/>
              <a:ahLst/>
              <a:cxnLst/>
              <a:rect l="l" t="t" r="r" b="b"/>
              <a:pathLst>
                <a:path w="3476770" h="2943659">
                  <a:moveTo>
                    <a:pt x="3352310" y="2943659"/>
                  </a:moveTo>
                  <a:lnTo>
                    <a:pt x="124460" y="2943659"/>
                  </a:lnTo>
                  <a:cubicBezTo>
                    <a:pt x="55880" y="2943659"/>
                    <a:pt x="0" y="2887779"/>
                    <a:pt x="0" y="28191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52310" y="0"/>
                  </a:lnTo>
                  <a:cubicBezTo>
                    <a:pt x="3420890" y="0"/>
                    <a:pt x="3476770" y="55880"/>
                    <a:pt x="3476770" y="124460"/>
                  </a:cubicBezTo>
                  <a:lnTo>
                    <a:pt x="3476770" y="2819199"/>
                  </a:lnTo>
                  <a:cubicBezTo>
                    <a:pt x="3476770" y="2887779"/>
                    <a:pt x="3420890" y="2943659"/>
                    <a:pt x="3352310" y="2943659"/>
                  </a:cubicBezTo>
                  <a:close/>
                </a:path>
              </a:pathLst>
            </a:custGeom>
            <a:solidFill>
              <a:srgbClr val="F7A198"/>
            </a:solidFill>
          </p:spPr>
        </p:sp>
      </p:grpSp>
      <p:sp>
        <p:nvSpPr>
          <p:cNvPr id="37" name="Rectángulo 36"/>
          <p:cNvSpPr/>
          <p:nvPr/>
        </p:nvSpPr>
        <p:spPr>
          <a:xfrm>
            <a:off x="478809" y="3030065"/>
            <a:ext cx="102540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Now" panose="020B0604020202020204" charset="0"/>
              </a:rPr>
              <a:t>Previamente se les pregunta a los alumnos sobre qué es lo que quieren ser cuando sean grandes. Después se les pide tarea para el siguiente día, la cual es ir disfrazados o llevar algo representativo de lo que dijeron que querían ser de grandes, ya sea ser maestro, doctor, futbolista, bombero, entre otras profesiones que a ellos les llamen la atención y elijan. </a:t>
            </a:r>
          </a:p>
          <a:p>
            <a:endParaRPr lang="es-MX" sz="2400" dirty="0">
              <a:latin typeface="Now" panose="020B0604020202020204" charset="0"/>
            </a:endParaRPr>
          </a:p>
          <a:p>
            <a:r>
              <a:rPr lang="es-MX" sz="2400" dirty="0">
                <a:latin typeface="Now" panose="020B0604020202020204" charset="0"/>
              </a:rPr>
              <a:t>Cuando todos estén listos con su disfraz, se van a formar en círculo. Uno por uno va a pasar al frente de todos para representar y explicar su profesión, es decir, lo que quiere ser cuando sea mayor. </a:t>
            </a:r>
          </a:p>
          <a:p>
            <a:pPr algn="ctr"/>
            <a:r>
              <a:rPr lang="es-MX" sz="2400" dirty="0">
                <a:latin typeface="Now" panose="020B0604020202020204" charset="0"/>
              </a:rPr>
              <a:t>   </a:t>
            </a:r>
          </a:p>
          <a:p>
            <a:pPr algn="ctr"/>
            <a:r>
              <a:rPr lang="es-MX" sz="2400" dirty="0">
                <a:solidFill>
                  <a:schemeClr val="accent4">
                    <a:lumMod val="50000"/>
                  </a:schemeClr>
                </a:solidFill>
                <a:latin typeface="Now" panose="020B0604020202020204" charset="0"/>
              </a:rPr>
              <a:t>Esta actividad incita a que el niño represente a un profesional que admire, el cual en la etapa pre operacional empiezan a actuar y jugar siguiendo roles ficticios, también puede ser eficiente para desarrollar la creatividad del niño y su lenguaje para expresarse, así como pasar un momento divertido y obtener la atención de los niños por medio del juego. 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924" y="6934882"/>
            <a:ext cx="6667500" cy="28575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6851" y="3345107"/>
            <a:ext cx="6667500" cy="30588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515" y="1177131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7259301" y="4241858"/>
            <a:ext cx="176115" cy="17611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259301" y="3279842"/>
            <a:ext cx="176115" cy="17611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259301" y="3760850"/>
            <a:ext cx="176115" cy="17611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259301" y="4722867"/>
            <a:ext cx="176115" cy="17611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259301" y="5203875"/>
            <a:ext cx="176115" cy="17611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259301" y="5684883"/>
            <a:ext cx="176115" cy="17611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32B2B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259301" y="6165891"/>
            <a:ext cx="176115" cy="17611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7259301" y="6646899"/>
            <a:ext cx="176115" cy="1761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259301" y="7127907"/>
            <a:ext cx="176115" cy="1761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4A9">
                <a:alpha val="49803"/>
              </a:srgbClr>
            </a:solidFill>
          </p:spPr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007768" y="9135133"/>
            <a:ext cx="679181" cy="30007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980495" y="923309"/>
            <a:ext cx="1032701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6600" spc="-66" dirty="0">
                <a:solidFill>
                  <a:srgbClr val="000000"/>
                </a:solidFill>
                <a:latin typeface="Now Bold"/>
              </a:rPr>
              <a:t>Etapa de</a:t>
            </a:r>
          </a:p>
          <a:p>
            <a:pPr algn="ctr">
              <a:lnSpc>
                <a:spcPts val="11550"/>
              </a:lnSpc>
              <a:spcBef>
                <a:spcPct val="0"/>
              </a:spcBef>
            </a:pPr>
            <a:r>
              <a:rPr lang="es-MX" sz="10500" spc="-69" dirty="0">
                <a:solidFill>
                  <a:srgbClr val="000000"/>
                </a:solidFill>
                <a:latin typeface="Amatic SC Bold" panose="020B0604020202020204" charset="-79"/>
                <a:cs typeface="Amatic SC Bold" panose="020B0604020202020204" charset="-79"/>
              </a:rPr>
              <a:t>operaciones concretas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9650493" y="4650682"/>
            <a:ext cx="6872860" cy="4954448"/>
            <a:chOff x="0" y="0"/>
            <a:chExt cx="4083473" cy="29436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083474" cy="2943659"/>
            </a:xfrm>
            <a:custGeom>
              <a:avLst/>
              <a:gdLst/>
              <a:ahLst/>
              <a:cxnLst/>
              <a:rect l="l" t="t" r="r" b="b"/>
              <a:pathLst>
                <a:path w="4083474" h="2943659">
                  <a:moveTo>
                    <a:pt x="3959013" y="2943659"/>
                  </a:moveTo>
                  <a:lnTo>
                    <a:pt x="124460" y="2943659"/>
                  </a:lnTo>
                  <a:cubicBezTo>
                    <a:pt x="55880" y="2943659"/>
                    <a:pt x="0" y="2887779"/>
                    <a:pt x="0" y="28191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9013" y="0"/>
                  </a:lnTo>
                  <a:cubicBezTo>
                    <a:pt x="4027593" y="0"/>
                    <a:pt x="4083474" y="55880"/>
                    <a:pt x="4083474" y="124460"/>
                  </a:cubicBezTo>
                  <a:lnTo>
                    <a:pt x="4083474" y="2819199"/>
                  </a:lnTo>
                  <a:cubicBezTo>
                    <a:pt x="4083474" y="2887779"/>
                    <a:pt x="4027593" y="2943659"/>
                    <a:pt x="3959013" y="2943659"/>
                  </a:cubicBezTo>
                  <a:close/>
                </a:path>
              </a:pathLst>
            </a:custGeom>
            <a:solidFill>
              <a:srgbClr val="F7A198">
                <a:alpha val="69803"/>
              </a:srgbClr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229600" y="3760849"/>
            <a:ext cx="8967721" cy="6483991"/>
            <a:chOff x="0" y="0"/>
            <a:chExt cx="4083473" cy="294365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083474" cy="2943659"/>
            </a:xfrm>
            <a:custGeom>
              <a:avLst/>
              <a:gdLst/>
              <a:ahLst/>
              <a:cxnLst/>
              <a:rect l="l" t="t" r="r" b="b"/>
              <a:pathLst>
                <a:path w="4083474" h="2943659">
                  <a:moveTo>
                    <a:pt x="3959013" y="2943659"/>
                  </a:moveTo>
                  <a:lnTo>
                    <a:pt x="124460" y="2943659"/>
                  </a:lnTo>
                  <a:cubicBezTo>
                    <a:pt x="55880" y="2943659"/>
                    <a:pt x="0" y="2887779"/>
                    <a:pt x="0" y="28191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9013" y="0"/>
                  </a:lnTo>
                  <a:cubicBezTo>
                    <a:pt x="4027593" y="0"/>
                    <a:pt x="4083474" y="55880"/>
                    <a:pt x="4083474" y="124460"/>
                  </a:cubicBezTo>
                  <a:lnTo>
                    <a:pt x="4083474" y="2819199"/>
                  </a:lnTo>
                  <a:cubicBezTo>
                    <a:pt x="4083474" y="2887779"/>
                    <a:pt x="4027593" y="2943659"/>
                    <a:pt x="3959013" y="2943659"/>
                  </a:cubicBezTo>
                  <a:close/>
                </a:path>
              </a:pathLst>
            </a:custGeom>
            <a:solidFill>
              <a:srgbClr val="FFD4A9"/>
            </a:solidFill>
          </p:spPr>
        </p:sp>
      </p:grp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8A31253-7129-4841-BB75-D8C9E6A12FAF}"/>
              </a:ext>
            </a:extLst>
          </p:cNvPr>
          <p:cNvSpPr/>
          <p:nvPr/>
        </p:nvSpPr>
        <p:spPr>
          <a:xfrm>
            <a:off x="11410416" y="3106662"/>
            <a:ext cx="3734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Now" panose="020B0604020202020204" charset="0"/>
              </a:rPr>
              <a:t>A partir de los 7-11 años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9CBE229-D48A-4C22-9FBE-18D3D297DFCC}"/>
              </a:ext>
            </a:extLst>
          </p:cNvPr>
          <p:cNvSpPr txBox="1"/>
          <p:nvPr/>
        </p:nvSpPr>
        <p:spPr>
          <a:xfrm>
            <a:off x="8443344" y="3909356"/>
            <a:ext cx="8496692" cy="674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La actividad se llevará a cabo para tercer año de primaria (de edad de 8 años) y la realización será en equipos. Primero se le </a:t>
            </a:r>
            <a:r>
              <a:rPr lang="es-MX" sz="2500" dirty="0">
                <a:solidFill>
                  <a:srgbClr val="FF0000"/>
                </a:solidFill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entregara</a:t>
            </a: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una hoja en el cual viene imágenes del cuento de caperucita roja, en equipos tendrán que ordenar los sucesos del cuento y escribir el cuento de acuerdo con lo que ven en las imágenes y lo que ellos creen que ocurre.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decidió esta actividad porque en esta etapa los niños pueden jerarquizar y hacer comparaciones. De igual manera se </a:t>
            </a:r>
            <a:r>
              <a:rPr lang="es-MX" sz="2500" dirty="0">
                <a:solidFill>
                  <a:srgbClr val="FF0000"/>
                </a:solidFill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opto </a:t>
            </a: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porque el trabajo </a:t>
            </a:r>
            <a:r>
              <a:rPr lang="es-MX" sz="2500" dirty="0">
                <a:solidFill>
                  <a:srgbClr val="FF0000"/>
                </a:solidFill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fura</a:t>
            </a: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en equipo ya que a esta edad los niños Se vuelven más </a:t>
            </a:r>
            <a:r>
              <a:rPr lang="es-MX" sz="2500" dirty="0" err="1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sociocéntricos</a:t>
            </a:r>
            <a:r>
              <a:rPr lang="es-MX" sz="2500" dirty="0">
                <a:effectLst/>
                <a:latin typeface="Now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es decir disminuye su egocentrismo y aceptan ideas u opiniones de otros haciéndose más consciente del otro, justifica sus ideas de una manera cada vez más lógica.</a:t>
            </a:r>
          </a:p>
          <a:p>
            <a:endParaRPr lang="es-MX" dirty="0"/>
          </a:p>
        </p:txBody>
      </p:sp>
      <p:pic>
        <p:nvPicPr>
          <p:cNvPr id="35" name="Imagen 34" descr="Ejercicio de Ordenar Secuencia Caperucita Roja">
            <a:extLst>
              <a:ext uri="{FF2B5EF4-FFF2-40B4-BE49-F238E27FC236}">
                <a16:creationId xmlns:a16="http://schemas.microsoft.com/office/drawing/2014/main" id="{638195FC-007C-4876-AB28-2853510D0F2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 bwMode="auto">
          <a:xfrm>
            <a:off x="836262" y="3840199"/>
            <a:ext cx="6264029" cy="63252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3311" y="4127464"/>
            <a:ext cx="6339777" cy="5378596"/>
            <a:chOff x="0" y="0"/>
            <a:chExt cx="4001204" cy="33945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01204" cy="3394577"/>
            </a:xfrm>
            <a:custGeom>
              <a:avLst/>
              <a:gdLst/>
              <a:ahLst/>
              <a:cxnLst/>
              <a:rect l="l" t="t" r="r" b="b"/>
              <a:pathLst>
                <a:path w="4001204" h="3394577">
                  <a:moveTo>
                    <a:pt x="3876744" y="3394577"/>
                  </a:moveTo>
                  <a:lnTo>
                    <a:pt x="124460" y="3394577"/>
                  </a:lnTo>
                  <a:cubicBezTo>
                    <a:pt x="55880" y="3394577"/>
                    <a:pt x="0" y="3338697"/>
                    <a:pt x="0" y="3270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744" y="0"/>
                  </a:lnTo>
                  <a:cubicBezTo>
                    <a:pt x="3945324" y="0"/>
                    <a:pt x="4001204" y="55880"/>
                    <a:pt x="4001204" y="124460"/>
                  </a:cubicBezTo>
                  <a:lnTo>
                    <a:pt x="4001204" y="3270117"/>
                  </a:lnTo>
                  <a:cubicBezTo>
                    <a:pt x="4001204" y="3338697"/>
                    <a:pt x="3945324" y="3394577"/>
                    <a:pt x="3876744" y="3394577"/>
                  </a:cubicBezTo>
                  <a:close/>
                </a:path>
              </a:pathLst>
            </a:custGeom>
            <a:solidFill>
              <a:srgbClr val="632B2B">
                <a:alpha val="6980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52811" y="3936964"/>
            <a:ext cx="6339777" cy="5378596"/>
            <a:chOff x="0" y="0"/>
            <a:chExt cx="4001204" cy="33945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01204" cy="3394577"/>
            </a:xfrm>
            <a:custGeom>
              <a:avLst/>
              <a:gdLst/>
              <a:ahLst/>
              <a:cxnLst/>
              <a:rect l="l" t="t" r="r" b="b"/>
              <a:pathLst>
                <a:path w="4001204" h="3394577">
                  <a:moveTo>
                    <a:pt x="3876744" y="3394577"/>
                  </a:moveTo>
                  <a:lnTo>
                    <a:pt x="124460" y="3394577"/>
                  </a:lnTo>
                  <a:cubicBezTo>
                    <a:pt x="55880" y="3394577"/>
                    <a:pt x="0" y="3338697"/>
                    <a:pt x="0" y="32701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76744" y="0"/>
                  </a:lnTo>
                  <a:cubicBezTo>
                    <a:pt x="3945324" y="0"/>
                    <a:pt x="4001204" y="55880"/>
                    <a:pt x="4001204" y="124460"/>
                  </a:cubicBezTo>
                  <a:lnTo>
                    <a:pt x="4001204" y="3270117"/>
                  </a:lnTo>
                  <a:cubicBezTo>
                    <a:pt x="4001204" y="3338697"/>
                    <a:pt x="3945324" y="3394577"/>
                    <a:pt x="3876744" y="3394577"/>
                  </a:cubicBezTo>
                  <a:close/>
                </a:path>
              </a:pathLst>
            </a:custGeom>
            <a:solidFill>
              <a:srgbClr val="FFF3E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38515" y="1177131"/>
            <a:ext cx="358140" cy="358140"/>
            <a:chOff x="0" y="0"/>
            <a:chExt cx="477520" cy="47752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0" y="199964"/>
              <a:ext cx="477520" cy="77593"/>
              <a:chOff x="0" y="0"/>
              <a:chExt cx="1913890" cy="3109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632B2B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7259301" y="3279842"/>
            <a:ext cx="176115" cy="17611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259301" y="3760850"/>
            <a:ext cx="176115" cy="17611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7259301" y="4241858"/>
            <a:ext cx="176115" cy="17611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259301" y="4722867"/>
            <a:ext cx="176115" cy="17611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7259301" y="5203875"/>
            <a:ext cx="176115" cy="17611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7259301" y="5684883"/>
            <a:ext cx="176115" cy="1761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7259301" y="6165891"/>
            <a:ext cx="176115" cy="1761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32B2B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259301" y="6646899"/>
            <a:ext cx="176115" cy="1761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7259301" y="7127907"/>
            <a:ext cx="176115" cy="176115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3E2">
                <a:alpha val="49803"/>
              </a:srgbClr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007768" y="9165523"/>
            <a:ext cx="679181" cy="300074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3980495" y="923309"/>
            <a:ext cx="1032701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s-MX" sz="6600" spc="-66" dirty="0">
                <a:solidFill>
                  <a:srgbClr val="000000"/>
                </a:solidFill>
                <a:latin typeface="Now Bold"/>
              </a:rPr>
              <a:t>Etapa de</a:t>
            </a:r>
          </a:p>
          <a:p>
            <a:pPr algn="ctr">
              <a:lnSpc>
                <a:spcPts val="11550"/>
              </a:lnSpc>
              <a:spcBef>
                <a:spcPct val="0"/>
              </a:spcBef>
            </a:pPr>
            <a:r>
              <a:rPr lang="es-MX" sz="10500" spc="-69" dirty="0">
                <a:solidFill>
                  <a:srgbClr val="000000"/>
                </a:solidFill>
                <a:latin typeface="Amatic SC Bold" panose="020B0604020202020204" charset="-79"/>
                <a:cs typeface="Amatic SC Bold" panose="020B0604020202020204" charset="-79"/>
              </a:rPr>
              <a:t>operaciones formales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4402601-3A2A-4D28-8C58-F8EDE969C307}"/>
              </a:ext>
            </a:extLst>
          </p:cNvPr>
          <p:cNvSpPr/>
          <p:nvPr/>
        </p:nvSpPr>
        <p:spPr>
          <a:xfrm>
            <a:off x="574583" y="4278825"/>
            <a:ext cx="63180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Now" panose="020B0604020202020204" charset="0"/>
              </a:rPr>
              <a:t>En esta actividad pensaran y darán respuesta a los siguientes acertijos lógicos:</a:t>
            </a:r>
          </a:p>
          <a:p>
            <a:pPr marL="457200" indent="-457200" algn="just">
              <a:buAutoNum type="arabicParenR"/>
            </a:pPr>
            <a:r>
              <a:rPr lang="es-MX" sz="2400" dirty="0">
                <a:latin typeface="Now" panose="020B0604020202020204" charset="0"/>
              </a:rPr>
              <a:t>¿Sabes de alguna letrita, que si la vuelta le das, enseguida se convierte de consonante en vocal?</a:t>
            </a:r>
          </a:p>
          <a:p>
            <a:pPr marL="457200" indent="-457200" algn="just">
              <a:buAutoNum type="arabicParenR"/>
            </a:pPr>
            <a:r>
              <a:rPr lang="es-MX" sz="2400" dirty="0">
                <a:latin typeface="Now" panose="020B0604020202020204" charset="0"/>
              </a:rPr>
              <a:t>Si un tren eléctrico va de Norte a Sur, ¿Hacia qué lado echará el humo? </a:t>
            </a:r>
          </a:p>
          <a:p>
            <a:pPr marL="457200" indent="-457200" algn="just">
              <a:buAutoNum type="arabicParenR"/>
            </a:pPr>
            <a:r>
              <a:rPr lang="es-MX" sz="2400" dirty="0">
                <a:latin typeface="Now" panose="020B0604020202020204" charset="0"/>
              </a:rPr>
              <a:t>¿Cuántos animales tengo en casa sabiendo que todos son perros menos dos, todos son gatos menos dos, y que todos son loros menos dos?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9C32117-D63B-4848-B142-0E843032E89D}"/>
              </a:ext>
            </a:extLst>
          </p:cNvPr>
          <p:cNvSpPr/>
          <p:nvPr/>
        </p:nvSpPr>
        <p:spPr>
          <a:xfrm>
            <a:off x="7467600" y="3527299"/>
            <a:ext cx="9372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atin typeface="Now" panose="020B0604020202020204" charset="0"/>
              </a:rPr>
              <a:t>En esta etapa son capaces de resolver problemas de razonamiento lógico. Su pensamiento se vuelve mas abstracto, lógico y científico. 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905F0EE-1B55-4D95-92BA-D54B93F27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803072"/>
            <a:ext cx="4152852" cy="403419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5BB7BA2-098E-4651-859A-C104D3F77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8200" y="6540982"/>
            <a:ext cx="4340234" cy="3447714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3653C938-BFE3-414B-B481-CC74CBB98F41}"/>
              </a:ext>
            </a:extLst>
          </p:cNvPr>
          <p:cNvSpPr/>
          <p:nvPr/>
        </p:nvSpPr>
        <p:spPr>
          <a:xfrm>
            <a:off x="1866577" y="3493800"/>
            <a:ext cx="37340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latin typeface="Now" panose="020B0604020202020204" charset="0"/>
              </a:rPr>
              <a:t>A partir de los 12 años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CDA256C-C8E8-409D-80F2-89226DB20485}"/>
              </a:ext>
            </a:extLst>
          </p:cNvPr>
          <p:cNvSpPr txBox="1"/>
          <p:nvPr/>
        </p:nvSpPr>
        <p:spPr>
          <a:xfrm>
            <a:off x="3886200" y="9988696"/>
            <a:ext cx="298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SÓLO CORREGIR ORTOGRAFÍA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677</Words>
  <Application>Microsoft Office PowerPoint</Application>
  <PresentationFormat>Personalizado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Now Bold</vt:lpstr>
      <vt:lpstr>Adam Script Light</vt:lpstr>
      <vt:lpstr>Amatic SC Bold</vt:lpstr>
      <vt:lpstr>Now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EDUCACION PREESCOLAR Licenciatura en Educación Preescolar</dc:title>
  <dc:creator>Lorena</dc:creator>
  <cp:lastModifiedBy>laura cristina reyes rincon</cp:lastModifiedBy>
  <cp:revision>9</cp:revision>
  <dcterms:created xsi:type="dcterms:W3CDTF">2006-08-16T00:00:00Z</dcterms:created>
  <dcterms:modified xsi:type="dcterms:W3CDTF">2021-04-12T22:32:15Z</dcterms:modified>
  <dc:identifier>DAEbdtkf-ZU</dc:identifier>
</cp:coreProperties>
</file>