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5627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6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2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8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09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8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40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9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51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667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3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3.png" /><Relationship Id="rId4" Type="http://schemas.microsoft.com/office/2007/relationships/hdphoto" Target="../media/hdphoto1.wdp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org.mx/scielo.php?script=sci_arttext&amp;pid=S1405-91932013000100007#:~:text=%E2%80%94%20Se%20faculta%20al%20Congreso%20para,de%20escuelas%2C%20maestros%20y%20alumnos" TargetMode="External" /><Relationship Id="rId2" Type="http://schemas.openxmlformats.org/officeDocument/2006/relationships/hyperlink" Target="http://www.diputados.gob.mx/LeyesBiblio/ref/cpeum_art.htm" TargetMode="Externa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A27539-4286-4FA8-9DA6-7CF23744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0ADFD-4A70-4DB3-98BB-BD6C1D52C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-2"/>
            <a:ext cx="6080443" cy="685799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s-MX" dirty="0"/>
              <a:t>Escuela normal de educación preescolar </a:t>
            </a:r>
          </a:p>
          <a:p>
            <a:pPr>
              <a:lnSpc>
                <a:spcPct val="120000"/>
              </a:lnSpc>
            </a:pPr>
            <a:r>
              <a:rPr lang="es-MX" dirty="0"/>
              <a:t>Licenciatura en educación preescolar</a:t>
            </a:r>
          </a:p>
          <a:p>
            <a:pPr>
              <a:lnSpc>
                <a:spcPct val="120000"/>
              </a:lnSpc>
            </a:pPr>
            <a:r>
              <a:rPr lang="es-MX" dirty="0"/>
              <a:t>Ciclo escolar 2020-2021</a:t>
            </a:r>
          </a:p>
          <a:p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r>
              <a:rPr lang="es-MX" b="1" dirty="0"/>
              <a:t>Curso: </a:t>
            </a:r>
            <a:r>
              <a:rPr lang="es-MX" dirty="0"/>
              <a:t>Bases legales y normativas de la educación básica.</a:t>
            </a:r>
          </a:p>
          <a:p>
            <a:r>
              <a:rPr lang="es-MX" b="1" dirty="0"/>
              <a:t>6to semestre </a:t>
            </a:r>
          </a:p>
          <a:p>
            <a:r>
              <a:rPr lang="es-MX" b="1" dirty="0"/>
              <a:t>Maestro: </a:t>
            </a:r>
            <a:r>
              <a:rPr lang="es-MX" dirty="0"/>
              <a:t>Arturo Flores Rodríguez</a:t>
            </a:r>
          </a:p>
          <a:p>
            <a:r>
              <a:rPr lang="es-MX" b="1" dirty="0"/>
              <a:t>Alumnas: </a:t>
            </a:r>
          </a:p>
          <a:p>
            <a:r>
              <a:rPr lang="es-MX" dirty="0"/>
              <a:t>Cynthia García #8 </a:t>
            </a:r>
          </a:p>
          <a:p>
            <a:r>
              <a:rPr lang="es-MX" dirty="0"/>
              <a:t>Sofia Siller #19 </a:t>
            </a:r>
          </a:p>
          <a:p>
            <a:r>
              <a:rPr lang="es-MX" b="1" dirty="0"/>
              <a:t>Fecha: </a:t>
            </a:r>
            <a:r>
              <a:rPr lang="es-MX" dirty="0"/>
              <a:t>15 de marzo del 2021</a:t>
            </a:r>
          </a:p>
        </p:txBody>
      </p:sp>
      <p:pic>
        <p:nvPicPr>
          <p:cNvPr id="4" name="Picture 3" descr="Colores pastel degradados desde una vista superior">
            <a:extLst>
              <a:ext uri="{FF2B5EF4-FFF2-40B4-BE49-F238E27FC236}">
                <a16:creationId xmlns:a16="http://schemas.microsoft.com/office/drawing/2014/main" id="{C5E94C7C-DC9C-44CC-9078-5EAB98A3E6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43" r="9772" b="-1"/>
          <a:stretch/>
        </p:blipFill>
        <p:spPr>
          <a:xfrm>
            <a:off x="20" y="10"/>
            <a:ext cx="6111518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E74535-9C0E-4211-B088-610AD562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1769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A11DE242-28A7-48C9-813E-CFEDBF6E7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056" y="577515"/>
            <a:ext cx="4729889" cy="510138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“M</a:t>
            </a:r>
            <a:r>
              <a:rPr lang="es-MX" b="0" i="0" dirty="0">
                <a:solidFill>
                  <a:srgbClr val="000000"/>
                </a:solidFill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odificaciones constitucionales que se han realizado al Artículo Tercero Constitucional”.</a:t>
            </a:r>
            <a:endParaRPr lang="es-MX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E451235-E202-4777-A9DC-8E53D53688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917" b="100000" l="13034" r="93034"/>
                    </a14:imgEffect>
                  </a14:imgLayer>
                </a14:imgProps>
              </a:ext>
            </a:extLst>
          </a:blip>
          <a:srcRect l="21221" t="37427" r="10524"/>
          <a:stretch/>
        </p:blipFill>
        <p:spPr>
          <a:xfrm>
            <a:off x="5116117" y="4932946"/>
            <a:ext cx="1928652" cy="192505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20BCBB7-1748-4B68-831F-A02B7E913672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199"/>
          <a:stretch/>
        </p:blipFill>
        <p:spPr bwMode="auto">
          <a:xfrm>
            <a:off x="8655375" y="1432374"/>
            <a:ext cx="1034057" cy="13268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6005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07AF8F72-B2B2-41E8-BA4B-E04650BFDBD8}"/>
              </a:ext>
            </a:extLst>
          </p:cNvPr>
          <p:cNvSpPr/>
          <p:nvPr/>
        </p:nvSpPr>
        <p:spPr>
          <a:xfrm>
            <a:off x="320842" y="2999873"/>
            <a:ext cx="2566737" cy="1138990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Articulo 3ero de la constitución </a:t>
            </a:r>
          </a:p>
          <a:p>
            <a:pPr lvl="0" algn="ctr"/>
            <a:r>
              <a:rPr lang="es-MX" sz="2200" b="1" i="1" dirty="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071F4E7D-37B7-4D77-B06D-A794D6200961}"/>
              </a:ext>
            </a:extLst>
          </p:cNvPr>
          <p:cNvSpPr/>
          <p:nvPr/>
        </p:nvSpPr>
        <p:spPr>
          <a:xfrm>
            <a:off x="3946356" y="561474"/>
            <a:ext cx="2358189" cy="110690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000" b="1" i="0" dirty="0"/>
              <a:t>Modificaciones realizadas al artículo </a:t>
            </a:r>
            <a:endParaRPr lang="es-MX" sz="2000" b="1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A5079902-2FE3-450F-ACDF-CBAE07430276}"/>
              </a:ext>
            </a:extLst>
          </p:cNvPr>
          <p:cNvSpPr/>
          <p:nvPr/>
        </p:nvSpPr>
        <p:spPr>
          <a:xfrm>
            <a:off x="3946356" y="3080084"/>
            <a:ext cx="2358189" cy="9785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dirty="0"/>
              <a:t>Principios que establece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C2AE2B0-582C-4979-AFFD-C10778E0D89E}"/>
              </a:ext>
            </a:extLst>
          </p:cNvPr>
          <p:cNvSpPr/>
          <p:nvPr/>
        </p:nvSpPr>
        <p:spPr>
          <a:xfrm>
            <a:off x="3946356" y="5638800"/>
            <a:ext cx="2358189" cy="97856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400" b="1" i="0" dirty="0"/>
              <a:t>Principales aportes </a:t>
            </a:r>
            <a:endParaRPr lang="es-MX" sz="2400" b="1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60EF761-E235-4A1B-A778-8C65B9809917}"/>
              </a:ext>
            </a:extLst>
          </p:cNvPr>
          <p:cNvSpPr/>
          <p:nvPr/>
        </p:nvSpPr>
        <p:spPr>
          <a:xfrm>
            <a:off x="7924800" y="184484"/>
            <a:ext cx="3529263" cy="786063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800" dirty="0">
                <a:solidFill>
                  <a:schemeClr val="tx1"/>
                </a:solidFill>
              </a:rPr>
              <a:t>Se modifica el segundo párrafo del articulo 3ero 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B6BB78D1-4498-4BF8-86C7-95CC5B5711C9}"/>
              </a:ext>
            </a:extLst>
          </p:cNvPr>
          <p:cNvSpPr/>
          <p:nvPr/>
        </p:nvSpPr>
        <p:spPr>
          <a:xfrm>
            <a:off x="7491663" y="1347538"/>
            <a:ext cx="4491789" cy="129941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dirty="0">
                <a:solidFill>
                  <a:schemeClr val="tx1"/>
                </a:solidFill>
              </a:rPr>
              <a:t>La educación que imparta el estado tendrá a desarrollar armónicamente, todas las facultades del ser humano y fomentará en él, a la vez, el amor a la patria, </a:t>
            </a:r>
            <a:r>
              <a:rPr lang="es-MX" sz="1400" b="1" dirty="0">
                <a:solidFill>
                  <a:schemeClr val="tx1"/>
                </a:solidFill>
              </a:rPr>
              <a:t>el respeto a los derechos humanos </a:t>
            </a:r>
            <a:r>
              <a:rPr lang="es-MX" sz="1400" dirty="0">
                <a:solidFill>
                  <a:schemeClr val="tx1"/>
                </a:solidFill>
              </a:rPr>
              <a:t> y la conciencia  de  la solidaridad internacional, en la independencia y en la justicia.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ED56891B-8163-4875-8C34-175F4481DD4C}"/>
              </a:ext>
            </a:extLst>
          </p:cNvPr>
          <p:cNvSpPr/>
          <p:nvPr/>
        </p:nvSpPr>
        <p:spPr>
          <a:xfrm>
            <a:off x="7684168" y="3088104"/>
            <a:ext cx="4010526" cy="129941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sz="1400" b="0" i="0" dirty="0">
                <a:solidFill>
                  <a:schemeClr val="tx1"/>
                </a:solidFill>
              </a:rPr>
              <a:t>La educación debe ser brindada bajo los principios de laicismo, la democracia, la mejor convivencia, el aprecio y respeto por la diversidad cultural, por la igualdad de la persona y por la integridad de la familia.</a:t>
            </a:r>
            <a:endParaRPr lang="es-MX" sz="1400" dirty="0">
              <a:solidFill>
                <a:schemeClr val="tx1"/>
              </a:solidFill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605F39E4-A09F-4C80-9B52-6EFFC096C602}"/>
              </a:ext>
            </a:extLst>
          </p:cNvPr>
          <p:cNvSpPr/>
          <p:nvPr/>
        </p:nvSpPr>
        <p:spPr>
          <a:xfrm>
            <a:off x="7491663" y="5181596"/>
            <a:ext cx="4491789" cy="149192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400" dirty="0">
                <a:solidFill>
                  <a:srgbClr val="000000"/>
                </a:solidFill>
              </a:rPr>
              <a:t>E</a:t>
            </a:r>
            <a:r>
              <a:rPr lang="es-MX" sz="1400" b="0" i="0" dirty="0">
                <a:solidFill>
                  <a:srgbClr val="000000"/>
                </a:solidFill>
                <a:effectLst/>
              </a:rPr>
              <a:t>ste párrafo es un mandato que estriba en establecer que la educación que imparta el Estado tendera a respetar los derechos humanos, lo que busca o pretende esta modificación es que se enseñe en los planes y programas educativos en preescolar, primaria y secundaria.</a:t>
            </a:r>
            <a:endParaRPr lang="es-MX" sz="1400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01F9B7DF-50C4-42F1-9B3E-8FAC992308AA}"/>
              </a:ext>
            </a:extLst>
          </p:cNvPr>
          <p:cNvCxnSpPr/>
          <p:nvPr/>
        </p:nvCxnSpPr>
        <p:spPr>
          <a:xfrm flipV="1">
            <a:off x="2887579" y="1668379"/>
            <a:ext cx="1058777" cy="1411705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98482D11-2833-471E-9439-61363CA75E76}"/>
              </a:ext>
            </a:extLst>
          </p:cNvPr>
          <p:cNvCxnSpPr>
            <a:stCxn id="2" idx="3"/>
            <a:endCxn id="5" idx="1"/>
          </p:cNvCxnSpPr>
          <p:nvPr/>
        </p:nvCxnSpPr>
        <p:spPr>
          <a:xfrm>
            <a:off x="2887579" y="3569368"/>
            <a:ext cx="1058777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A23236F-2E25-4924-ACD8-66F5416045F6}"/>
              </a:ext>
            </a:extLst>
          </p:cNvPr>
          <p:cNvCxnSpPr/>
          <p:nvPr/>
        </p:nvCxnSpPr>
        <p:spPr>
          <a:xfrm>
            <a:off x="2887579" y="4138863"/>
            <a:ext cx="1058777" cy="1499937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EE8D488D-B1D1-46F6-ADD3-FE1CD510F4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6304545" y="577516"/>
            <a:ext cx="1620255" cy="537411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64864904-90B6-409D-BF61-9CCF02233AED}"/>
              </a:ext>
            </a:extLst>
          </p:cNvPr>
          <p:cNvCxnSpPr>
            <a:cxnSpLocks/>
            <a:stCxn id="4" idx="3"/>
            <a:endCxn id="8" idx="1"/>
          </p:cNvCxnSpPr>
          <p:nvPr/>
        </p:nvCxnSpPr>
        <p:spPr>
          <a:xfrm>
            <a:off x="6304545" y="1114927"/>
            <a:ext cx="1187118" cy="8823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9C8B0BD0-DDAC-4AE0-ACF7-9DEE2D5585E9}"/>
              </a:ext>
            </a:extLst>
          </p:cNvPr>
          <p:cNvCxnSpPr>
            <a:stCxn id="5" idx="3"/>
          </p:cNvCxnSpPr>
          <p:nvPr/>
        </p:nvCxnSpPr>
        <p:spPr>
          <a:xfrm>
            <a:off x="6304545" y="3569368"/>
            <a:ext cx="1379623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19AB2561-E8F5-4B95-AB7D-367F6CA8C9B8}"/>
              </a:ext>
            </a:extLst>
          </p:cNvPr>
          <p:cNvCxnSpPr>
            <a:stCxn id="6" idx="3"/>
            <a:endCxn id="10" idx="1"/>
          </p:cNvCxnSpPr>
          <p:nvPr/>
        </p:nvCxnSpPr>
        <p:spPr>
          <a:xfrm flipV="1">
            <a:off x="6304545" y="5927556"/>
            <a:ext cx="1187118" cy="200528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77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B1F31ED-8846-4DA7-A2B5-C4E8C238DE0E}"/>
              </a:ext>
            </a:extLst>
          </p:cNvPr>
          <p:cNvSpPr txBox="1"/>
          <p:nvPr/>
        </p:nvSpPr>
        <p:spPr>
          <a:xfrm>
            <a:off x="4363453" y="426893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Referencias bibliográficas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5960A51-2B7C-41A8-BDAB-39E4660D88E8}"/>
              </a:ext>
            </a:extLst>
          </p:cNvPr>
          <p:cNvSpPr txBox="1"/>
          <p:nvPr/>
        </p:nvSpPr>
        <p:spPr>
          <a:xfrm>
            <a:off x="1475874" y="1363579"/>
            <a:ext cx="97215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>
                <a:hlinkClick r:id="rId2"/>
              </a:rPr>
              <a:t>http://www.diputados.gob.mx/LeyesBiblio/ref/cpeum_art.htm</a:t>
            </a: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Soto Flores Armando . (2012). El artículo 3o. constitucional: un debate por el control de las conciencias. 15 de marzo 2021. Sitio web: 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hlinkClick r:id="rId3"/>
              </a:rPr>
              <a:t>http://www.scielo.org.mx/scielo.php?script=sci_arttext&amp;pid=S1405-91932013000100007#:~:text=%E2%80%94%20Se%20faculta%20al%20Congreso%20para,de%20escuelas%2C%20maestros%20y%20alumnos</a:t>
            </a:r>
            <a:r>
              <a:rPr lang="es-MX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8911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CFB037F-74D1-48DD-9643-35253DEBA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367544"/>
              </p:ext>
            </p:extLst>
          </p:nvPr>
        </p:nvGraphicFramePr>
        <p:xfrm>
          <a:off x="336885" y="657726"/>
          <a:ext cx="11566358" cy="6047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695">
                  <a:extLst>
                    <a:ext uri="{9D8B030D-6E8A-4147-A177-3AD203B41FA5}">
                      <a16:colId xmlns:a16="http://schemas.microsoft.com/office/drawing/2014/main" val="150665768"/>
                    </a:ext>
                  </a:extLst>
                </a:gridCol>
                <a:gridCol w="1802959">
                  <a:extLst>
                    <a:ext uri="{9D8B030D-6E8A-4147-A177-3AD203B41FA5}">
                      <a16:colId xmlns:a16="http://schemas.microsoft.com/office/drawing/2014/main" val="444991947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702653354"/>
                    </a:ext>
                  </a:extLst>
                </a:gridCol>
                <a:gridCol w="1814844">
                  <a:extLst>
                    <a:ext uri="{9D8B030D-6E8A-4147-A177-3AD203B41FA5}">
                      <a16:colId xmlns:a16="http://schemas.microsoft.com/office/drawing/2014/main" val="2851839616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1761839071"/>
                    </a:ext>
                  </a:extLst>
                </a:gridCol>
                <a:gridCol w="1852868">
                  <a:extLst>
                    <a:ext uri="{9D8B030D-6E8A-4147-A177-3AD203B41FA5}">
                      <a16:colId xmlns:a16="http://schemas.microsoft.com/office/drawing/2014/main" val="432394221"/>
                    </a:ext>
                  </a:extLst>
                </a:gridCol>
                <a:gridCol w="205170">
                  <a:extLst>
                    <a:ext uri="{9D8B030D-6E8A-4147-A177-3AD203B41FA5}">
                      <a16:colId xmlns:a16="http://schemas.microsoft.com/office/drawing/2014/main" val="3270518256"/>
                    </a:ext>
                  </a:extLst>
                </a:gridCol>
                <a:gridCol w="1827518">
                  <a:extLst>
                    <a:ext uri="{9D8B030D-6E8A-4147-A177-3AD203B41FA5}">
                      <a16:colId xmlns:a16="http://schemas.microsoft.com/office/drawing/2014/main" val="420505414"/>
                    </a:ext>
                  </a:extLst>
                </a:gridCol>
                <a:gridCol w="199625">
                  <a:extLst>
                    <a:ext uri="{9D8B030D-6E8A-4147-A177-3AD203B41FA5}">
                      <a16:colId xmlns:a16="http://schemas.microsoft.com/office/drawing/2014/main" val="1218204450"/>
                    </a:ext>
                  </a:extLst>
                </a:gridCol>
                <a:gridCol w="1794247">
                  <a:extLst>
                    <a:ext uri="{9D8B030D-6E8A-4147-A177-3AD203B41FA5}">
                      <a16:colId xmlns:a16="http://schemas.microsoft.com/office/drawing/2014/main" val="1482576902"/>
                    </a:ext>
                  </a:extLst>
                </a:gridCol>
                <a:gridCol w="224182">
                  <a:extLst>
                    <a:ext uri="{9D8B030D-6E8A-4147-A177-3AD203B41FA5}">
                      <a16:colId xmlns:a16="http://schemas.microsoft.com/office/drawing/2014/main" val="1057183544"/>
                    </a:ext>
                  </a:extLst>
                </a:gridCol>
              </a:tblGrid>
              <a:tr h="2794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10. EXCELENTE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9. MUY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8. BIEN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7. SATISFACTORIO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6. ESCASO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366603"/>
                  </a:ext>
                </a:extLst>
              </a:tr>
              <a:tr h="699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APUNTES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mucho cuidado.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organizados con atención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están poco organizados deficientemente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Los apuntes no tienen 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Carece de apuntes o son escasos.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2364380974"/>
                  </a:ext>
                </a:extLst>
              </a:tr>
              <a:tr h="12543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EXPOSICIÓN DE LOS ASPECTOS IMPORTANTES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Contiene todos los aspectos importantes del tema o temas, expuestos de forma clara y ordenada.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80 % de los aspectos importantes del tema o temas,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75 %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un 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Contiene menos de un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50 % de los aspectos importantes del tema o temas, pero no se encuentran expuestos de forma clara y ordenada.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4221396304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CANTIDAD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DE INFORMACIÓN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todos los temas y de la mayoría de las preguntas tratadas.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casi todos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Tiene información de algunos de los temas y preguntas tratados.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tiene información o esta es muy escasa.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2274860685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ORGANIZACIÓN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muy bien organizada con párrafos bien redactados y con subtítulos.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 con párrafos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organizada, pero los párrafos no están bien redactados.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proporcionada no parece estar organizada.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carece de estructura de redacción.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3772785533"/>
                  </a:ext>
                </a:extLst>
              </a:tr>
              <a:tr h="1059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IDEAS RELEVANTES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está claramente relacionada con el tema principal y proporciona varias ideas secundarias y/o ejemplos.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 y una o dos ideas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las ideas principales, pero no las secundarias.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tiene alguna de las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La información no tiene ideas principales.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1879341472"/>
                  </a:ext>
                </a:extLst>
              </a:tr>
              <a:tr h="918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GRAMÁTICA </a:t>
                      </a:r>
                      <a:br>
                        <a:rPr lang="es-ES_tradnl" sz="800">
                          <a:effectLst/>
                        </a:rPr>
                      </a:br>
                      <a:r>
                        <a:rPr lang="es-ES_tradnl" sz="800">
                          <a:effectLst/>
                        </a:rPr>
                        <a:t>Y ORTOGRAFÍA</a:t>
                      </a:r>
                      <a:endParaRPr lang="es-MX" sz="1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No hay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1-2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3-4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5-6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 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>
                          <a:effectLst/>
                        </a:rPr>
                        <a:t>Existen 7 o más errores gramaticales, ortográficos o de puntuación.</a:t>
                      </a:r>
                      <a:endParaRPr lang="es-MX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200"/>
                        </a:spcBef>
                        <a:tabLst>
                          <a:tab pos="5490845" algn="l"/>
                          <a:tab pos="6391275" algn="r"/>
                          <a:tab pos="8865870" algn="r"/>
                        </a:tabLst>
                      </a:pPr>
                      <a:r>
                        <a:rPr lang="es-ES_tradnl" sz="8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2160" marR="32160" marT="32160" marB="32160"/>
                </a:tc>
                <a:extLst>
                  <a:ext uri="{0D108BD9-81ED-4DB2-BD59-A6C34878D82A}">
                    <a16:rowId xmlns:a16="http://schemas.microsoft.com/office/drawing/2014/main" val="117494395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FC5AD38-6E10-48DC-907B-29397A259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880" y="40867"/>
            <a:ext cx="3798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491163" algn="l"/>
                <a:tab pos="6391275" algn="r"/>
                <a:tab pos="88661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RÚBRICA ACTIVIDAD 1.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491163" algn="l"/>
                <a:tab pos="6391275" algn="r"/>
                <a:tab pos="8866188" algn="r"/>
              </a:tabLst>
            </a:pPr>
            <a:r>
              <a:rPr kumimoji="0" lang="es-ES_tradnl" altLang="es-MX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Nota. Señalar bibliografía.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97415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LeftStep">
      <a:dk1>
        <a:srgbClr val="000000"/>
      </a:dk1>
      <a:lt1>
        <a:srgbClr val="FFFFFF"/>
      </a:lt1>
      <a:dk2>
        <a:srgbClr val="41243E"/>
      </a:dk2>
      <a:lt2>
        <a:srgbClr val="E2E6E8"/>
      </a:lt2>
      <a:accent1>
        <a:srgbClr val="C39983"/>
      </a:accent1>
      <a:accent2>
        <a:srgbClr val="BF7A7F"/>
      </a:accent2>
      <a:accent3>
        <a:srgbClr val="CB92AE"/>
      </a:accent3>
      <a:accent4>
        <a:srgbClr val="BF7AB9"/>
      </a:accent4>
      <a:accent5>
        <a:srgbClr val="B892CB"/>
      </a:accent5>
      <a:accent6>
        <a:srgbClr val="8B7ABF"/>
      </a:accent6>
      <a:hlink>
        <a:srgbClr val="5B879D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763</Words>
  <Application>Microsoft Office PowerPoint</Application>
  <PresentationFormat>Panorámica</PresentationFormat>
  <Paragraphs>102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FrostyVTI</vt:lpstr>
      <vt:lpstr>“Modificaciones constitucionales que se han realizado al Artículo Tercero Constitucional”.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Modificaciones constitucionales que se han realizado al Artículo Tercero Constitucional</dc:title>
  <dc:creator>COMPAQ</dc:creator>
  <cp:lastModifiedBy>Cynthia280700@outlook.com</cp:lastModifiedBy>
  <cp:revision>13</cp:revision>
  <dcterms:created xsi:type="dcterms:W3CDTF">2021-03-15T20:32:38Z</dcterms:created>
  <dcterms:modified xsi:type="dcterms:W3CDTF">2021-03-29T19:10:49Z</dcterms:modified>
</cp:coreProperties>
</file>