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4" r:id="rId9"/>
    <p:sldId id="265" r:id="rId10"/>
    <p:sldId id="266" r:id="rId11"/>
    <p:sldId id="267" r:id="rId12"/>
    <p:sldId id="268" r:id="rId13"/>
    <p:sldId id="270" r:id="rId14"/>
    <p:sldId id="269" r:id="rId15"/>
    <p:sldId id="271"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snapToGrid="0">
      <p:cViewPr varScale="1">
        <p:scale>
          <a:sx n="53" d="100"/>
          <a:sy n="53"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DBB63327-101C-47F4-9D42-2FD3DEE11241}" type="datetimeFigureOut">
              <a:rPr lang="es-MX" smtClean="0"/>
              <a:t>08/04/2021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44B810-BCC1-4598-BF86-1FB556C6C7A3}" type="slidenum">
              <a:rPr lang="es-MX" smtClean="0"/>
              <a:t>‹Nº›</a:t>
            </a:fld>
            <a:endParaRPr lang="es-MX"/>
          </a:p>
        </p:txBody>
      </p:sp>
    </p:spTree>
    <p:extLst>
      <p:ext uri="{BB962C8B-B14F-4D97-AF65-F5344CB8AC3E}">
        <p14:creationId xmlns:p14="http://schemas.microsoft.com/office/powerpoint/2010/main" val="171404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BB63327-101C-47F4-9D42-2FD3DEE11241}" type="datetimeFigureOut">
              <a:rPr lang="es-MX" smtClean="0"/>
              <a:t>08/04/2021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44B810-BCC1-4598-BF86-1FB556C6C7A3}" type="slidenum">
              <a:rPr lang="es-MX" smtClean="0"/>
              <a:t>‹Nº›</a:t>
            </a:fld>
            <a:endParaRPr lang="es-MX"/>
          </a:p>
        </p:txBody>
      </p:sp>
    </p:spTree>
    <p:extLst>
      <p:ext uri="{BB962C8B-B14F-4D97-AF65-F5344CB8AC3E}">
        <p14:creationId xmlns:p14="http://schemas.microsoft.com/office/powerpoint/2010/main" val="129639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BB63327-101C-47F4-9D42-2FD3DEE11241}" type="datetimeFigureOut">
              <a:rPr lang="es-MX" smtClean="0"/>
              <a:t>08/04/2021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44B810-BCC1-4598-BF86-1FB556C6C7A3}" type="slidenum">
              <a:rPr lang="es-MX" smtClean="0"/>
              <a:t>‹Nº›</a:t>
            </a:fld>
            <a:endParaRPr lang="es-MX"/>
          </a:p>
        </p:txBody>
      </p:sp>
    </p:spTree>
    <p:extLst>
      <p:ext uri="{BB962C8B-B14F-4D97-AF65-F5344CB8AC3E}">
        <p14:creationId xmlns:p14="http://schemas.microsoft.com/office/powerpoint/2010/main" val="42034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BB63327-101C-47F4-9D42-2FD3DEE11241}" type="datetimeFigureOut">
              <a:rPr lang="es-MX" smtClean="0"/>
              <a:t>08/04/2021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44B810-BCC1-4598-BF86-1FB556C6C7A3}" type="slidenum">
              <a:rPr lang="es-MX" smtClean="0"/>
              <a:t>‹Nº›</a:t>
            </a:fld>
            <a:endParaRPr lang="es-MX"/>
          </a:p>
        </p:txBody>
      </p:sp>
    </p:spTree>
    <p:extLst>
      <p:ext uri="{BB962C8B-B14F-4D97-AF65-F5344CB8AC3E}">
        <p14:creationId xmlns:p14="http://schemas.microsoft.com/office/powerpoint/2010/main" val="14586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BB63327-101C-47F4-9D42-2FD3DEE11241}" type="datetimeFigureOut">
              <a:rPr lang="es-MX" smtClean="0"/>
              <a:t>08/04/2021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44B810-BCC1-4598-BF86-1FB556C6C7A3}" type="slidenum">
              <a:rPr lang="es-MX" smtClean="0"/>
              <a:t>‹Nº›</a:t>
            </a:fld>
            <a:endParaRPr lang="es-MX"/>
          </a:p>
        </p:txBody>
      </p:sp>
    </p:spTree>
    <p:extLst>
      <p:ext uri="{BB962C8B-B14F-4D97-AF65-F5344CB8AC3E}">
        <p14:creationId xmlns:p14="http://schemas.microsoft.com/office/powerpoint/2010/main" val="261259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DBB63327-101C-47F4-9D42-2FD3DEE11241}" type="datetimeFigureOut">
              <a:rPr lang="es-MX" smtClean="0"/>
              <a:t>08/04/2021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444B810-BCC1-4598-BF86-1FB556C6C7A3}" type="slidenum">
              <a:rPr lang="es-MX" smtClean="0"/>
              <a:t>‹Nº›</a:t>
            </a:fld>
            <a:endParaRPr lang="es-MX"/>
          </a:p>
        </p:txBody>
      </p:sp>
    </p:spTree>
    <p:extLst>
      <p:ext uri="{BB962C8B-B14F-4D97-AF65-F5344CB8AC3E}">
        <p14:creationId xmlns:p14="http://schemas.microsoft.com/office/powerpoint/2010/main" val="305750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DBB63327-101C-47F4-9D42-2FD3DEE11241}" type="datetimeFigureOut">
              <a:rPr lang="es-MX" smtClean="0"/>
              <a:t>08/04/2021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444B810-BCC1-4598-BF86-1FB556C6C7A3}" type="slidenum">
              <a:rPr lang="es-MX" smtClean="0"/>
              <a:t>‹Nº›</a:t>
            </a:fld>
            <a:endParaRPr lang="es-MX"/>
          </a:p>
        </p:txBody>
      </p:sp>
    </p:spTree>
    <p:extLst>
      <p:ext uri="{BB962C8B-B14F-4D97-AF65-F5344CB8AC3E}">
        <p14:creationId xmlns:p14="http://schemas.microsoft.com/office/powerpoint/2010/main" val="258832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DBB63327-101C-47F4-9D42-2FD3DEE11241}" type="datetimeFigureOut">
              <a:rPr lang="es-MX" smtClean="0"/>
              <a:t>08/04/2021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444B810-BCC1-4598-BF86-1FB556C6C7A3}" type="slidenum">
              <a:rPr lang="es-MX" smtClean="0"/>
              <a:t>‹Nº›</a:t>
            </a:fld>
            <a:endParaRPr lang="es-MX"/>
          </a:p>
        </p:txBody>
      </p:sp>
    </p:spTree>
    <p:extLst>
      <p:ext uri="{BB962C8B-B14F-4D97-AF65-F5344CB8AC3E}">
        <p14:creationId xmlns:p14="http://schemas.microsoft.com/office/powerpoint/2010/main" val="397903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BB63327-101C-47F4-9D42-2FD3DEE11241}" type="datetimeFigureOut">
              <a:rPr lang="es-MX" smtClean="0"/>
              <a:t>08/04/2021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444B810-BCC1-4598-BF86-1FB556C6C7A3}" type="slidenum">
              <a:rPr lang="es-MX" smtClean="0"/>
              <a:t>‹Nº›</a:t>
            </a:fld>
            <a:endParaRPr lang="es-MX"/>
          </a:p>
        </p:txBody>
      </p:sp>
    </p:spTree>
    <p:extLst>
      <p:ext uri="{BB962C8B-B14F-4D97-AF65-F5344CB8AC3E}">
        <p14:creationId xmlns:p14="http://schemas.microsoft.com/office/powerpoint/2010/main" val="360538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BB63327-101C-47F4-9D42-2FD3DEE11241}" type="datetimeFigureOut">
              <a:rPr lang="es-MX" smtClean="0"/>
              <a:t>08/04/2021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444B810-BCC1-4598-BF86-1FB556C6C7A3}" type="slidenum">
              <a:rPr lang="es-MX" smtClean="0"/>
              <a:t>‹Nº›</a:t>
            </a:fld>
            <a:endParaRPr lang="es-MX"/>
          </a:p>
        </p:txBody>
      </p:sp>
    </p:spTree>
    <p:extLst>
      <p:ext uri="{BB962C8B-B14F-4D97-AF65-F5344CB8AC3E}">
        <p14:creationId xmlns:p14="http://schemas.microsoft.com/office/powerpoint/2010/main" val="200259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BB63327-101C-47F4-9D42-2FD3DEE11241}" type="datetimeFigureOut">
              <a:rPr lang="es-MX" smtClean="0"/>
              <a:t>08/04/2021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444B810-BCC1-4598-BF86-1FB556C6C7A3}" type="slidenum">
              <a:rPr lang="es-MX" smtClean="0"/>
              <a:t>‹Nº›</a:t>
            </a:fld>
            <a:endParaRPr lang="es-MX"/>
          </a:p>
        </p:txBody>
      </p:sp>
    </p:spTree>
    <p:extLst>
      <p:ext uri="{BB962C8B-B14F-4D97-AF65-F5344CB8AC3E}">
        <p14:creationId xmlns:p14="http://schemas.microsoft.com/office/powerpoint/2010/main" val="352824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63327-101C-47F4-9D42-2FD3DEE11241}" type="datetimeFigureOut">
              <a:rPr lang="es-MX" smtClean="0"/>
              <a:t>08/04/2021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4B810-BCC1-4598-BF86-1FB556C6C7A3}" type="slidenum">
              <a:rPr lang="es-MX" smtClean="0"/>
              <a:t>‹Nº›</a:t>
            </a:fld>
            <a:endParaRPr lang="es-MX"/>
          </a:p>
        </p:txBody>
      </p:sp>
    </p:spTree>
    <p:extLst>
      <p:ext uri="{BB962C8B-B14F-4D97-AF65-F5344CB8AC3E}">
        <p14:creationId xmlns:p14="http://schemas.microsoft.com/office/powerpoint/2010/main" val="121070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s://www.cccb.org/es/multimedia/listas-reproduccion/imaginar-el-mon/relacionat-cicle/231086"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Flor Abstracto | Vectores, fotos de stock y PSD gratui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768"/>
            <a:ext cx="12192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scuela Normal de Educación Preescolar – Desarrollo de competencias  linguist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126" y="807148"/>
            <a:ext cx="1573375" cy="117478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212591" y="513000"/>
            <a:ext cx="6096000" cy="1497846"/>
          </a:xfrm>
          <a:prstGeom prst="rect">
            <a:avLst/>
          </a:prstGeom>
        </p:spPr>
        <p:txBody>
          <a:bodyPr>
            <a:spAutoFit/>
          </a:bodyPr>
          <a:lstStyle/>
          <a:p>
            <a:pPr algn="ctr">
              <a:lnSpc>
                <a:spcPct val="150000"/>
              </a:lnSpc>
              <a:spcAft>
                <a:spcPts val="800"/>
              </a:spcAft>
            </a:pPr>
            <a:r>
              <a:rPr lang="es-ES" b="1" dirty="0" smtClean="0">
                <a:effectLst/>
                <a:latin typeface="Arial" panose="020B0604020202020204" pitchFamily="34" charset="0"/>
                <a:ea typeface="Calibri" panose="020F0502020204030204" pitchFamily="34" charset="0"/>
                <a:cs typeface="Times New Roman" panose="02020603050405020304" pitchFamily="18" charset="0"/>
              </a:rPr>
              <a:t>ESCUELA NORMAL DE EDUACIÓN PREESCOLAR</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ES" b="1" dirty="0" smtClean="0">
                <a:effectLst/>
                <a:latin typeface="Arial" panose="020B0604020202020204" pitchFamily="34" charset="0"/>
                <a:ea typeface="Calibri" panose="020F0502020204030204" pitchFamily="34" charset="0"/>
                <a:cs typeface="Times New Roman" panose="02020603050405020304" pitchFamily="18" charset="0"/>
              </a:rPr>
              <a:t>Licenciatura en Educación Preescolar</a:t>
            </a:r>
          </a:p>
          <a:p>
            <a:pPr algn="ctr">
              <a:lnSpc>
                <a:spcPct val="150000"/>
              </a:lnSpc>
              <a:spcAft>
                <a:spcPts val="80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654757" y="2205056"/>
            <a:ext cx="3724097" cy="787652"/>
          </a:xfrm>
          <a:prstGeom prst="rect">
            <a:avLst/>
          </a:prstGeom>
        </p:spPr>
        <p:txBody>
          <a:bodyPr wrap="none">
            <a:spAutoFit/>
          </a:bodyPr>
          <a:lstStyle/>
          <a:p>
            <a:pPr algn="ctr">
              <a:lnSpc>
                <a:spcPct val="107000"/>
              </a:lnSpc>
              <a:spcAft>
                <a:spcPts val="800"/>
              </a:spcAft>
            </a:pPr>
            <a:r>
              <a:rPr lang="es-ES" dirty="0" smtClean="0">
                <a:effectLst/>
                <a:latin typeface="Arial" panose="020B0604020202020204" pitchFamily="34" charset="0"/>
                <a:ea typeface="Calibri" panose="020F0502020204030204" pitchFamily="34" charset="0"/>
                <a:cs typeface="Times New Roman" panose="02020603050405020304" pitchFamily="18" charset="0"/>
              </a:rPr>
              <a:t>Curso: Filosofía de le educación  </a:t>
            </a:r>
          </a:p>
          <a:p>
            <a:pPr algn="ctr">
              <a:lnSpc>
                <a:spcPct val="107000"/>
              </a:lnSpc>
              <a:spcAft>
                <a:spcPts val="800"/>
              </a:spcAft>
            </a:pPr>
            <a:r>
              <a:rPr lang="es-ES"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4619170" y="2625512"/>
            <a:ext cx="3795270" cy="355803"/>
          </a:xfrm>
          <a:prstGeom prst="rect">
            <a:avLst/>
          </a:prstGeom>
        </p:spPr>
        <p:txBody>
          <a:bodyPr wrap="none">
            <a:spAutoFit/>
          </a:bodyPr>
          <a:lstStyle/>
          <a:p>
            <a:pPr algn="ctr">
              <a:lnSpc>
                <a:spcPct val="107000"/>
              </a:lnSpc>
              <a:spcAft>
                <a:spcPts val="800"/>
              </a:spcAft>
            </a:pPr>
            <a:r>
              <a:rPr lang="es-MX" sz="1600" dirty="0" smtClean="0">
                <a:effectLst/>
                <a:latin typeface="Arial" panose="020B0604020202020204" pitchFamily="34" charset="0"/>
                <a:ea typeface="Calibri" panose="020F0502020204030204" pitchFamily="34" charset="0"/>
                <a:cs typeface="Arial" panose="020B0604020202020204" pitchFamily="34" charset="0"/>
              </a:rPr>
              <a:t>Prof. Carlos Armando Balderas Valdés. </a:t>
            </a:r>
          </a:p>
        </p:txBody>
      </p:sp>
      <p:sp>
        <p:nvSpPr>
          <p:cNvPr id="8" name="Rectángulo 7"/>
          <p:cNvSpPr/>
          <p:nvPr/>
        </p:nvSpPr>
        <p:spPr>
          <a:xfrm>
            <a:off x="3047999" y="3802099"/>
            <a:ext cx="6096000" cy="2149306"/>
          </a:xfrm>
          <a:prstGeom prst="rect">
            <a:avLst/>
          </a:prstGeom>
        </p:spPr>
        <p:txBody>
          <a:bodyPr>
            <a:spAutoFit/>
          </a:bodyPr>
          <a:lstStyle/>
          <a:p>
            <a:pPr algn="ctr">
              <a:lnSpc>
                <a:spcPct val="107000"/>
              </a:lnSpc>
              <a:spcAft>
                <a:spcPts val="800"/>
              </a:spcAft>
            </a:pPr>
            <a:r>
              <a:rPr lang="es-ES" sz="2000" dirty="0" smtClean="0">
                <a:effectLst/>
                <a:latin typeface="Bell MT" panose="02020503060305020303" pitchFamily="18" charset="0"/>
                <a:ea typeface="Calibri" panose="020F0502020204030204" pitchFamily="34" charset="0"/>
                <a:cs typeface="Times New Roman" panose="02020603050405020304" pitchFamily="18" charset="0"/>
              </a:rPr>
              <a:t>Equipo:</a:t>
            </a:r>
          </a:p>
          <a:p>
            <a:pPr algn="ctr">
              <a:lnSpc>
                <a:spcPct val="107000"/>
              </a:lnSpc>
              <a:spcAft>
                <a:spcPts val="800"/>
              </a:spcAft>
            </a:pPr>
            <a:r>
              <a:rPr lang="es-ES" sz="2000" dirty="0" smtClean="0">
                <a:latin typeface="Bell MT" panose="02020503060305020303" pitchFamily="18" charset="0"/>
                <a:ea typeface="Calibri" panose="020F0502020204030204" pitchFamily="34" charset="0"/>
                <a:cs typeface="Times New Roman" panose="02020603050405020304" pitchFamily="18" charset="0"/>
              </a:rPr>
              <a:t>Mariana Abigail Ávila Olivares </a:t>
            </a:r>
          </a:p>
          <a:p>
            <a:pPr algn="ctr">
              <a:lnSpc>
                <a:spcPct val="107000"/>
              </a:lnSpc>
              <a:spcAft>
                <a:spcPts val="800"/>
              </a:spcAft>
            </a:pPr>
            <a:r>
              <a:rPr lang="es-ES" sz="2000" dirty="0" smtClean="0">
                <a:effectLst/>
                <a:latin typeface="Bell MT" panose="02020503060305020303" pitchFamily="18" charset="0"/>
                <a:ea typeface="Calibri" panose="020F0502020204030204" pitchFamily="34" charset="0"/>
                <a:cs typeface="Times New Roman" panose="02020603050405020304" pitchFamily="18" charset="0"/>
              </a:rPr>
              <a:t>Luz </a:t>
            </a:r>
            <a:r>
              <a:rPr lang="es-ES" sz="2000" dirty="0" err="1" smtClean="0">
                <a:effectLst/>
                <a:latin typeface="Bell MT" panose="02020503060305020303" pitchFamily="18" charset="0"/>
                <a:ea typeface="Calibri" panose="020F0502020204030204" pitchFamily="34" charset="0"/>
                <a:cs typeface="Times New Roman" panose="02020603050405020304" pitchFamily="18" charset="0"/>
              </a:rPr>
              <a:t>Estefania</a:t>
            </a:r>
            <a:r>
              <a:rPr lang="es-ES" sz="2000" dirty="0" smtClean="0">
                <a:effectLst/>
                <a:latin typeface="Bell MT" panose="02020503060305020303" pitchFamily="18" charset="0"/>
                <a:ea typeface="Calibri" panose="020F0502020204030204" pitchFamily="34" charset="0"/>
                <a:cs typeface="Times New Roman" panose="02020603050405020304" pitchFamily="18" charset="0"/>
              </a:rPr>
              <a:t> Monsiváis Garza </a:t>
            </a:r>
          </a:p>
          <a:p>
            <a:pPr algn="ctr">
              <a:lnSpc>
                <a:spcPct val="107000"/>
              </a:lnSpc>
              <a:spcAft>
                <a:spcPts val="800"/>
              </a:spcAft>
            </a:pPr>
            <a:r>
              <a:rPr lang="es-ES" sz="2000" dirty="0" err="1" smtClean="0">
                <a:effectLst/>
                <a:latin typeface="Bell MT" panose="02020503060305020303" pitchFamily="18" charset="0"/>
                <a:ea typeface="Calibri" panose="020F0502020204030204" pitchFamily="34" charset="0"/>
                <a:cs typeface="Times New Roman" panose="02020603050405020304" pitchFamily="18" charset="0"/>
              </a:rPr>
              <a:t>Danna</a:t>
            </a:r>
            <a:r>
              <a:rPr lang="es-ES" sz="2000" dirty="0" smtClean="0">
                <a:effectLst/>
                <a:latin typeface="Bell MT" panose="02020503060305020303" pitchFamily="18" charset="0"/>
                <a:ea typeface="Calibri" panose="020F0502020204030204" pitchFamily="34" charset="0"/>
                <a:cs typeface="Times New Roman" panose="02020603050405020304" pitchFamily="18" charset="0"/>
              </a:rPr>
              <a:t> </a:t>
            </a:r>
            <a:r>
              <a:rPr lang="es-ES" sz="2000" dirty="0" err="1" smtClean="0">
                <a:effectLst/>
                <a:latin typeface="Bell MT" panose="02020503060305020303" pitchFamily="18" charset="0"/>
                <a:ea typeface="Calibri" panose="020F0502020204030204" pitchFamily="34" charset="0"/>
                <a:cs typeface="Times New Roman" panose="02020603050405020304" pitchFamily="18" charset="0"/>
              </a:rPr>
              <a:t>Sophia</a:t>
            </a:r>
            <a:r>
              <a:rPr lang="es-ES" sz="2000" dirty="0" smtClean="0">
                <a:effectLst/>
                <a:latin typeface="Bell MT" panose="02020503060305020303" pitchFamily="18" charset="0"/>
                <a:ea typeface="Calibri" panose="020F0502020204030204" pitchFamily="34" charset="0"/>
                <a:cs typeface="Times New Roman" panose="02020603050405020304" pitchFamily="18" charset="0"/>
              </a:rPr>
              <a:t> Rangel Ibarra</a:t>
            </a:r>
            <a:endParaRPr lang="es-MX" dirty="0" smtClean="0">
              <a:effectLst/>
              <a:latin typeface="Bell MT" panose="020205030603050203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S" sz="2000" dirty="0" smtClean="0">
                <a:effectLst/>
                <a:latin typeface="Bell MT" panose="02020503060305020303" pitchFamily="18" charset="0"/>
                <a:ea typeface="Calibri" panose="020F0502020204030204" pitchFamily="34" charset="0"/>
                <a:cs typeface="Times New Roman" panose="02020603050405020304" pitchFamily="18" charset="0"/>
              </a:rPr>
              <a:t>Adriana Rodríguez Hernández </a:t>
            </a:r>
            <a:endParaRPr lang="es-MX" dirty="0" smtClean="0">
              <a:effectLst/>
              <a:latin typeface="Bell MT" panose="02020503060305020303" pitchFamily="18" charset="0"/>
              <a:ea typeface="Calibri" panose="020F0502020204030204" pitchFamily="34" charset="0"/>
              <a:cs typeface="Times New Roman" panose="02020603050405020304" pitchFamily="18" charset="0"/>
            </a:endParaRPr>
          </a:p>
        </p:txBody>
      </p:sp>
      <p:sp>
        <p:nvSpPr>
          <p:cNvPr id="9" name="Rectángulo 8"/>
          <p:cNvSpPr/>
          <p:nvPr/>
        </p:nvSpPr>
        <p:spPr>
          <a:xfrm>
            <a:off x="3552532" y="3012076"/>
            <a:ext cx="6276077" cy="769441"/>
          </a:xfrm>
          <a:prstGeom prst="rect">
            <a:avLst/>
          </a:prstGeom>
        </p:spPr>
        <p:txBody>
          <a:bodyPr wrap="none">
            <a:spAutoFit/>
          </a:bodyPr>
          <a:lstStyle/>
          <a:p>
            <a:pPr algn="ctr"/>
            <a:r>
              <a:rPr lang="es-MX" sz="4400" b="1" i="1" dirty="0" smtClean="0">
                <a:latin typeface="Bahnschrift Light" panose="020B0502040204020203" pitchFamily="34" charset="0"/>
              </a:rPr>
              <a:t>Conceptos de educación </a:t>
            </a:r>
            <a:endParaRPr lang="es-MX" sz="4400" b="1" i="1" dirty="0">
              <a:latin typeface="Bahnschrift Light" panose="020B0502040204020203" pitchFamily="34" charset="0"/>
            </a:endParaRPr>
          </a:p>
        </p:txBody>
      </p:sp>
      <p:sp>
        <p:nvSpPr>
          <p:cNvPr id="10" name="Rectángulo 9"/>
          <p:cNvSpPr/>
          <p:nvPr/>
        </p:nvSpPr>
        <p:spPr>
          <a:xfrm>
            <a:off x="3212591" y="1367217"/>
            <a:ext cx="6096000" cy="906787"/>
          </a:xfrm>
          <a:prstGeom prst="rect">
            <a:avLst/>
          </a:prstGeom>
        </p:spPr>
        <p:txBody>
          <a:bodyPr>
            <a:spAutoFit/>
          </a:bodyPr>
          <a:lstStyle/>
          <a:p>
            <a:pPr algn="ctr">
              <a:lnSpc>
                <a:spcPct val="150000"/>
              </a:lnSpc>
              <a:spcAft>
                <a:spcPts val="800"/>
              </a:spcAft>
            </a:pPr>
            <a:r>
              <a:rPr lang="es-ES" dirty="0" smtClean="0">
                <a:effectLst/>
                <a:latin typeface="Arial" panose="020B0604020202020204" pitchFamily="34" charset="0"/>
                <a:ea typeface="Calibri" panose="020F0502020204030204" pitchFamily="34" charset="0"/>
                <a:cs typeface="Times New Roman" panose="02020603050405020304" pitchFamily="18" charset="0"/>
              </a:rPr>
              <a:t>CICLO ESCOLAR</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dirty="0" smtClean="0">
                <a:effectLst/>
                <a:latin typeface="Arial" panose="020B0604020202020204" pitchFamily="34" charset="0"/>
                <a:ea typeface="Calibri" panose="020F0502020204030204" pitchFamily="34" charset="0"/>
                <a:cs typeface="Times New Roman" panose="02020603050405020304" pitchFamily="18" charset="0"/>
              </a:rPr>
              <a:t>2020 – 2021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117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Memphis Simple Line Square Border Dialog Design Element, Memphis, Simple,  Line PNG Transparent Clipart Image and PSD File for Free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11548" t="25795" r="11952" b="25305"/>
          <a:stretch/>
        </p:blipFill>
        <p:spPr bwMode="auto">
          <a:xfrm>
            <a:off x="164592" y="182880"/>
            <a:ext cx="3505200" cy="261570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75744" y="1136787"/>
            <a:ext cx="3082895" cy="707886"/>
          </a:xfrm>
          <a:prstGeom prst="rect">
            <a:avLst/>
          </a:prstGeom>
        </p:spPr>
        <p:txBody>
          <a:bodyPr wrap="none">
            <a:spAutoFit/>
          </a:bodyPr>
          <a:lstStyle/>
          <a:p>
            <a:r>
              <a:rPr lang="es-MX" sz="4000" b="1" dirty="0">
                <a:latin typeface="Century Gothic" panose="020B0502020202020204" pitchFamily="34" charset="0"/>
                <a:ea typeface="Calibri" panose="020F0502020204030204" pitchFamily="34" charset="0"/>
                <a:cs typeface="Arial" panose="020B0604020202020204" pitchFamily="34" charset="0"/>
              </a:rPr>
              <a:t>IVÁN ILLICH</a:t>
            </a:r>
            <a:endParaRPr lang="es-MX" sz="4000" dirty="0"/>
          </a:p>
        </p:txBody>
      </p:sp>
      <p:sp>
        <p:nvSpPr>
          <p:cNvPr id="6" name="Rectángulo 5"/>
          <p:cNvSpPr/>
          <p:nvPr/>
        </p:nvSpPr>
        <p:spPr>
          <a:xfrm>
            <a:off x="3880943" y="564131"/>
            <a:ext cx="8179151" cy="5427448"/>
          </a:xfrm>
          <a:prstGeom prst="rect">
            <a:avLst/>
          </a:prstGeom>
        </p:spPr>
        <p:txBody>
          <a:bodyPr wrap="square">
            <a:spAutoFit/>
          </a:bodyPr>
          <a:lstStyle/>
          <a:p>
            <a:pPr>
              <a:lnSpc>
                <a:spcPct val="107000"/>
              </a:lnSpc>
              <a:spcAft>
                <a:spcPts val="800"/>
              </a:spcAft>
            </a:pPr>
            <a:r>
              <a:rPr lang="es-MX" sz="3600" dirty="0">
                <a:solidFill>
                  <a:srgbClr val="202124"/>
                </a:solidFill>
                <a:latin typeface="Century Gothic" panose="020B0502020202020204" pitchFamily="34" charset="0"/>
                <a:ea typeface="Calibri" panose="020F0502020204030204" pitchFamily="34" charset="0"/>
                <a:cs typeface="Arial" panose="020B0604020202020204" pitchFamily="34" charset="0"/>
              </a:rPr>
              <a:t>Según IVÁN ILLICH la escuela debe de ser totalizante y dinámica; un proceso que supere por completo los caracteres reducidos y estáticos de la concepción tradicional y que brinde oportunidades de realizarse en otras instituciones, en un sistema abierto que reemplace a la escuela.</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descr="LA EDUCACIÓN ALTERNATIVA X. IVAN ILLICH (1926-2002). | en tribu"/>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984" y="3429002"/>
            <a:ext cx="3212959" cy="2892934"/>
          </a:xfrm>
          <a:prstGeom prst="rect">
            <a:avLst/>
          </a:prstGeom>
          <a:noFill/>
          <a:ln>
            <a:noFill/>
          </a:ln>
        </p:spPr>
      </p:pic>
    </p:spTree>
    <p:extLst>
      <p:ext uri="{BB962C8B-B14F-4D97-AF65-F5344CB8AC3E}">
        <p14:creationId xmlns:p14="http://schemas.microsoft.com/office/powerpoint/2010/main" val="60634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Memphis Border Simple And Cute Cartoon Box Dialog PNG and PSD | Caratulas  de contabilidad, Fondos para textos, Marcos para texto"/>
          <p:cNvPicPr>
            <a:picLocks noChangeAspect="1" noChangeArrowheads="1"/>
          </p:cNvPicPr>
          <p:nvPr/>
        </p:nvPicPr>
        <p:blipFill rotWithShape="1">
          <a:blip r:embed="rId3">
            <a:extLst>
              <a:ext uri="{28A0092B-C50C-407E-A947-70E740481C1C}">
                <a14:useLocalDpi xmlns:a14="http://schemas.microsoft.com/office/drawing/2010/main" val="0"/>
              </a:ext>
            </a:extLst>
          </a:blip>
          <a:srcRect l="7648" t="20995" r="6852" b="19605"/>
          <a:stretch/>
        </p:blipFill>
        <p:spPr bwMode="auto">
          <a:xfrm>
            <a:off x="8351520" y="141848"/>
            <a:ext cx="3840480" cy="259689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8973969" y="1117130"/>
            <a:ext cx="2595582" cy="646331"/>
          </a:xfrm>
          <a:prstGeom prst="rect">
            <a:avLst/>
          </a:prstGeom>
        </p:spPr>
        <p:txBody>
          <a:bodyPr wrap="none">
            <a:spAutoFit/>
          </a:bodyPr>
          <a:lstStyle/>
          <a:p>
            <a:r>
              <a:rPr lang="es-MX" sz="3600" b="1" dirty="0">
                <a:latin typeface="Arial" panose="020B0604020202020204" pitchFamily="34" charset="0"/>
                <a:ea typeface="Calibri" panose="020F0502020204030204" pitchFamily="34" charset="0"/>
              </a:rPr>
              <a:t>Pulo </a:t>
            </a:r>
            <a:r>
              <a:rPr lang="es-MX" sz="3600" b="1" dirty="0" smtClean="0">
                <a:latin typeface="Arial" panose="020B0604020202020204" pitchFamily="34" charset="0"/>
                <a:ea typeface="Calibri" panose="020F0502020204030204" pitchFamily="34" charset="0"/>
              </a:rPr>
              <a:t>Freire</a:t>
            </a:r>
            <a:endParaRPr lang="es-MX" sz="3600" dirty="0"/>
          </a:p>
        </p:txBody>
      </p:sp>
      <p:pic>
        <p:nvPicPr>
          <p:cNvPr id="5" name="Imagen 4" descr="Paulo Freire - Wikipedia, la enciclopedia libre"/>
          <p:cNvPicPr/>
          <p:nvPr/>
        </p:nvPicPr>
        <p:blipFill>
          <a:blip r:embed="rId4">
            <a:extLst>
              <a:ext uri="{28A0092B-C50C-407E-A947-70E740481C1C}">
                <a14:useLocalDpi xmlns:a14="http://schemas.microsoft.com/office/drawing/2010/main" val="0"/>
              </a:ext>
            </a:extLst>
          </a:blip>
          <a:srcRect/>
          <a:stretch>
            <a:fillRect/>
          </a:stretch>
        </p:blipFill>
        <p:spPr bwMode="auto">
          <a:xfrm>
            <a:off x="2596246" y="3711869"/>
            <a:ext cx="2816923" cy="2943924"/>
          </a:xfrm>
          <a:prstGeom prst="rect">
            <a:avLst/>
          </a:prstGeom>
          <a:noFill/>
          <a:ln>
            <a:noFill/>
          </a:ln>
        </p:spPr>
      </p:pic>
      <p:sp>
        <p:nvSpPr>
          <p:cNvPr id="6" name="Rectángulo 5"/>
          <p:cNvSpPr/>
          <p:nvPr/>
        </p:nvSpPr>
        <p:spPr>
          <a:xfrm>
            <a:off x="201168" y="-240535"/>
            <a:ext cx="7527903" cy="3854068"/>
          </a:xfrm>
          <a:prstGeom prst="rect">
            <a:avLst/>
          </a:prstGeom>
        </p:spPr>
        <p:txBody>
          <a:bodyPr wrap="square">
            <a:spAutoFit/>
          </a:bodyPr>
          <a:lstStyle/>
          <a:p>
            <a:pPr>
              <a:lnSpc>
                <a:spcPct val="107000"/>
              </a:lnSpc>
              <a:spcAft>
                <a:spcPts val="800"/>
              </a:spcAft>
            </a:pPr>
            <a:endParaRPr lang="es-MX" sz="2400" dirty="0" smtClean="0">
              <a:solidFill>
                <a:srgbClr val="202124"/>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es-MX" sz="2400" dirty="0">
                <a:latin typeface="Arial" panose="020B0604020202020204" pitchFamily="34" charset="0"/>
                <a:ea typeface="Calibri" panose="020F0502020204030204" pitchFamily="34" charset="0"/>
                <a:cs typeface="Times New Roman" panose="02020603050405020304" pitchFamily="18" charset="0"/>
              </a:rPr>
              <a:t>El pedagogo promotor de la educación para la liberación. </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400" dirty="0" smtClean="0">
                <a:solidFill>
                  <a:srgbClr val="202124"/>
                </a:solidFill>
                <a:latin typeface="Century Gothic" panose="020B0502020202020204" pitchFamily="34" charset="0"/>
                <a:ea typeface="Calibri" panose="020F0502020204030204" pitchFamily="34" charset="0"/>
                <a:cs typeface="Arial" panose="020B0604020202020204" pitchFamily="34" charset="0"/>
              </a:rPr>
              <a:t>Hace </a:t>
            </a: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énfasis a “la educación como un proceso de conocimiento, formación política, manifestación ética, búsqueda de belleza, capacitación científica y técnica”. Promovió una educación humanista dirigida a integrar al individuo a la realidad nacional. </a:t>
            </a:r>
          </a:p>
        </p:txBody>
      </p:sp>
      <p:sp>
        <p:nvSpPr>
          <p:cNvPr id="7" name="Rectángulo 6"/>
          <p:cNvSpPr/>
          <p:nvPr/>
        </p:nvSpPr>
        <p:spPr>
          <a:xfrm>
            <a:off x="8437432" y="2880591"/>
            <a:ext cx="3754567" cy="4044056"/>
          </a:xfrm>
          <a:prstGeom prst="rect">
            <a:avLst/>
          </a:prstGeom>
        </p:spPr>
        <p:txBody>
          <a:bodyPr wrap="square">
            <a:spAutoFit/>
          </a:bodyPr>
          <a:lstStyle/>
          <a:p>
            <a:pPr>
              <a:lnSpc>
                <a:spcPct val="107000"/>
              </a:lnSpc>
              <a:spcAft>
                <a:spcPts val="800"/>
              </a:spcAft>
            </a:pP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Su propuesta consistió en la promoción de una educación humanista y la transformación total de la sociedad, a través de la liberación del individuo y el desarrollo de su conciencia crítica.</a:t>
            </a:r>
          </a:p>
        </p:txBody>
      </p:sp>
    </p:spTree>
    <p:extLst>
      <p:ext uri="{BB962C8B-B14F-4D97-AF65-F5344CB8AC3E}">
        <p14:creationId xmlns:p14="http://schemas.microsoft.com/office/powerpoint/2010/main" val="382349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Memphis Simple Line Square Border Dialog Design Element, Memphis, Simple,  Line PNG Transparent Clipart Image and PSD File for Free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11548" t="25795" r="11952" b="25305"/>
          <a:stretch/>
        </p:blipFill>
        <p:spPr bwMode="auto">
          <a:xfrm>
            <a:off x="164592" y="182880"/>
            <a:ext cx="4041648" cy="2615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98095" y="1157378"/>
            <a:ext cx="3374642" cy="592726"/>
          </a:xfrm>
          <a:prstGeom prst="rect">
            <a:avLst/>
          </a:prstGeom>
        </p:spPr>
        <p:txBody>
          <a:bodyPr wrap="none">
            <a:spAutoFit/>
          </a:bodyPr>
          <a:lstStyle/>
          <a:p>
            <a:pPr>
              <a:lnSpc>
                <a:spcPct val="107000"/>
              </a:lnSpc>
              <a:spcAft>
                <a:spcPts val="800"/>
              </a:spcAft>
            </a:pPr>
            <a:r>
              <a:rPr lang="es-MX"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Pierre Bourdieu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El legado de Pierre Bourdieu en Colombia | EL ESPECTADOR"/>
          <p:cNvPicPr/>
          <p:nvPr/>
        </p:nvPicPr>
        <p:blipFill>
          <a:blip r:embed="rId4">
            <a:extLst>
              <a:ext uri="{28A0092B-C50C-407E-A947-70E740481C1C}">
                <a14:useLocalDpi xmlns:a14="http://schemas.microsoft.com/office/drawing/2010/main" val="0"/>
              </a:ext>
            </a:extLst>
          </a:blip>
          <a:srcRect/>
          <a:stretch>
            <a:fillRect/>
          </a:stretch>
        </p:blipFill>
        <p:spPr bwMode="auto">
          <a:xfrm>
            <a:off x="109729" y="2907480"/>
            <a:ext cx="5404675" cy="3841623"/>
          </a:xfrm>
          <a:prstGeom prst="rect">
            <a:avLst/>
          </a:prstGeom>
          <a:noFill/>
          <a:ln>
            <a:noFill/>
          </a:ln>
        </p:spPr>
      </p:pic>
      <p:sp>
        <p:nvSpPr>
          <p:cNvPr id="4" name="Rectángulo 3"/>
          <p:cNvSpPr/>
          <p:nvPr/>
        </p:nvSpPr>
        <p:spPr>
          <a:xfrm>
            <a:off x="5898451" y="182880"/>
            <a:ext cx="6096000" cy="6487225"/>
          </a:xfrm>
          <a:prstGeom prst="rect">
            <a:avLst/>
          </a:prstGeom>
        </p:spPr>
        <p:txBody>
          <a:bodyPr>
            <a:spAutoFit/>
          </a:bodyPr>
          <a:lstStyle/>
          <a:p>
            <a:pPr>
              <a:lnSpc>
                <a:spcPct val="107000"/>
              </a:lnSpc>
              <a:spcAft>
                <a:spcPts val="800"/>
              </a:spcAft>
            </a:pP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Es uno de los teóricos contemporáneos de la acción social mas estudiados en diferentes campos de las ciencias sociales, porque sus postulados invitan a la superación de las antinomias o de los dualismos clásicos de la sociología tradicional.</a:t>
            </a:r>
          </a:p>
          <a:p>
            <a:pPr>
              <a:lnSpc>
                <a:spcPct val="107000"/>
              </a:lnSpc>
              <a:spcAft>
                <a:spcPts val="800"/>
              </a:spcAft>
            </a:pP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Hace énfasis al campo de la educación como una forma de campo cultural. Un </a:t>
            </a:r>
            <a:r>
              <a:rPr lang="es-MX" sz="2400" dirty="0" err="1">
                <a:solidFill>
                  <a:srgbClr val="202124"/>
                </a:solidFill>
                <a:latin typeface="Century Gothic" panose="020B0502020202020204" pitchFamily="34" charset="0"/>
                <a:ea typeface="Calibri" panose="020F0502020204030204" pitchFamily="34" charset="0"/>
                <a:cs typeface="Arial" panose="020B0604020202020204" pitchFamily="34" charset="0"/>
              </a:rPr>
              <a:t>subcampo</a:t>
            </a: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 de este es el campo escolar y el otro lo constituye el campo la socialización familia e institucional no escolar: el primero genera el capital escolar y el segundo el capital educativo hereditario (individualización colectiva, habitués).</a:t>
            </a:r>
          </a:p>
        </p:txBody>
      </p:sp>
    </p:spTree>
    <p:extLst>
      <p:ext uri="{BB962C8B-B14F-4D97-AF65-F5344CB8AC3E}">
        <p14:creationId xmlns:p14="http://schemas.microsoft.com/office/powerpoint/2010/main" val="44176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Memphis Border Simple And Cute Cartoon Box Dialog PNG and PSD | Caratulas  de contabilidad, Fondos para textos, Marcos para texto"/>
          <p:cNvPicPr>
            <a:picLocks noChangeAspect="1" noChangeArrowheads="1"/>
          </p:cNvPicPr>
          <p:nvPr/>
        </p:nvPicPr>
        <p:blipFill rotWithShape="1">
          <a:blip r:embed="rId3">
            <a:extLst>
              <a:ext uri="{28A0092B-C50C-407E-A947-70E740481C1C}">
                <a14:useLocalDpi xmlns:a14="http://schemas.microsoft.com/office/drawing/2010/main" val="0"/>
              </a:ext>
            </a:extLst>
          </a:blip>
          <a:srcRect l="7648" t="20995" r="6852" b="19605"/>
          <a:stretch/>
        </p:blipFill>
        <p:spPr bwMode="auto">
          <a:xfrm>
            <a:off x="120397" y="269864"/>
            <a:ext cx="3840480" cy="259689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92965" y="1271949"/>
            <a:ext cx="2895344" cy="592726"/>
          </a:xfrm>
          <a:prstGeom prst="rect">
            <a:avLst/>
          </a:prstGeom>
        </p:spPr>
        <p:txBody>
          <a:bodyPr wrap="none">
            <a:spAutoFit/>
          </a:bodyPr>
          <a:lstStyle/>
          <a:p>
            <a:pPr>
              <a:lnSpc>
                <a:spcPct val="107000"/>
              </a:lnSpc>
              <a:spcAft>
                <a:spcPts val="800"/>
              </a:spcAft>
            </a:pPr>
            <a:r>
              <a:rPr lang="es-MX"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Henry </a:t>
            </a:r>
            <a:r>
              <a:rPr lang="es-MX" sz="32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Giroux</a:t>
            </a:r>
            <a:r>
              <a:rPr lang="es-MX"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Henry Giroux: «Defender que la educación tiene que ser neutral es decir que  nadie debe rendir cuentas de ella» | CCCB LA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398" y="3429002"/>
            <a:ext cx="3465258" cy="2932176"/>
          </a:xfrm>
          <a:prstGeom prst="rect">
            <a:avLst/>
          </a:prstGeom>
          <a:noFill/>
          <a:ln>
            <a:noFill/>
          </a:ln>
        </p:spPr>
      </p:pic>
      <p:sp>
        <p:nvSpPr>
          <p:cNvPr id="4" name="Rectángulo 3"/>
          <p:cNvSpPr/>
          <p:nvPr/>
        </p:nvSpPr>
        <p:spPr>
          <a:xfrm>
            <a:off x="4894550" y="269864"/>
            <a:ext cx="7157242" cy="6038576"/>
          </a:xfrm>
          <a:prstGeom prst="rect">
            <a:avLst/>
          </a:prstGeom>
        </p:spPr>
        <p:txBody>
          <a:bodyPr wrap="square">
            <a:spAutoFit/>
          </a:bodyPr>
          <a:lstStyle/>
          <a:p>
            <a:pPr>
              <a:lnSpc>
                <a:spcPct val="115000"/>
              </a:lnSpc>
              <a:spcAft>
                <a:spcPts val="800"/>
              </a:spcAft>
            </a:pP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La educación siempre juega un rol central de forma visible o de forma velada en cualquier proyecto ideológico. Para quien, apuesta por transformar el mundo en un lugar más justo, solidario y democrático, la educación es clave; pero quien cree que para el buen funcionamiento social son fundamentales las lógicas del mercado también tiene su propio proyecto educativo. Todo esto, además, no pasa solo en el aula, sino que empapa toda la sociedad. Aprovechando su participación en el ciclo «</a:t>
            </a: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hlinkClick r:id="rId5"/>
              </a:rPr>
              <a:t>Imaginar el mundo</a:t>
            </a: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 hablamos de todo esto con uno de los fundadores de la pedagogía crítica</a:t>
            </a:r>
          </a:p>
        </p:txBody>
      </p:sp>
    </p:spTree>
    <p:extLst>
      <p:ext uri="{BB962C8B-B14F-4D97-AF65-F5344CB8AC3E}">
        <p14:creationId xmlns:p14="http://schemas.microsoft.com/office/powerpoint/2010/main" val="2523025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2"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Memphis Simple Line Square Border Dialog Design Element, Memphis, Simple,  Line PNG Transparent Clipart Image and PSD File for Free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11548" t="25795" r="11952" b="25305"/>
          <a:stretch/>
        </p:blipFill>
        <p:spPr bwMode="auto">
          <a:xfrm>
            <a:off x="164592" y="182880"/>
            <a:ext cx="3505200" cy="2615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12613" y="1198342"/>
            <a:ext cx="3009157" cy="584775"/>
          </a:xfrm>
          <a:prstGeom prst="rect">
            <a:avLst/>
          </a:prstGeom>
        </p:spPr>
        <p:txBody>
          <a:bodyPr wrap="none">
            <a:spAutoFit/>
          </a:bodyPr>
          <a:lstStyle/>
          <a:p>
            <a:r>
              <a:rPr lang="es-MX" sz="3200" b="1" dirty="0">
                <a:solidFill>
                  <a:srgbClr val="000000"/>
                </a:solidFill>
                <a:latin typeface="Arial" panose="020B0604020202020204" pitchFamily="34" charset="0"/>
                <a:ea typeface="Calibri" panose="020F0502020204030204" pitchFamily="34" charset="0"/>
              </a:rPr>
              <a:t>Peter McLaren</a:t>
            </a:r>
            <a:endParaRPr lang="es-MX" sz="3200" dirty="0"/>
          </a:p>
        </p:txBody>
      </p:sp>
      <p:pic>
        <p:nvPicPr>
          <p:cNvPr id="5" name="Imagen 4" descr="Comunicación/Educación: Peter McLaren: Sobre la subjetividad"/>
          <p:cNvPicPr/>
          <p:nvPr/>
        </p:nvPicPr>
        <p:blipFill>
          <a:blip r:embed="rId4">
            <a:extLst>
              <a:ext uri="{28A0092B-C50C-407E-A947-70E740481C1C}">
                <a14:useLocalDpi xmlns:a14="http://schemas.microsoft.com/office/drawing/2010/main" val="0"/>
              </a:ext>
            </a:extLst>
          </a:blip>
          <a:srcRect/>
          <a:stretch>
            <a:fillRect/>
          </a:stretch>
        </p:blipFill>
        <p:spPr bwMode="auto">
          <a:xfrm>
            <a:off x="111642" y="3154922"/>
            <a:ext cx="4061462" cy="3355606"/>
          </a:xfrm>
          <a:prstGeom prst="rect">
            <a:avLst/>
          </a:prstGeom>
          <a:noFill/>
          <a:ln>
            <a:noFill/>
          </a:ln>
        </p:spPr>
      </p:pic>
      <p:sp>
        <p:nvSpPr>
          <p:cNvPr id="4" name="Rectángulo 3"/>
          <p:cNvSpPr/>
          <p:nvPr/>
        </p:nvSpPr>
        <p:spPr>
          <a:xfrm>
            <a:off x="5041786" y="484670"/>
            <a:ext cx="6784847" cy="5888663"/>
          </a:xfrm>
          <a:prstGeom prst="rect">
            <a:avLst/>
          </a:prstGeom>
        </p:spPr>
        <p:txBody>
          <a:bodyPr wrap="square">
            <a:spAutoFit/>
          </a:bodyPr>
          <a:lstStyle/>
          <a:p>
            <a:pPr>
              <a:lnSpc>
                <a:spcPct val="107000"/>
              </a:lnSpc>
              <a:spcAft>
                <a:spcPts val="800"/>
              </a:spcAft>
            </a:pPr>
            <a:r>
              <a:rPr lang="es-MX" sz="3200" dirty="0">
                <a:solidFill>
                  <a:srgbClr val="202124"/>
                </a:solidFill>
                <a:latin typeface="Century Gothic" panose="020B0502020202020204" pitchFamily="34" charset="0"/>
                <a:ea typeface="Calibri" panose="020F0502020204030204" pitchFamily="34" charset="0"/>
                <a:cs typeface="Arial" panose="020B0604020202020204" pitchFamily="34" charset="0"/>
              </a:rPr>
              <a:t>El objetivo manifiesto de la pedagogía crítica es crear una transformación social y personal radical, a partir de la comprensión de las diversas formas de opresión que se entrecruzan entre lo pedagógico y lo político, lo que subraya la verdad de que toda educación es una forma de política.</a:t>
            </a:r>
          </a:p>
        </p:txBody>
      </p:sp>
    </p:spTree>
    <p:extLst>
      <p:ext uri="{BB962C8B-B14F-4D97-AF65-F5344CB8AC3E}">
        <p14:creationId xmlns:p14="http://schemas.microsoft.com/office/powerpoint/2010/main" val="274074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0" y="856360"/>
            <a:ext cx="12192000" cy="6001643"/>
          </a:xfrm>
          <a:prstGeom prst="rect">
            <a:avLst/>
          </a:prstGeom>
        </p:spPr>
        <p:txBody>
          <a:bodyPr wrap="square">
            <a:spAutoFit/>
          </a:bodyPr>
          <a:lstStyle/>
          <a:p>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La escolarización, por lo tanto, consiste en lograr que aquellos que están en edad escolar asistan a los centros educativos y completen los estudios que el Estado fija como obligatorios. Tanto las autoridades estatales como los padres o tutores tienen que asegurar que los chicos acudan a las escuelas, teniendo en cuenta además que la educación es un derecho</a:t>
            </a:r>
            <a:r>
              <a:rPr lang="es-MX" sz="2400" dirty="0" smtClean="0">
                <a:solidFill>
                  <a:srgbClr val="202124"/>
                </a:solidFill>
                <a:latin typeface="Century Gothic" panose="020B0502020202020204" pitchFamily="34" charset="0"/>
                <a:ea typeface="Calibri" panose="020F0502020204030204" pitchFamily="34" charset="0"/>
                <a:cs typeface="Arial" panose="020B0604020202020204" pitchFamily="34" charset="0"/>
              </a:rPr>
              <a:t>. La</a:t>
            </a: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 capacitación se orienta a la adquisición de conocimientos para una tarea específica, el entrenamiento se orienta al desarrollo de destrezas o habilidades especificas para un cargo y la educación es la adopción de conocimientos que prepara para toda la vida. El adoctrinamiento, de este modo, es una práctica que busca inculcar ciertos pensamientos en las personas. Para cumplir con sus objetivos apela a distintas acciones hasta conseguir que los adoctrinados asimilen e incorporen las ideas en cuestión</a:t>
            </a:r>
            <a:r>
              <a:rPr lang="es-MX" sz="2400" dirty="0" smtClean="0">
                <a:solidFill>
                  <a:srgbClr val="202124"/>
                </a:solidFill>
                <a:latin typeface="Century Gothic" panose="020B0502020202020204" pitchFamily="34" charset="0"/>
                <a:ea typeface="Calibri" panose="020F0502020204030204" pitchFamily="34" charset="0"/>
                <a:cs typeface="Arial" panose="020B0604020202020204" pitchFamily="34" charset="0"/>
              </a:rPr>
              <a:t>. El </a:t>
            </a: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término aculturación es el que se utiliza normalmente para hacer referencia al proceso social mediante el cual una persona, un grupo de individuos o una comunidad entera ve transformado su sistema cultural a partir de la adquisición de nuevos elementos o valores culturales pertenecientes a otra comunidad</a:t>
            </a:r>
            <a:r>
              <a:rPr lang="es-MX" sz="2000" dirty="0">
                <a:solidFill>
                  <a:srgbClr val="202124"/>
                </a:solidFill>
                <a:latin typeface="Century Gothic" panose="020B0502020202020204" pitchFamily="34" charset="0"/>
                <a:ea typeface="Calibri" panose="020F0502020204030204" pitchFamily="34" charset="0"/>
                <a:cs typeface="Arial" panose="020B0604020202020204" pitchFamily="34" charset="0"/>
              </a:rPr>
              <a:t>.</a:t>
            </a:r>
          </a:p>
        </p:txBody>
      </p:sp>
      <p:sp>
        <p:nvSpPr>
          <p:cNvPr id="4" name="CuadroTexto 3"/>
          <p:cNvSpPr txBox="1"/>
          <p:nvPr/>
        </p:nvSpPr>
        <p:spPr>
          <a:xfrm>
            <a:off x="2688336" y="105015"/>
            <a:ext cx="8119872" cy="646331"/>
          </a:xfrm>
          <a:prstGeom prst="rect">
            <a:avLst/>
          </a:prstGeom>
          <a:noFill/>
        </p:spPr>
        <p:txBody>
          <a:bodyPr wrap="square" rtlCol="0">
            <a:spAutoFit/>
          </a:bodyPr>
          <a:lstStyle/>
          <a:p>
            <a:r>
              <a:rPr lang="es-MX" sz="3600" b="1" dirty="0" smtClean="0">
                <a:latin typeface="Lucida Console" panose="020B0609040504020204" pitchFamily="49" charset="0"/>
              </a:rPr>
              <a:t>Relación entre conceptos…</a:t>
            </a:r>
            <a:endParaRPr lang="es-MX" sz="3600" b="1" dirty="0">
              <a:latin typeface="Lucida Console" panose="020B0609040504020204" pitchFamily="49" charset="0"/>
            </a:endParaRPr>
          </a:p>
        </p:txBody>
      </p:sp>
    </p:spTree>
    <p:extLst>
      <p:ext uri="{BB962C8B-B14F-4D97-AF65-F5344CB8AC3E}">
        <p14:creationId xmlns:p14="http://schemas.microsoft.com/office/powerpoint/2010/main" val="286272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emphis Border Simple And Cute Cartoon Box Dialog PNG and PSD | Caratulas  de contabilidad, Fondos para textos, Marcos para texto"/>
          <p:cNvPicPr>
            <a:picLocks noChangeAspect="1" noChangeArrowheads="1"/>
          </p:cNvPicPr>
          <p:nvPr/>
        </p:nvPicPr>
        <p:blipFill rotWithShape="1">
          <a:blip r:embed="rId3">
            <a:extLst>
              <a:ext uri="{28A0092B-C50C-407E-A947-70E740481C1C}">
                <a14:useLocalDpi xmlns:a14="http://schemas.microsoft.com/office/drawing/2010/main" val="0"/>
              </a:ext>
            </a:extLst>
          </a:blip>
          <a:srcRect l="7648" t="20995" r="6852" b="19605"/>
          <a:stretch/>
        </p:blipFill>
        <p:spPr bwMode="auto">
          <a:xfrm>
            <a:off x="120397" y="269864"/>
            <a:ext cx="3840480" cy="259689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53559" y="598816"/>
            <a:ext cx="3589257" cy="1938992"/>
          </a:xfrm>
          <a:prstGeom prst="rect">
            <a:avLst/>
          </a:prstGeom>
        </p:spPr>
        <p:txBody>
          <a:bodyPr wrap="square">
            <a:spAutoFit/>
          </a:bodyPr>
          <a:lstStyle/>
          <a:p>
            <a:r>
              <a:rPr lang="es-MX" sz="6000" b="1" dirty="0">
                <a:latin typeface="Bradley Hand ITC" panose="03070402050302030203" pitchFamily="66" charset="0"/>
              </a:rPr>
              <a:t>Según </a:t>
            </a:r>
            <a:r>
              <a:rPr lang="es-MX" sz="6000" b="1" dirty="0" smtClean="0">
                <a:latin typeface="Bradley Hand ITC" panose="03070402050302030203" pitchFamily="66" charset="0"/>
              </a:rPr>
              <a:t>Platón…</a:t>
            </a:r>
            <a:endParaRPr lang="es-MX" sz="6000" b="1" dirty="0">
              <a:latin typeface="Bradley Hand ITC" panose="03070402050302030203" pitchFamily="66" charset="0"/>
            </a:endParaRPr>
          </a:p>
        </p:txBody>
      </p:sp>
      <p:sp>
        <p:nvSpPr>
          <p:cNvPr id="6" name="Rectángulo 5"/>
          <p:cNvSpPr/>
          <p:nvPr/>
        </p:nvSpPr>
        <p:spPr>
          <a:xfrm>
            <a:off x="4541903" y="302362"/>
            <a:ext cx="7458456" cy="6555641"/>
          </a:xfrm>
          <a:prstGeom prst="rect">
            <a:avLst/>
          </a:prstGeom>
        </p:spPr>
        <p:txBody>
          <a:bodyPr wrap="square">
            <a:spAutoFit/>
          </a:bodyPr>
          <a:lstStyle/>
          <a:p>
            <a:r>
              <a:rPr lang="es-MX" sz="2800" dirty="0" smtClean="0">
                <a:latin typeface="Bookman Old Style" panose="02050604050505020204" pitchFamily="18" charset="0"/>
              </a:rPr>
              <a:t>“Cualquier </a:t>
            </a:r>
            <a:r>
              <a:rPr lang="es-MX" sz="2800" dirty="0">
                <a:latin typeface="Bookman Old Style" panose="02050604050505020204" pitchFamily="18" charset="0"/>
              </a:rPr>
              <a:t>hombre es capaz de tener hijos, pero no cualquiera es capaz de educarlos”. Por su parte le dio mucha importancia a dirigir de la mejor manera posible la educación de los más pequeños, llevándole a preocuparse por ellos desde su más tierna edad. Platón insiste en una educación igualitaria de ambos géneros (niños y niñas). En primer lugar reflexiona sobre la educación recibida hasta los tres años. El ateniense estaba totalmente convencido de que si, los más pequeños, se criaban en un ambiente con demasiados mimos se volverían irascibles.</a:t>
            </a:r>
          </a:p>
        </p:txBody>
      </p:sp>
      <p:pic>
        <p:nvPicPr>
          <p:cNvPr id="1036" name="Picture 12" descr="JVM Ilustrador on Twitter: &quot;2 Platón… &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0188" y="2866760"/>
            <a:ext cx="3061715" cy="385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92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2"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0" y="62227"/>
            <a:ext cx="7914006" cy="2677656"/>
          </a:xfrm>
          <a:prstGeom prst="rect">
            <a:avLst/>
          </a:prstGeom>
        </p:spPr>
        <p:txBody>
          <a:bodyPr wrap="square">
            <a:spAutoFit/>
          </a:bodyPr>
          <a:lstStyle/>
          <a:p>
            <a:pPr algn="ctr"/>
            <a:r>
              <a:rPr lang="es-MX" sz="2800" dirty="0">
                <a:latin typeface="Bookman Old Style" panose="02050604050505020204" pitchFamily="18" charset="0"/>
              </a:rPr>
              <a:t>Para Aristóteles la educación era infinita, más concretamente decía: “la educación nunca termina, pues es un proceso de perfeccionamiento y por tanto ese proceso nunca termina. La educación dura tanto como dura la vida de la persona.”</a:t>
            </a:r>
          </a:p>
        </p:txBody>
      </p:sp>
      <p:sp>
        <p:nvSpPr>
          <p:cNvPr id="4" name="AutoShape 2" descr="El mundo de las substancias: Introducción a Aristóteles. – Aeterna Impe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3"/>
          <a:stretch>
            <a:fillRect/>
          </a:stretch>
        </p:blipFill>
        <p:spPr>
          <a:xfrm>
            <a:off x="460375" y="3020878"/>
            <a:ext cx="3836733" cy="3546035"/>
          </a:xfrm>
          <a:prstGeom prst="rect">
            <a:avLst/>
          </a:prstGeom>
        </p:spPr>
      </p:pic>
      <p:sp>
        <p:nvSpPr>
          <p:cNvPr id="6" name="Rectángulo 5"/>
          <p:cNvSpPr/>
          <p:nvPr/>
        </p:nvSpPr>
        <p:spPr>
          <a:xfrm>
            <a:off x="4297109" y="3505738"/>
            <a:ext cx="7894894" cy="3108543"/>
          </a:xfrm>
          <a:prstGeom prst="rect">
            <a:avLst/>
          </a:prstGeom>
        </p:spPr>
        <p:txBody>
          <a:bodyPr wrap="square">
            <a:spAutoFit/>
          </a:bodyPr>
          <a:lstStyle/>
          <a:p>
            <a:pPr algn="ctr"/>
            <a:r>
              <a:rPr lang="es-MX" sz="2800" dirty="0">
                <a:latin typeface="Bookman Old Style" panose="02050604050505020204" pitchFamily="18" charset="0"/>
              </a:rPr>
              <a:t>El objetivo marcado para la educación era el de preparar a los jóvenes, despertando en cada uno de ellos su inteligencia, para asumir a largo plazo posiciones de liderazgo en las tareas de Estado y de la sociedad. Es decir, creían en la posibilidad de formar a ‘buenos ciudadanos’.</a:t>
            </a:r>
          </a:p>
        </p:txBody>
      </p:sp>
      <p:pic>
        <p:nvPicPr>
          <p:cNvPr id="4100" name="Picture 4" descr="Memphis Simple Line Square Border Dialog Design Element, Memphis, Simple,  Line PNG Transparent Clipart Image and PSD File for Free Download"/>
          <p:cNvPicPr>
            <a:picLocks noChangeAspect="1" noChangeArrowheads="1"/>
          </p:cNvPicPr>
          <p:nvPr/>
        </p:nvPicPr>
        <p:blipFill rotWithShape="1">
          <a:blip r:embed="rId4">
            <a:extLst>
              <a:ext uri="{28A0092B-C50C-407E-A947-70E740481C1C}">
                <a14:useLocalDpi xmlns:a14="http://schemas.microsoft.com/office/drawing/2010/main" val="0"/>
              </a:ext>
            </a:extLst>
          </a:blip>
          <a:srcRect l="11548" t="25795" r="11952" b="25305"/>
          <a:stretch/>
        </p:blipFill>
        <p:spPr bwMode="auto">
          <a:xfrm>
            <a:off x="7988936" y="62227"/>
            <a:ext cx="4203064" cy="298094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8364330" y="1035719"/>
            <a:ext cx="3555782" cy="1015663"/>
          </a:xfrm>
          <a:prstGeom prst="rect">
            <a:avLst/>
          </a:prstGeom>
        </p:spPr>
        <p:txBody>
          <a:bodyPr wrap="none">
            <a:spAutoFit/>
          </a:bodyPr>
          <a:lstStyle/>
          <a:p>
            <a:r>
              <a:rPr lang="es-MX" sz="6000" b="1" dirty="0">
                <a:latin typeface="Bradley Hand ITC" panose="03070402050302030203" pitchFamily="66" charset="0"/>
              </a:rPr>
              <a:t>Aristóteles</a:t>
            </a:r>
          </a:p>
        </p:txBody>
      </p:sp>
    </p:spTree>
    <p:extLst>
      <p:ext uri="{BB962C8B-B14F-4D97-AF65-F5344CB8AC3E}">
        <p14:creationId xmlns:p14="http://schemas.microsoft.com/office/powerpoint/2010/main" val="82899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Memphis Border Simple And Cute Cartoon Box Dialog PNG and PSD | Caratulas  de contabilidad, Fondos para textos, Marcos para texto"/>
          <p:cNvPicPr>
            <a:picLocks noChangeAspect="1" noChangeArrowheads="1"/>
          </p:cNvPicPr>
          <p:nvPr/>
        </p:nvPicPr>
        <p:blipFill rotWithShape="1">
          <a:blip r:embed="rId3">
            <a:extLst>
              <a:ext uri="{28A0092B-C50C-407E-A947-70E740481C1C}">
                <a14:useLocalDpi xmlns:a14="http://schemas.microsoft.com/office/drawing/2010/main" val="0"/>
              </a:ext>
            </a:extLst>
          </a:blip>
          <a:srcRect l="7648" t="20995" r="6852" b="19605"/>
          <a:stretch/>
        </p:blipFill>
        <p:spPr bwMode="auto">
          <a:xfrm>
            <a:off x="1" y="1696446"/>
            <a:ext cx="3660640" cy="4137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3671" y="1911500"/>
            <a:ext cx="3616970" cy="769441"/>
          </a:xfrm>
          <a:prstGeom prst="rect">
            <a:avLst/>
          </a:prstGeom>
        </p:spPr>
        <p:txBody>
          <a:bodyPr wrap="square">
            <a:spAutoFit/>
          </a:bodyPr>
          <a:lstStyle/>
          <a:p>
            <a:r>
              <a:rPr lang="es-MX" sz="4400" b="1" dirty="0">
                <a:latin typeface="Bradley Hand ITC" panose="03070402050302030203" pitchFamily="66" charset="0"/>
              </a:rPr>
              <a:t>San </a:t>
            </a:r>
            <a:r>
              <a:rPr lang="es-MX" sz="4400" b="1" dirty="0" err="1">
                <a:latin typeface="Bradley Hand ITC" panose="03070402050302030203" pitchFamily="66" charset="0"/>
              </a:rPr>
              <a:t>Agustin</a:t>
            </a:r>
            <a:r>
              <a:rPr lang="es-MX" sz="4400" b="1" dirty="0">
                <a:latin typeface="Bradley Hand ITC" panose="03070402050302030203" pitchFamily="66" charset="0"/>
              </a:rPr>
              <a:t>: </a:t>
            </a:r>
          </a:p>
        </p:txBody>
      </p:sp>
      <p:sp>
        <p:nvSpPr>
          <p:cNvPr id="4" name="Rectángulo 3"/>
          <p:cNvSpPr/>
          <p:nvPr/>
        </p:nvSpPr>
        <p:spPr>
          <a:xfrm>
            <a:off x="3660641" y="1"/>
            <a:ext cx="8677657" cy="6740307"/>
          </a:xfrm>
          <a:prstGeom prst="rect">
            <a:avLst/>
          </a:prstGeom>
        </p:spPr>
        <p:txBody>
          <a:bodyPr wrap="square">
            <a:spAutoFit/>
          </a:bodyPr>
          <a:lstStyle/>
          <a:p>
            <a:r>
              <a:rPr lang="es-MX" sz="2400" dirty="0" smtClean="0">
                <a:latin typeface="Bookman Old Style" panose="02050604050505020204" pitchFamily="18" charset="0"/>
              </a:rPr>
              <a:t>El objetivo </a:t>
            </a:r>
            <a:r>
              <a:rPr lang="es-MX" sz="2400" dirty="0">
                <a:latin typeface="Bookman Old Style" panose="02050604050505020204" pitchFamily="18" charset="0"/>
              </a:rPr>
              <a:t>principal de esta investigación ha sido identificar el concepto de educación que subyace en las obras de San Agustín. Se realizó un análisis del uso que hace nuestro autor de ciertos términos latinos vinculados con la educación -los verbos educare, </a:t>
            </a:r>
            <a:r>
              <a:rPr lang="es-MX" sz="2400" dirty="0" err="1">
                <a:latin typeface="Bookman Old Style" panose="02050604050505020204" pitchFamily="18" charset="0"/>
              </a:rPr>
              <a:t>educere</a:t>
            </a:r>
            <a:r>
              <a:rPr lang="es-MX" sz="2400" dirty="0">
                <a:latin typeface="Bookman Old Style" panose="02050604050505020204" pitchFamily="18" charset="0"/>
              </a:rPr>
              <a:t> y formare, y los sustantivos </a:t>
            </a:r>
            <a:r>
              <a:rPr lang="es-MX" sz="2400" dirty="0" smtClean="0">
                <a:latin typeface="Bookman Old Style" panose="02050604050505020204" pitchFamily="18" charset="0"/>
              </a:rPr>
              <a:t>educativo, </a:t>
            </a:r>
            <a:r>
              <a:rPr lang="es-MX" sz="2400" dirty="0">
                <a:latin typeface="Bookman Old Style" panose="02050604050505020204" pitchFamily="18" charset="0"/>
              </a:rPr>
              <a:t>disciplina y doctrina, englobados bajo los conceptos de </a:t>
            </a:r>
            <a:r>
              <a:rPr lang="es-MX" sz="2400" dirty="0" smtClean="0">
                <a:latin typeface="Bookman Old Style" panose="02050604050505020204" pitchFamily="18" charset="0"/>
              </a:rPr>
              <a:t>educativo, </a:t>
            </a:r>
            <a:r>
              <a:rPr lang="es-MX" sz="2400" dirty="0">
                <a:latin typeface="Bookman Old Style" panose="02050604050505020204" pitchFamily="18" charset="0"/>
              </a:rPr>
              <a:t>doctrina, disciplina y </a:t>
            </a:r>
            <a:r>
              <a:rPr lang="es-MX" sz="2400" dirty="0" smtClean="0">
                <a:latin typeface="Bookman Old Style" panose="02050604050505020204" pitchFamily="18" charset="0"/>
              </a:rPr>
              <a:t>formativo, </a:t>
            </a:r>
            <a:r>
              <a:rPr lang="es-MX" sz="2400" dirty="0">
                <a:latin typeface="Bookman Old Style" panose="02050604050505020204" pitchFamily="18" charset="0"/>
              </a:rPr>
              <a:t>y de las relaciones de analogía que existen entre los distintos significados. El trabajo está organizado en dos partes: en la primera se contextualiza desde el punto de vista filosófico y religioso la obra agustiniana, y se determinan los principios antropológicos que sustentan el pensamiento educativo de nuestro autor. En la segunda parte se lleva a cabo el análisis de los términos seleccionados, estableciendo en primer lugar sus antecedentes latinos y bíblicos, y luego los usos propiamente agustinianos, y sus </a:t>
            </a:r>
            <a:r>
              <a:rPr lang="es-MX" sz="2400" dirty="0" err="1">
                <a:latin typeface="Bookman Old Style" panose="02050604050505020204" pitchFamily="18" charset="0"/>
              </a:rPr>
              <a:t>analogados</a:t>
            </a:r>
            <a:r>
              <a:rPr lang="es-MX" sz="2400" dirty="0">
                <a:latin typeface="Bookman Old Style" panose="02050604050505020204" pitchFamily="18" charset="0"/>
              </a:rPr>
              <a:t> principales</a:t>
            </a:r>
          </a:p>
        </p:txBody>
      </p:sp>
      <p:sp>
        <p:nvSpPr>
          <p:cNvPr id="7" name="Rectángulo 6"/>
          <p:cNvSpPr/>
          <p:nvPr/>
        </p:nvSpPr>
        <p:spPr>
          <a:xfrm>
            <a:off x="313930" y="2689113"/>
            <a:ext cx="3051062" cy="2862322"/>
          </a:xfrm>
          <a:prstGeom prst="rect">
            <a:avLst/>
          </a:prstGeom>
        </p:spPr>
        <p:txBody>
          <a:bodyPr wrap="square">
            <a:spAutoFit/>
          </a:bodyPr>
          <a:lstStyle/>
          <a:p>
            <a:r>
              <a:rPr lang="es-MX" sz="2000" dirty="0">
                <a:latin typeface="Bookman Old Style" panose="02050604050505020204" pitchFamily="18" charset="0"/>
              </a:rPr>
              <a:t>fue educador y en algunos de sus escritos se centró en el tema de la educación, sin embargo, no se encuentra explícitamente un concepto de educación en su pensamiento. </a:t>
            </a:r>
            <a:endParaRPr lang="es-MX" sz="2000" dirty="0"/>
          </a:p>
        </p:txBody>
      </p:sp>
    </p:spTree>
    <p:extLst>
      <p:ext uri="{BB962C8B-B14F-4D97-AF65-F5344CB8AC3E}">
        <p14:creationId xmlns:p14="http://schemas.microsoft.com/office/powerpoint/2010/main" val="207582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Memphis Simple Line Square Border Dialog Design Element, Memphis, Simple,  Line PNG Transparent Clipart Image and PSD File for Free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11548" t="25795" r="11952" b="25305"/>
          <a:stretch/>
        </p:blipFill>
        <p:spPr bwMode="auto">
          <a:xfrm>
            <a:off x="8686800" y="237744"/>
            <a:ext cx="3505200" cy="2615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422935" y="909746"/>
            <a:ext cx="2032929" cy="1015663"/>
          </a:xfrm>
          <a:prstGeom prst="rect">
            <a:avLst/>
          </a:prstGeom>
        </p:spPr>
        <p:txBody>
          <a:bodyPr wrap="none">
            <a:spAutoFit/>
          </a:bodyPr>
          <a:lstStyle/>
          <a:p>
            <a:r>
              <a:rPr lang="es-MX" sz="6000" b="1" dirty="0" smtClean="0">
                <a:latin typeface="Bradley Hand ITC" panose="03070402050302030203" pitchFamily="66" charset="0"/>
              </a:rPr>
              <a:t>Locke</a:t>
            </a:r>
            <a:endParaRPr lang="es-MX" sz="6000" b="1" dirty="0">
              <a:latin typeface="Bradley Hand ITC" panose="03070402050302030203" pitchFamily="66" charset="0"/>
            </a:endParaRPr>
          </a:p>
        </p:txBody>
      </p:sp>
      <p:pic>
        <p:nvPicPr>
          <p:cNvPr id="2050" name="Picture 2" descr="John Locke - Wikipedia, la enciclopedia lib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279" y="2640697"/>
            <a:ext cx="3419856" cy="406273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38912" y="547135"/>
            <a:ext cx="7808977" cy="1938992"/>
          </a:xfrm>
          <a:prstGeom prst="rect">
            <a:avLst/>
          </a:prstGeom>
        </p:spPr>
        <p:txBody>
          <a:bodyPr wrap="square">
            <a:spAutoFit/>
          </a:bodyPr>
          <a:lstStyle/>
          <a:p>
            <a:pPr algn="ctr"/>
            <a:r>
              <a:rPr lang="es-ES" sz="2400" dirty="0">
                <a:latin typeface="Bookman Old Style" panose="02050604050505020204" pitchFamily="18" charset="0"/>
              </a:rPr>
              <a:t>E</a:t>
            </a:r>
            <a:r>
              <a:rPr lang="es-ES" sz="2400" dirty="0" smtClean="0">
                <a:latin typeface="Bookman Old Style" panose="02050604050505020204" pitchFamily="18" charset="0"/>
              </a:rPr>
              <a:t>specifica </a:t>
            </a:r>
            <a:r>
              <a:rPr lang="es-ES" sz="2400" dirty="0">
                <a:latin typeface="Bookman Old Style" panose="02050604050505020204" pitchFamily="18" charset="0"/>
              </a:rPr>
              <a:t>la concepción de educación como Educación 'Física', 'Moral' e 'Intelectual', y es una educación que pretende la creación del hábito para adquirir la virtud, la cual requiere del uso de la razón.</a:t>
            </a:r>
            <a:endParaRPr lang="es-MX" sz="2400" dirty="0">
              <a:latin typeface="Bookman Old Style" panose="02050604050505020204" pitchFamily="18" charset="0"/>
            </a:endParaRPr>
          </a:p>
        </p:txBody>
      </p:sp>
      <p:sp>
        <p:nvSpPr>
          <p:cNvPr id="5" name="Rectángulo 4"/>
          <p:cNvSpPr/>
          <p:nvPr/>
        </p:nvSpPr>
        <p:spPr>
          <a:xfrm>
            <a:off x="4517135" y="3332230"/>
            <a:ext cx="7194761" cy="3046988"/>
          </a:xfrm>
          <a:prstGeom prst="rect">
            <a:avLst/>
          </a:prstGeom>
        </p:spPr>
        <p:txBody>
          <a:bodyPr wrap="square">
            <a:spAutoFit/>
          </a:bodyPr>
          <a:lstStyle/>
          <a:p>
            <a:r>
              <a:rPr lang="es-ES" sz="2400" dirty="0">
                <a:latin typeface="Bookman Old Style" panose="02050604050505020204" pitchFamily="18" charset="0"/>
              </a:rPr>
              <a:t>Para Locke, el deseo natural es alcanzar el placer y evitar el dolor; y el papel de la razón en las cuestiones prácticas es descubrir los medios para estos fines, pues la búsqueda del placer debe ser controlada por el intelecto. Para el autor, la responsabilidad de los padres y de los educadores es enseñar a los niños las reglas y controles de la razón. </a:t>
            </a:r>
            <a:endParaRPr lang="es-MX" sz="2400" dirty="0">
              <a:latin typeface="Bookman Old Style" panose="02050604050505020204" pitchFamily="18" charset="0"/>
            </a:endParaRPr>
          </a:p>
        </p:txBody>
      </p:sp>
    </p:spTree>
    <p:extLst>
      <p:ext uri="{BB962C8B-B14F-4D97-AF65-F5344CB8AC3E}">
        <p14:creationId xmlns:p14="http://schemas.microsoft.com/office/powerpoint/2010/main" val="201388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Memphis Border Simple And Cute Cartoon Box Dialog PNG and PSD | Caratulas  de contabilidad, Fondos para textos, Marcos para texto"/>
          <p:cNvPicPr>
            <a:picLocks noChangeAspect="1" noChangeArrowheads="1"/>
          </p:cNvPicPr>
          <p:nvPr/>
        </p:nvPicPr>
        <p:blipFill rotWithShape="1">
          <a:blip r:embed="rId3">
            <a:extLst>
              <a:ext uri="{28A0092B-C50C-407E-A947-70E740481C1C}">
                <a14:useLocalDpi xmlns:a14="http://schemas.microsoft.com/office/drawing/2010/main" val="0"/>
              </a:ext>
            </a:extLst>
          </a:blip>
          <a:srcRect l="7648" t="20995" r="6852" b="19605"/>
          <a:stretch/>
        </p:blipFill>
        <p:spPr bwMode="auto">
          <a:xfrm>
            <a:off x="347043" y="2440983"/>
            <a:ext cx="3858767" cy="252769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20565" y="3021165"/>
            <a:ext cx="3511722" cy="1569660"/>
          </a:xfrm>
          <a:prstGeom prst="rect">
            <a:avLst/>
          </a:prstGeom>
        </p:spPr>
        <p:txBody>
          <a:bodyPr wrap="square">
            <a:spAutoFit/>
          </a:bodyPr>
          <a:lstStyle/>
          <a:p>
            <a:r>
              <a:rPr lang="es-MX" sz="4800" b="1" dirty="0">
                <a:latin typeface="Bradley Hand ITC" panose="03070402050302030203" pitchFamily="66" charset="0"/>
              </a:rPr>
              <a:t>Jean-Jacques Rousseau</a:t>
            </a:r>
          </a:p>
        </p:txBody>
      </p:sp>
      <p:pic>
        <p:nvPicPr>
          <p:cNvPr id="7170" name="Picture 2" descr="https://educomunicacion.es/figuraspedagogia/rousseau%200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222" y="3312305"/>
            <a:ext cx="2836948" cy="332435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 y="5171007"/>
            <a:ext cx="5047487" cy="1569660"/>
          </a:xfrm>
          <a:prstGeom prst="rect">
            <a:avLst/>
          </a:prstGeom>
        </p:spPr>
        <p:txBody>
          <a:bodyPr wrap="square">
            <a:spAutoFit/>
          </a:bodyPr>
          <a:lstStyle/>
          <a:p>
            <a:r>
              <a:rPr lang="es-ES" sz="2400" dirty="0">
                <a:latin typeface="Bookman Old Style" panose="02050604050505020204" pitchFamily="18" charset="0"/>
              </a:rPr>
              <a:t>A Jean-Jacques Rousseau se le considera como el representante típico del tratamiento individual en la educación.</a:t>
            </a:r>
            <a:endParaRPr lang="es-MX" sz="2400" dirty="0">
              <a:latin typeface="Bookman Old Style" panose="02050604050505020204" pitchFamily="18" charset="0"/>
            </a:endParaRPr>
          </a:p>
        </p:txBody>
      </p:sp>
      <p:sp>
        <p:nvSpPr>
          <p:cNvPr id="5" name="Rectángulo 4"/>
          <p:cNvSpPr/>
          <p:nvPr/>
        </p:nvSpPr>
        <p:spPr>
          <a:xfrm>
            <a:off x="173521" y="132659"/>
            <a:ext cx="12018479" cy="2308324"/>
          </a:xfrm>
          <a:prstGeom prst="rect">
            <a:avLst/>
          </a:prstGeom>
        </p:spPr>
        <p:txBody>
          <a:bodyPr wrap="square">
            <a:spAutoFit/>
          </a:bodyPr>
          <a:lstStyle/>
          <a:p>
            <a:pPr algn="ctr"/>
            <a:r>
              <a:rPr lang="es-ES" sz="2400" dirty="0">
                <a:latin typeface="Bookman Old Style" panose="02050604050505020204" pitchFamily="18" charset="0"/>
              </a:rPr>
              <a:t>Su alumno se educa solo con un preceptor, sus fines educativos no son individuales, sino también sociales, diferentes a los de la educación dada en su tiempo, en contra de la cual se manifestaba.  La vuelta a lo natural fuera de convencionalismos sociales, es la clave de la idea de la educación de Jean-Jacques Rousseau. La naturaleza es lo primitivo y valioso, lo esencial de la Especie Humana.</a:t>
            </a:r>
            <a:endParaRPr lang="es-MX" sz="2400" dirty="0">
              <a:latin typeface="Bookman Old Style" panose="02050604050505020204" pitchFamily="18" charset="0"/>
            </a:endParaRPr>
          </a:p>
        </p:txBody>
      </p:sp>
      <p:sp>
        <p:nvSpPr>
          <p:cNvPr id="6" name="Rectángulo 5"/>
          <p:cNvSpPr/>
          <p:nvPr/>
        </p:nvSpPr>
        <p:spPr>
          <a:xfrm>
            <a:off x="8375904" y="4432343"/>
            <a:ext cx="3816096" cy="2308324"/>
          </a:xfrm>
          <a:prstGeom prst="rect">
            <a:avLst/>
          </a:prstGeom>
        </p:spPr>
        <p:txBody>
          <a:bodyPr wrap="square">
            <a:spAutoFit/>
          </a:bodyPr>
          <a:lstStyle/>
          <a:p>
            <a:pPr algn="ctr"/>
            <a:r>
              <a:rPr lang="es-ES" sz="2400" dirty="0">
                <a:latin typeface="Bookman Old Style" panose="02050604050505020204" pitchFamily="18" charset="0"/>
              </a:rPr>
              <a:t>promueve pensamientos filosóficos sobre la educación, siendo este uno de sus principales aportes en el campo de la pedagogía.</a:t>
            </a:r>
            <a:endParaRPr lang="es-MX" sz="2400" dirty="0">
              <a:latin typeface="Bookman Old Style" panose="02050604050505020204" pitchFamily="18" charset="0"/>
            </a:endParaRPr>
          </a:p>
        </p:txBody>
      </p:sp>
    </p:spTree>
    <p:extLst>
      <p:ext uri="{BB962C8B-B14F-4D97-AF65-F5344CB8AC3E}">
        <p14:creationId xmlns:p14="http://schemas.microsoft.com/office/powerpoint/2010/main" val="390921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Memphis Simple Line Square Border Dialog Design Element, Memphis, Simple,  Line PNG Transparent Clipart Image and PSD File for Free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11548" t="25795" r="11952" b="25305"/>
          <a:stretch/>
        </p:blipFill>
        <p:spPr bwMode="auto">
          <a:xfrm>
            <a:off x="164592" y="182880"/>
            <a:ext cx="3505200" cy="2615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13173" y="936732"/>
            <a:ext cx="3511722" cy="1107996"/>
          </a:xfrm>
          <a:prstGeom prst="rect">
            <a:avLst/>
          </a:prstGeom>
        </p:spPr>
        <p:txBody>
          <a:bodyPr wrap="square">
            <a:spAutoFit/>
          </a:bodyPr>
          <a:lstStyle/>
          <a:p>
            <a:r>
              <a:rPr lang="es-MX" sz="6600" b="1" dirty="0" smtClean="0">
                <a:latin typeface="Bradley Hand ITC" panose="03070402050302030203" pitchFamily="66" charset="0"/>
              </a:rPr>
              <a:t>Kant</a:t>
            </a:r>
            <a:endParaRPr lang="es-MX" sz="6600" b="1" dirty="0">
              <a:latin typeface="Bradley Hand ITC" panose="03070402050302030203" pitchFamily="66" charset="0"/>
            </a:endParaRPr>
          </a:p>
        </p:txBody>
      </p:sp>
      <p:sp>
        <p:nvSpPr>
          <p:cNvPr id="2" name="Rectángulo 1"/>
          <p:cNvSpPr/>
          <p:nvPr/>
        </p:nvSpPr>
        <p:spPr>
          <a:xfrm>
            <a:off x="3864866" y="25363"/>
            <a:ext cx="8327136" cy="2677656"/>
          </a:xfrm>
          <a:prstGeom prst="rect">
            <a:avLst/>
          </a:prstGeom>
        </p:spPr>
        <p:txBody>
          <a:bodyPr wrap="square">
            <a:spAutoFit/>
          </a:bodyPr>
          <a:lstStyle/>
          <a:p>
            <a:r>
              <a:rPr lang="es-ES" sz="2400" dirty="0">
                <a:latin typeface="Bookman Old Style" panose="02050604050505020204" pitchFamily="18" charset="0"/>
              </a:rPr>
              <a:t>La educación, según Kant, es un arte cuya pretensión central es la búsqueda de la perfección humana. Esta cuenta con dos partes constitutivas: la disciplina, que tiene como función la represión de la animalidad, de lo instintivo; y, la instrucción, que es la parte positiva de la educación y consiste en la transmisión de conocimiento de una generación a otra.</a:t>
            </a:r>
            <a:endParaRPr lang="es-MX" sz="2400" dirty="0">
              <a:latin typeface="Bookman Old Style" panose="02050604050505020204" pitchFamily="18" charset="0"/>
            </a:endParaRPr>
          </a:p>
        </p:txBody>
      </p:sp>
      <p:sp>
        <p:nvSpPr>
          <p:cNvPr id="5" name="Rectángulo 4"/>
          <p:cNvSpPr/>
          <p:nvPr/>
        </p:nvSpPr>
        <p:spPr>
          <a:xfrm>
            <a:off x="3834381" y="2703016"/>
            <a:ext cx="8357619" cy="4154984"/>
          </a:xfrm>
          <a:prstGeom prst="rect">
            <a:avLst/>
          </a:prstGeom>
        </p:spPr>
        <p:txBody>
          <a:bodyPr wrap="square">
            <a:spAutoFit/>
          </a:bodyPr>
          <a:lstStyle/>
          <a:p>
            <a:r>
              <a:rPr lang="es-ES" sz="2400" dirty="0">
                <a:latin typeface="Bookman Old Style" panose="02050604050505020204" pitchFamily="18" charset="0"/>
              </a:rPr>
              <a:t>Educarse, de acuerdo a la perspectiva kantiana, le resulta indispensable al ser humano por tres razones: Primero, porque “únicamente por la educación el hombre llega a ser hombre” </a:t>
            </a:r>
          </a:p>
          <a:p>
            <a:r>
              <a:rPr lang="es-ES" sz="2400" dirty="0">
                <a:latin typeface="Bookman Old Style" panose="02050604050505020204" pitchFamily="18" charset="0"/>
              </a:rPr>
              <a:t>Segundo, porque esa desigualdad se traduce en una debilidad relativa, “el hombre es la única criatura que ha de ser educada” </a:t>
            </a:r>
          </a:p>
          <a:p>
            <a:r>
              <a:rPr lang="es-ES" sz="2400" dirty="0">
                <a:latin typeface="Bookman Old Style" panose="02050604050505020204" pitchFamily="18" charset="0"/>
              </a:rPr>
              <a:t>Tercero, porque esas facultades alcanzadas por medio de la educación no sólo son herramientas para su subsistencia, sino que, al mismo tiempo, son el gran secreto de la perfección de la naturaleza humana</a:t>
            </a:r>
            <a:endParaRPr lang="es-MX" sz="2400" dirty="0">
              <a:latin typeface="Bookman Old Style" panose="02050604050505020204" pitchFamily="18" charset="0"/>
            </a:endParaRPr>
          </a:p>
        </p:txBody>
      </p:sp>
      <p:pic>
        <p:nvPicPr>
          <p:cNvPr id="6146" name="Picture 2" descr="El hombre de Konisg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01" y="2801265"/>
            <a:ext cx="3319145" cy="405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6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Memphis Simple Line Square Border Dialog Design Element, Memphis, Simple,  Line PNG Transparent Clipart Image and PSD File for Free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11548" t="25795" r="11952" b="25305"/>
          <a:stretch/>
        </p:blipFill>
        <p:spPr bwMode="auto">
          <a:xfrm>
            <a:off x="164592" y="182880"/>
            <a:ext cx="3505200" cy="2615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39438" y="1132362"/>
            <a:ext cx="2555508" cy="716735"/>
          </a:xfrm>
          <a:prstGeom prst="rect">
            <a:avLst/>
          </a:prstGeom>
        </p:spPr>
        <p:txBody>
          <a:bodyPr wrap="none">
            <a:spAutoFit/>
          </a:bodyPr>
          <a:lstStyle/>
          <a:p>
            <a:pPr>
              <a:lnSpc>
                <a:spcPct val="107000"/>
              </a:lnSpc>
              <a:spcAft>
                <a:spcPts val="800"/>
              </a:spcAft>
            </a:pPr>
            <a:r>
              <a:rPr lang="es-MX" sz="4000" b="1" dirty="0">
                <a:latin typeface="Century Gothic" panose="020B0502020202020204" pitchFamily="34" charset="0"/>
                <a:ea typeface="Calibri" panose="020F0502020204030204" pitchFamily="34" charset="0"/>
                <a:cs typeface="Arial" panose="020B0604020202020204" pitchFamily="34" charset="0"/>
              </a:rPr>
              <a:t>Durkheim</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Émile Durkheim - Wikipedia, la enciclopedia libre"/>
          <p:cNvPicPr/>
          <p:nvPr/>
        </p:nvPicPr>
        <p:blipFill>
          <a:blip r:embed="rId4">
            <a:extLst>
              <a:ext uri="{28A0092B-C50C-407E-A947-70E740481C1C}">
                <a14:useLocalDpi xmlns:a14="http://schemas.microsoft.com/office/drawing/2010/main" val="0"/>
              </a:ext>
            </a:extLst>
          </a:blip>
          <a:srcRect/>
          <a:stretch>
            <a:fillRect/>
          </a:stretch>
        </p:blipFill>
        <p:spPr bwMode="auto">
          <a:xfrm>
            <a:off x="987552" y="2981460"/>
            <a:ext cx="3669030" cy="3591116"/>
          </a:xfrm>
          <a:prstGeom prst="rect">
            <a:avLst/>
          </a:prstGeom>
          <a:noFill/>
          <a:ln>
            <a:noFill/>
          </a:ln>
        </p:spPr>
      </p:pic>
      <p:sp>
        <p:nvSpPr>
          <p:cNvPr id="4" name="Rectángulo 3"/>
          <p:cNvSpPr/>
          <p:nvPr/>
        </p:nvSpPr>
        <p:spPr>
          <a:xfrm>
            <a:off x="5049966" y="327690"/>
            <a:ext cx="6748652" cy="5829929"/>
          </a:xfrm>
          <a:prstGeom prst="rect">
            <a:avLst/>
          </a:prstGeom>
        </p:spPr>
        <p:txBody>
          <a:bodyPr wrap="square">
            <a:spAutoFit/>
          </a:bodyPr>
          <a:lstStyle/>
          <a:p>
            <a:pPr>
              <a:lnSpc>
                <a:spcPct val="107000"/>
              </a:lnSpc>
              <a:spcAft>
                <a:spcPts val="800"/>
              </a:spcAft>
            </a:pP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La educación según Durkheim es proceso de transmisión cultural de una generación a otra, es decir, en donde las generaciones adultas enseñan a las generaciones jóvenes  su cultura, costumbres y/o tradiciones.</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Educar, enseñar desarrolla facultades intelectuales y morales, dirigen la inclinación del educado a la sociedad.</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400" dirty="0">
                <a:solidFill>
                  <a:srgbClr val="202124"/>
                </a:solidFill>
                <a:latin typeface="Century Gothic" panose="020B0502020202020204" pitchFamily="34" charset="0"/>
                <a:ea typeface="Calibri" panose="020F0502020204030204" pitchFamily="34" charset="0"/>
                <a:cs typeface="Arial" panose="020B0604020202020204" pitchFamily="34" charset="0"/>
              </a:rPr>
              <a:t>La sociedad que trabaja mediante el complejo de sus instrucciones y de sus fuerzas en la de formación de la adaptación del individuo a las condiciones y exigencias de la vida del grupo.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808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terest || emilysnellen | Fondos de pantalla de power point, Fondos  acuarela, Fondo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1"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Memphis Border Simple And Cute Cartoon Box Dialog PNG and PSD | Caratulas  de contabilidad, Fondos para textos, Marcos para texto"/>
          <p:cNvPicPr>
            <a:picLocks noChangeAspect="1" noChangeArrowheads="1"/>
          </p:cNvPicPr>
          <p:nvPr/>
        </p:nvPicPr>
        <p:blipFill rotWithShape="1">
          <a:blip r:embed="rId3">
            <a:extLst>
              <a:ext uri="{28A0092B-C50C-407E-A947-70E740481C1C}">
                <a14:useLocalDpi xmlns:a14="http://schemas.microsoft.com/office/drawing/2010/main" val="0"/>
              </a:ext>
            </a:extLst>
          </a:blip>
          <a:srcRect l="7648" t="20995" r="6852" b="19605"/>
          <a:stretch/>
        </p:blipFill>
        <p:spPr bwMode="auto">
          <a:xfrm>
            <a:off x="120397" y="269864"/>
            <a:ext cx="3840480" cy="259689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323133" y="1044780"/>
            <a:ext cx="1874231" cy="935321"/>
          </a:xfrm>
          <a:prstGeom prst="rect">
            <a:avLst/>
          </a:prstGeom>
        </p:spPr>
        <p:txBody>
          <a:bodyPr wrap="none">
            <a:spAutoFit/>
          </a:bodyPr>
          <a:lstStyle/>
          <a:p>
            <a:pPr>
              <a:lnSpc>
                <a:spcPct val="107000"/>
              </a:lnSpc>
              <a:spcAft>
                <a:spcPts val="800"/>
              </a:spcAft>
            </a:pPr>
            <a:r>
              <a:rPr lang="es-MX" sz="5400" b="1" dirty="0">
                <a:latin typeface="Century Gothic" panose="020B0502020202020204" pitchFamily="34" charset="0"/>
                <a:ea typeface="Calibri" panose="020F0502020204030204" pitchFamily="34" charset="0"/>
                <a:cs typeface="Arial" panose="020B0604020202020204" pitchFamily="34" charset="0"/>
              </a:rPr>
              <a:t>Marx</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Karl Marx - Biografía, quién es y qué hizo | 2021 | Economipedia"/>
          <p:cNvPicPr/>
          <p:nvPr/>
        </p:nvPicPr>
        <p:blipFill>
          <a:blip r:embed="rId4">
            <a:extLst>
              <a:ext uri="{28A0092B-C50C-407E-A947-70E740481C1C}">
                <a14:useLocalDpi xmlns:a14="http://schemas.microsoft.com/office/drawing/2010/main" val="0"/>
              </a:ext>
            </a:extLst>
          </a:blip>
          <a:srcRect/>
          <a:stretch>
            <a:fillRect/>
          </a:stretch>
        </p:blipFill>
        <p:spPr bwMode="auto">
          <a:xfrm>
            <a:off x="969263" y="3244751"/>
            <a:ext cx="3321749" cy="3235261"/>
          </a:xfrm>
          <a:prstGeom prst="rect">
            <a:avLst/>
          </a:prstGeom>
          <a:noFill/>
          <a:ln>
            <a:noFill/>
          </a:ln>
        </p:spPr>
      </p:pic>
      <p:sp>
        <p:nvSpPr>
          <p:cNvPr id="4" name="Rectángulo 3"/>
          <p:cNvSpPr/>
          <p:nvPr/>
        </p:nvSpPr>
        <p:spPr>
          <a:xfrm>
            <a:off x="5028439" y="106155"/>
            <a:ext cx="6096000" cy="6751848"/>
          </a:xfrm>
          <a:prstGeom prst="rect">
            <a:avLst/>
          </a:prstGeom>
        </p:spPr>
        <p:txBody>
          <a:bodyPr>
            <a:spAutoFit/>
          </a:bodyPr>
          <a:lstStyle/>
          <a:p>
            <a:pPr>
              <a:lnSpc>
                <a:spcPct val="107000"/>
              </a:lnSpc>
              <a:spcAft>
                <a:spcPts val="800"/>
              </a:spcAft>
            </a:pPr>
            <a:r>
              <a:rPr lang="es-MX" sz="2800" dirty="0">
                <a:solidFill>
                  <a:srgbClr val="202124"/>
                </a:solidFill>
                <a:latin typeface="Century Gothic" panose="020B0502020202020204" pitchFamily="34" charset="0"/>
                <a:ea typeface="Calibri" panose="020F0502020204030204" pitchFamily="34" charset="0"/>
                <a:cs typeface="Arial" panose="020B0604020202020204" pitchFamily="34" charset="0"/>
              </a:rPr>
              <a:t>Centra su estudio en el mundo del trabajo y la producción.</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800" dirty="0">
                <a:solidFill>
                  <a:srgbClr val="202124"/>
                </a:solidFill>
                <a:latin typeface="Century Gothic" panose="020B0502020202020204" pitchFamily="34" charset="0"/>
                <a:ea typeface="Calibri" panose="020F0502020204030204" pitchFamily="34" charset="0"/>
                <a:cs typeface="Arial" panose="020B0604020202020204" pitchFamily="34" charset="0"/>
              </a:rPr>
              <a:t>Para Marx la educación es parte del sistema de producción capitalista, para él la escuela debe de centrarse en la realidad del trabajo.</a:t>
            </a:r>
            <a:endParaRPr lang="es-MX"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2800" dirty="0">
                <a:solidFill>
                  <a:srgbClr val="202124"/>
                </a:solidFill>
                <a:latin typeface="Century Gothic" panose="020B0502020202020204" pitchFamily="34" charset="0"/>
                <a:ea typeface="Calibri" panose="020F0502020204030204" pitchFamily="34" charset="0"/>
                <a:cs typeface="Arial" panose="020B0604020202020204" pitchFamily="34" charset="0"/>
              </a:rPr>
              <a:t>Es el medio de diferenciar la producción social, para él la escuela reproduce a la fábrica, ambas producen y reproducen la división social del trabajo y la división entre trabajo físico e intelectual.</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93383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1281</Words>
  <Application>Microsoft Office PowerPoint</Application>
  <PresentationFormat>Panorámica</PresentationFormat>
  <Paragraphs>57</Paragraphs>
  <Slides>15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Arial</vt:lpstr>
      <vt:lpstr>Bahnschrift Light</vt:lpstr>
      <vt:lpstr>Bell MT</vt:lpstr>
      <vt:lpstr>Bookman Old Style</vt:lpstr>
      <vt:lpstr>Bradley Hand ITC</vt:lpstr>
      <vt:lpstr>Calibri</vt:lpstr>
      <vt:lpstr>Calibri Light</vt:lpstr>
      <vt:lpstr>Century Gothic</vt:lpstr>
      <vt:lpstr>Lucida Console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17</cp:revision>
  <dcterms:created xsi:type="dcterms:W3CDTF">2021-03-24T20:24:58Z</dcterms:created>
  <dcterms:modified xsi:type="dcterms:W3CDTF">2021-04-08T18:01:05Z</dcterms:modified>
</cp:coreProperties>
</file>