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9" r:id="rId3"/>
    <p:sldId id="261" r:id="rId4"/>
    <p:sldId id="262" r:id="rId5"/>
    <p:sldId id="260" r:id="rId6"/>
    <p:sldId id="263" r:id="rId7"/>
    <p:sldId id="264" r:id="rId8"/>
    <p:sldId id="265" r:id="rId9"/>
    <p:sldId id="258" r:id="rId10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Estilo medio 4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2C0FDF-2E5F-4724-B281-9A31A3B74C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D712C4A-4212-465E-84FA-FB7363097F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F942E3-C699-4DFA-8E6B-30A4EEB8D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0FA0-A6A2-4544-8F35-591E418D5277}" type="datetimeFigureOut">
              <a:rPr lang="es-ES" smtClean="0"/>
              <a:t>08/04/2021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88E6B2F-0500-407D-B026-074C8C05C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E0EFEB-7448-46D5-A333-7EF1D3C4C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21B9-9839-42CF-AEF8-30B41CC2F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28769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2D23ED-20E1-4E5B-94C6-6457FAC7A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F8B5360-4215-4206-BD7A-C66A47C60D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E6F1F11-DD14-4DAF-A056-CB8AD9E1C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0FA0-A6A2-4544-8F35-591E418D5277}" type="datetimeFigureOut">
              <a:rPr lang="es-ES" smtClean="0"/>
              <a:t>08/04/2021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47F2882-F3D0-437C-8DB9-A5050C749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055EF7F-CC64-475F-90FD-90D197AE2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21B9-9839-42CF-AEF8-30B41CC2F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87473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72525EC-F3AB-43B2-9821-C79BF8DE1B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7F11820-7A16-4497-BB7C-FE3C479881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C489C46-7627-407B-9561-2C67D064A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0FA0-A6A2-4544-8F35-591E418D5277}" type="datetimeFigureOut">
              <a:rPr lang="es-ES" smtClean="0"/>
              <a:t>08/04/2021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2B43273-BB15-4D80-9EAD-6229ADDF6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F381AE1-219C-4B0E-A4DE-4C8F4C314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21B9-9839-42CF-AEF8-30B41CC2F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4934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7C53A7-AC72-42BA-8C52-E0C0097AA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A3B14FD-8988-4F7B-8DCD-4C85B099E7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BF2565F-FF84-41C8-AD4D-8F160172C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0FA0-A6A2-4544-8F35-591E418D5277}" type="datetimeFigureOut">
              <a:rPr lang="es-ES" smtClean="0"/>
              <a:t>08/04/2021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73689C4-D06E-4838-AE9E-1649FA9A5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5B3EDCC-307E-4ADC-A11F-3E40C7DA5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21B9-9839-42CF-AEF8-30B41CC2F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1579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95DA00-320F-49E9-A8D8-14739522FA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A6D29E2-4157-4374-A103-67373D5D83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E4048BE-5AEE-48B0-B018-16D90E38D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0FA0-A6A2-4544-8F35-591E418D5277}" type="datetimeFigureOut">
              <a:rPr lang="es-ES" smtClean="0"/>
              <a:t>08/04/2021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D631F7B-568D-46FA-88CA-48AB97D55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0DE16FB-F2EB-4755-8161-36CFF0BB2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21B9-9839-42CF-AEF8-30B41CC2F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39392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9D569D-AF88-4E00-B6D3-5D7514219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9B5BFDD-B3AC-4419-992D-DCEC80DFB3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D2830A7-D28C-485B-BC85-A0D4D752B9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88DFB8D-9CAB-4D9B-95D4-A9432479D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0FA0-A6A2-4544-8F35-591E418D5277}" type="datetimeFigureOut">
              <a:rPr lang="es-ES" smtClean="0"/>
              <a:t>08/04/2021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C8182E7-BCE7-4BCA-A4A9-E4136FF03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6EAF3B5-6204-4D79-A808-BBCE48E17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21B9-9839-42CF-AEF8-30B41CC2F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4916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1BCD15-D73B-428B-B076-AA89F41B2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1B76E22-F6E9-4EEB-A0FC-4557B8E683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59BA58B-3A7A-4B6E-85B2-5CF9A05A5E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C6062F8-BBC2-4A07-B8FC-F6548E05D3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44DB344-7FAA-4CE3-95C2-316A0CE5FF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64FDAF0-D5F2-42E3-90DB-3FA89196B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0FA0-A6A2-4544-8F35-591E418D5277}" type="datetimeFigureOut">
              <a:rPr lang="es-ES" smtClean="0"/>
              <a:t>08/04/2021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71C686E-2910-4D41-A2BB-429EE7E4E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3144FEE-8971-4649-A723-6632FDDE5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21B9-9839-42CF-AEF8-30B41CC2F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42697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3E7AB5-F11F-4029-9812-2FCE3F49D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57EB6A4-A972-4B92-A83C-01C588B7F0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0FA0-A6A2-4544-8F35-591E418D5277}" type="datetimeFigureOut">
              <a:rPr lang="es-ES" smtClean="0"/>
              <a:t>08/04/2021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28DA37E-36E6-4B88-8247-7DC43230F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FB70AAA-099A-4F85-BD9F-C434E8A9F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21B9-9839-42CF-AEF8-30B41CC2F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05768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CBF5550-31FD-42DC-A5BB-E15D193EF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0FA0-A6A2-4544-8F35-591E418D5277}" type="datetimeFigureOut">
              <a:rPr lang="es-ES" smtClean="0"/>
              <a:t>08/04/2021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7BBC867-ED47-4B52-AE3E-20FEC07286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B61F632-A6B3-4139-B3F4-77C54BC3B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21B9-9839-42CF-AEF8-30B41CC2F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3122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7AE0B8-9F43-4E02-B7C1-1CC6AAC6D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7BF3DCA-1DE1-43E4-B096-9822F2DFB5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86BB77B-1130-4349-9A59-301AA06981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A245391-E767-4E41-A1B2-ABDFAD3AB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0FA0-A6A2-4544-8F35-591E418D5277}" type="datetimeFigureOut">
              <a:rPr lang="es-ES" smtClean="0"/>
              <a:t>08/04/2021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579ED42-4ECE-45DD-B3F5-803F06169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EC9EBC4-9503-4F75-A948-E5CB9F675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21B9-9839-42CF-AEF8-30B41CC2F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998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B76566-401D-4E13-BCE6-897C40D14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A3AE7A5-5B2E-430E-A9A8-5C5EB50F5A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0D46030-AF56-4894-BC3D-796753DCA9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D79192C-648A-449D-9876-5C98FE53C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30FA0-A6A2-4544-8F35-591E418D5277}" type="datetimeFigureOut">
              <a:rPr lang="es-ES" smtClean="0"/>
              <a:t>08/04/2021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C5EAAC-B254-46C0-AF5C-04504C3AF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D881BC3-59E5-4668-A641-EF584AF27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C21B9-9839-42CF-AEF8-30B41CC2F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2486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3FA9918-E4D8-45B7-9635-6170AAB74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A558FFC-73E6-4473-8F63-49C7E562EC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DE0D63D-4C0D-4767-ABB0-30FA01BCBD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30FA0-A6A2-4544-8F35-591E418D5277}" type="datetimeFigureOut">
              <a:rPr lang="es-ES" smtClean="0"/>
              <a:t>08/04/2021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F32162-1EFD-4AE1-947C-E667A17A51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532755E-A52F-4D9B-95BB-F5C0F52E4F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8C21B9-9839-42CF-AEF8-30B41CC2F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1485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 de texto 2">
            <a:extLst>
              <a:ext uri="{FF2B5EF4-FFF2-40B4-BE49-F238E27FC236}">
                <a16:creationId xmlns:a16="http://schemas.microsoft.com/office/drawing/2014/main" id="{37C2CA0F-10B4-4DA9-8B72-C035EC9C38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2423" y="216270"/>
            <a:ext cx="4591050" cy="645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" sz="1400" dirty="0"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ESCUELA NORMAL DE EDUACIÓN PREESCOLAR DEL ESTADO DE COAHUILA</a:t>
            </a:r>
            <a:endParaRPr lang="es-E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Cuadro de texto 2">
            <a:extLst>
              <a:ext uri="{FF2B5EF4-FFF2-40B4-BE49-F238E27FC236}">
                <a16:creationId xmlns:a16="http://schemas.microsoft.com/office/drawing/2014/main" id="{8EF5449F-AA0A-4235-85BA-E75F030075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0128" y="792222"/>
            <a:ext cx="2619375" cy="375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" sz="1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Licenciatura en Educación Preescolar</a:t>
            </a:r>
            <a:endParaRPr lang="es-E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Cuadro de texto 2">
            <a:extLst>
              <a:ext uri="{FF2B5EF4-FFF2-40B4-BE49-F238E27FC236}">
                <a16:creationId xmlns:a16="http://schemas.microsoft.com/office/drawing/2014/main" id="{F649D0AC-0FD0-4C86-A64B-75DEC1FBE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00558" y="1703546"/>
            <a:ext cx="3338513" cy="373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" sz="1800" dirty="0"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Forma, espacio y medida</a:t>
            </a:r>
            <a:endParaRPr lang="es-E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Cuadro de texto 2">
            <a:extLst>
              <a:ext uri="{FF2B5EF4-FFF2-40B4-BE49-F238E27FC236}">
                <a16:creationId xmlns:a16="http://schemas.microsoft.com/office/drawing/2014/main" id="{DF0E9B5D-EE2D-456C-933A-E7510BE6EA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7720" y="2076853"/>
            <a:ext cx="3557270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Segundo semestre</a:t>
            </a:r>
            <a:endParaRPr lang="es-E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Cuadro de texto 2">
            <a:extLst>
              <a:ext uri="{FF2B5EF4-FFF2-40B4-BE49-F238E27FC236}">
                <a16:creationId xmlns:a16="http://schemas.microsoft.com/office/drawing/2014/main" id="{96904046-24E4-4344-9FE0-7C77C0592A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5261" y="3473677"/>
            <a:ext cx="4181475" cy="2365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Nombre del titular: José Luis Perales Torres </a:t>
            </a:r>
            <a:endParaRPr lang="es-E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Nombre de la alumna:</a:t>
            </a:r>
            <a:endParaRPr lang="es-E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Mónica Guadalupe Bustamante Gutiérrez #4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María de los Ángeles Guevara Ramírez</a:t>
            </a:r>
            <a:endParaRPr lang="es-E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Luz Mariana Gutiérrez Reyes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Diana Cristina Hernández González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s-E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Segundo semestre, sección D.</a:t>
            </a:r>
            <a:endParaRPr lang="es-E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Cuadro de texto 2">
            <a:extLst>
              <a:ext uri="{FF2B5EF4-FFF2-40B4-BE49-F238E27FC236}">
                <a16:creationId xmlns:a16="http://schemas.microsoft.com/office/drawing/2014/main" id="{BF7B3C7A-E128-4461-8F66-2CBDDBD00B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3699" y="6137113"/>
            <a:ext cx="63246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Saltillo, Coahuila                                                                                               Marzo 2021</a:t>
            </a:r>
            <a:endParaRPr lang="es-E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Imagen 9" descr="Imagen que contiene señal&#10;&#10;Descripción generada automáticamente">
            <a:extLst>
              <a:ext uri="{FF2B5EF4-FFF2-40B4-BE49-F238E27FC236}">
                <a16:creationId xmlns:a16="http://schemas.microsoft.com/office/drawing/2014/main" id="{3D6BFC6D-65A8-4888-8D94-1B81519F162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4846" y="217547"/>
            <a:ext cx="1277620" cy="949960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E9117C23-9295-4103-85A9-E1B43CD9A460}"/>
              </a:ext>
            </a:extLst>
          </p:cNvPr>
          <p:cNvSpPr txBox="1"/>
          <p:nvPr/>
        </p:nvSpPr>
        <p:spPr>
          <a:xfrm>
            <a:off x="3103608" y="2746703"/>
            <a:ext cx="59847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dirty="0"/>
              <a:t>Formas y figuras geométricas, triángulos y cuadriláteros</a:t>
            </a:r>
          </a:p>
        </p:txBody>
      </p:sp>
    </p:spTree>
    <p:extLst>
      <p:ext uri="{BB962C8B-B14F-4D97-AF65-F5344CB8AC3E}">
        <p14:creationId xmlns:p14="http://schemas.microsoft.com/office/powerpoint/2010/main" val="2989737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>
            <a:extLst>
              <a:ext uri="{FF2B5EF4-FFF2-40B4-BE49-F238E27FC236}">
                <a16:creationId xmlns:a16="http://schemas.microsoft.com/office/drawing/2014/main" id="{D7963FA9-19CC-4282-A91F-1DF2DF2F1DA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0" t="3281" r="3939" b="2154"/>
          <a:stretch/>
        </p:blipFill>
        <p:spPr bwMode="auto">
          <a:xfrm>
            <a:off x="-1" y="377687"/>
            <a:ext cx="12192000" cy="6803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12D2E902-04FF-4D13-B1BC-DFDFD8D2F620}"/>
              </a:ext>
            </a:extLst>
          </p:cNvPr>
          <p:cNvSpPr txBox="1"/>
          <p:nvPr/>
        </p:nvSpPr>
        <p:spPr>
          <a:xfrm>
            <a:off x="4346647" y="623323"/>
            <a:ext cx="784535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Una figura geométrica es la representación visual y funcional de un conjunto no </a:t>
            </a:r>
          </a:p>
          <a:p>
            <a:r>
              <a:rPr lang="es-MX" dirty="0"/>
              <a:t>vacío y cerrado de puntos en un plano geométrico. Es decir, figuras que delimitan </a:t>
            </a:r>
          </a:p>
          <a:p>
            <a:r>
              <a:rPr lang="es-MX" dirty="0"/>
              <a:t>superficies planas a través de un conjunto de líneas (lados) que unen sus puntos </a:t>
            </a:r>
          </a:p>
          <a:p>
            <a:r>
              <a:rPr lang="es-MX" dirty="0"/>
              <a:t>de un modo específico. Dependiendo del orden y número de dichas líneas </a:t>
            </a:r>
          </a:p>
          <a:p>
            <a:r>
              <a:rPr lang="es-MX" dirty="0"/>
              <a:t>hablaremos de una figura o de otra.</a:t>
            </a:r>
            <a:endParaRPr lang="es-ES" dirty="0"/>
          </a:p>
        </p:txBody>
      </p:sp>
      <p:pic>
        <p:nvPicPr>
          <p:cNvPr id="7" name="Picture 4">
            <a:extLst>
              <a:ext uri="{FF2B5EF4-FFF2-40B4-BE49-F238E27FC236}">
                <a16:creationId xmlns:a16="http://schemas.microsoft.com/office/drawing/2014/main" id="{4B086DF6-0862-4875-8AC2-939626A5312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0" t="3281" r="3939" b="91469"/>
          <a:stretch/>
        </p:blipFill>
        <p:spPr bwMode="auto">
          <a:xfrm>
            <a:off x="0" y="0"/>
            <a:ext cx="12192000" cy="377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174DC5E1-A212-42B6-99CB-D09C90BF96D1}"/>
              </a:ext>
            </a:extLst>
          </p:cNvPr>
          <p:cNvSpPr txBox="1"/>
          <p:nvPr/>
        </p:nvSpPr>
        <p:spPr>
          <a:xfrm>
            <a:off x="2423712" y="131173"/>
            <a:ext cx="734457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b="1" i="1" dirty="0"/>
              <a:t>Formas y figuras geométricas, triángulos y cuadriláteros</a:t>
            </a:r>
            <a:endParaRPr lang="es-ES" sz="2400" dirty="0"/>
          </a:p>
          <a:p>
            <a:endParaRPr lang="es-ES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2E80FA92-7EDB-492C-9F11-AA1A9EA24DE7}"/>
              </a:ext>
            </a:extLst>
          </p:cNvPr>
          <p:cNvSpPr txBox="1"/>
          <p:nvPr/>
        </p:nvSpPr>
        <p:spPr>
          <a:xfrm>
            <a:off x="108308" y="2642720"/>
            <a:ext cx="496199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A esta figura no la llamamos figura geométrica. </a:t>
            </a:r>
          </a:p>
          <a:p>
            <a:r>
              <a:rPr lang="es-MX" dirty="0"/>
              <a:t>Para serlo tiene que estar cerrada, es decir, que </a:t>
            </a:r>
          </a:p>
          <a:p>
            <a:r>
              <a:rPr lang="es-MX" dirty="0"/>
              <a:t>si metemos una pelota dentro de la figura no se </a:t>
            </a:r>
          </a:p>
          <a:p>
            <a:r>
              <a:rPr lang="es-MX" dirty="0"/>
              <a:t>puede escapar por ninguna parte. En la que hemos</a:t>
            </a:r>
          </a:p>
          <a:p>
            <a:r>
              <a:rPr lang="es-MX" dirty="0"/>
              <a:t> hecho ¡sí que se puede escapar!  </a:t>
            </a:r>
            <a:endParaRPr lang="es-ES" dirty="0"/>
          </a:p>
          <a:p>
            <a:endParaRPr lang="es-ES" dirty="0"/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FA85EF4A-8A06-49FD-B09D-D49AE0897793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08" t="50694" r="53496" b="28485"/>
          <a:stretch/>
        </p:blipFill>
        <p:spPr bwMode="auto">
          <a:xfrm>
            <a:off x="371060" y="1261347"/>
            <a:ext cx="1486535" cy="119253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2" name="Rectángulo 11">
            <a:extLst>
              <a:ext uri="{FF2B5EF4-FFF2-40B4-BE49-F238E27FC236}">
                <a16:creationId xmlns:a16="http://schemas.microsoft.com/office/drawing/2014/main" id="{AE764904-E541-4A72-B375-B68B82A39526}"/>
              </a:ext>
            </a:extLst>
          </p:cNvPr>
          <p:cNvSpPr/>
          <p:nvPr/>
        </p:nvSpPr>
        <p:spPr>
          <a:xfrm>
            <a:off x="10438294" y="2628442"/>
            <a:ext cx="14913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000" b="1" i="1" dirty="0">
                <a:latin typeface="Arial" panose="020B0604020202020204" pitchFamily="34" charset="0"/>
                <a:ea typeface="Calibri" panose="020F0502020204030204" pitchFamily="34" charset="0"/>
              </a:rPr>
              <a:t>Triángulos</a:t>
            </a:r>
            <a:endParaRPr lang="es-ES" dirty="0"/>
          </a:p>
        </p:txBody>
      </p:sp>
      <p:pic>
        <p:nvPicPr>
          <p:cNvPr id="13" name="Imagen 12" descr="Los Triangulos | Videos Educativos para Niños ☁ - YouTube">
            <a:extLst>
              <a:ext uri="{FF2B5EF4-FFF2-40B4-BE49-F238E27FC236}">
                <a16:creationId xmlns:a16="http://schemas.microsoft.com/office/drawing/2014/main" id="{F1BCB946-F84E-4E1A-B309-0D7772C1AB76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8287" y="3372156"/>
            <a:ext cx="2268855" cy="12763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19FE3870-C9E9-4B87-B586-A2E73358AA16}"/>
              </a:ext>
            </a:extLst>
          </p:cNvPr>
          <p:cNvSpPr txBox="1"/>
          <p:nvPr/>
        </p:nvSpPr>
        <p:spPr>
          <a:xfrm>
            <a:off x="5549403" y="3381383"/>
            <a:ext cx="6534289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Figuras planas caracterizadas por tener </a:t>
            </a:r>
          </a:p>
          <a:p>
            <a:r>
              <a:rPr lang="es-MX" dirty="0"/>
              <a:t>tres lados, es decir, tres líneas en contacto </a:t>
            </a:r>
          </a:p>
          <a:p>
            <a:r>
              <a:rPr lang="es-MX" dirty="0"/>
              <a:t>formando tres vértices. Dependiendo del </a:t>
            </a:r>
          </a:p>
          <a:p>
            <a:r>
              <a:rPr lang="es-MX" dirty="0"/>
              <a:t>tipo de ángulo que construyan, podrán ser </a:t>
            </a:r>
          </a:p>
          <a:p>
            <a:r>
              <a:rPr lang="es-MX" dirty="0"/>
              <a:t>triángulos equiláteros (tres lados iguales), </a:t>
            </a:r>
          </a:p>
          <a:p>
            <a:r>
              <a:rPr lang="es-MX" dirty="0"/>
              <a:t>isósceles (dos iguales y uno distinto) o escalenos (todos desiguales).</a:t>
            </a:r>
            <a:endParaRPr lang="es-ES" dirty="0"/>
          </a:p>
          <a:p>
            <a:endParaRPr lang="es-ES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92A05F9C-821A-4DB6-993C-751755318C5A}"/>
              </a:ext>
            </a:extLst>
          </p:cNvPr>
          <p:cNvSpPr txBox="1"/>
          <p:nvPr/>
        </p:nvSpPr>
        <p:spPr>
          <a:xfrm>
            <a:off x="61758" y="4320394"/>
            <a:ext cx="30073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i="1" dirty="0"/>
              <a:t>Clasificación de los triángulos</a:t>
            </a:r>
            <a:endParaRPr lang="es-ES" dirty="0"/>
          </a:p>
          <a:p>
            <a:endParaRPr lang="es-ES" dirty="0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FCCFFF86-107B-48E3-83E1-9273F1B0AFDA}"/>
              </a:ext>
            </a:extLst>
          </p:cNvPr>
          <p:cNvSpPr txBox="1"/>
          <p:nvPr/>
        </p:nvSpPr>
        <p:spPr>
          <a:xfrm>
            <a:off x="108308" y="4781249"/>
            <a:ext cx="6468246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i="1" dirty="0"/>
              <a:t>Según sus ángulos</a:t>
            </a:r>
            <a:endParaRPr lang="es-ES" dirty="0"/>
          </a:p>
          <a:p>
            <a:r>
              <a:rPr lang="es-MX" dirty="0"/>
              <a:t>Rectángulo: tiene un ángulo recto, es decir, mide 90º.</a:t>
            </a:r>
            <a:endParaRPr lang="es-ES" dirty="0"/>
          </a:p>
          <a:p>
            <a:r>
              <a:rPr lang="es-MX" dirty="0"/>
              <a:t>Acutángulo: tiene 3 ángulos agudos, es decir, miden menos de 90º.</a:t>
            </a:r>
            <a:endParaRPr lang="es-ES" dirty="0"/>
          </a:p>
          <a:p>
            <a:r>
              <a:rPr lang="es-MX" dirty="0"/>
              <a:t>Obtusángulo: tiene un ángulo obtuso, es decir, mide más de 90º.</a:t>
            </a:r>
            <a:endParaRPr lang="es-E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i="1" dirty="0"/>
              <a:t>Según sus lados</a:t>
            </a:r>
            <a:endParaRPr lang="es-ES" dirty="0"/>
          </a:p>
          <a:p>
            <a:r>
              <a:rPr lang="es-MX" dirty="0"/>
              <a:t>Equilátero: los 3 lados miden lo mismo.</a:t>
            </a:r>
            <a:endParaRPr lang="es-ES" dirty="0"/>
          </a:p>
          <a:p>
            <a:r>
              <a:rPr lang="es-MX" dirty="0"/>
              <a:t>Isósceles: tiene 2 lados que miden igual y otro desigual.</a:t>
            </a:r>
            <a:endParaRPr lang="es-ES" dirty="0"/>
          </a:p>
          <a:p>
            <a:r>
              <a:rPr lang="es-MX" dirty="0"/>
              <a:t>Escaleno: todos los lados tienen diferente longitud.</a:t>
            </a: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88295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>
            <a:extLst>
              <a:ext uri="{FF2B5EF4-FFF2-40B4-BE49-F238E27FC236}">
                <a16:creationId xmlns:a16="http://schemas.microsoft.com/office/drawing/2014/main" id="{E684D224-5E7C-4D09-9AD5-9107B900DBA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0" t="3281" r="3939" b="2154"/>
          <a:stretch/>
        </p:blipFill>
        <p:spPr bwMode="auto">
          <a:xfrm>
            <a:off x="0" y="-323096"/>
            <a:ext cx="12192000" cy="7181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8AD40124-AE8D-4A1D-B5EF-975382D9D232}"/>
              </a:ext>
            </a:extLst>
          </p:cNvPr>
          <p:cNvSpPr txBox="1"/>
          <p:nvPr/>
        </p:nvSpPr>
        <p:spPr>
          <a:xfrm>
            <a:off x="6917636" y="1552859"/>
            <a:ext cx="1609095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i="1" dirty="0"/>
              <a:t>Cuadriláteros</a:t>
            </a:r>
            <a:endParaRPr lang="es-ES" dirty="0"/>
          </a:p>
          <a:p>
            <a:endParaRPr lang="es-ES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A509B81A-0E34-4140-9B5C-B778E1F5A8BA}"/>
              </a:ext>
            </a:extLst>
          </p:cNvPr>
          <p:cNvSpPr txBox="1"/>
          <p:nvPr/>
        </p:nvSpPr>
        <p:spPr>
          <a:xfrm>
            <a:off x="2292626" y="55659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461CDE55-DDC5-4BF2-80C5-F2804B210261}"/>
              </a:ext>
            </a:extLst>
          </p:cNvPr>
          <p:cNvSpPr txBox="1"/>
          <p:nvPr/>
        </p:nvSpPr>
        <p:spPr>
          <a:xfrm>
            <a:off x="512319" y="2697323"/>
            <a:ext cx="964533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Es un polígono que cuenta con cuatro ángulos y cuatro lados. pueden tener distintas formas, pero se </a:t>
            </a:r>
          </a:p>
          <a:p>
            <a:r>
              <a:rPr lang="es-MX" dirty="0"/>
              <a:t>distinguen por presentar siempre las siguientes características: cuatro vértices, cuatro lados, dos </a:t>
            </a:r>
          </a:p>
          <a:p>
            <a:r>
              <a:rPr lang="es-MX" dirty="0"/>
              <a:t>diagonales y el hecho de que la suma de sus ángulos internos dé siempre como resultado 360°.</a:t>
            </a:r>
            <a:endParaRPr lang="es-ES" dirty="0"/>
          </a:p>
        </p:txBody>
      </p:sp>
      <p:pic>
        <p:nvPicPr>
          <p:cNvPr id="9" name="Imagen 8" descr="cuadriláteros">
            <a:extLst>
              <a:ext uri="{FF2B5EF4-FFF2-40B4-BE49-F238E27FC236}">
                <a16:creationId xmlns:a16="http://schemas.microsoft.com/office/drawing/2014/main" id="{60F21815-BEFF-4122-B863-A5FF632CC79F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7113" y="4105922"/>
            <a:ext cx="5612130" cy="93789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69A24BD9-E2E3-4258-80F3-6AB97A5C284E}"/>
              </a:ext>
            </a:extLst>
          </p:cNvPr>
          <p:cNvSpPr txBox="1"/>
          <p:nvPr/>
        </p:nvSpPr>
        <p:spPr>
          <a:xfrm>
            <a:off x="512319" y="5839744"/>
            <a:ext cx="1055776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Hay unos cuadriláteros muy especiales que tienen los lados paralelos dos a dos, es decir, hay dos lados que </a:t>
            </a:r>
          </a:p>
          <a:p>
            <a:r>
              <a:rPr lang="es-MX" dirty="0"/>
              <a:t>son paralelos entre sí, y los otros dos también lo son. Además, los lados que son paralelos también son iguales.</a:t>
            </a: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40913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Mendepani Cabaran Revolusi 4.0">
            <a:extLst>
              <a:ext uri="{FF2B5EF4-FFF2-40B4-BE49-F238E27FC236}">
                <a16:creationId xmlns:a16="http://schemas.microsoft.com/office/drawing/2014/main" id="{409A1C3E-82FE-4CD4-9FCC-01A65E1D5A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281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6272925F-3F87-4572-B525-F525E01D87C5}"/>
              </a:ext>
            </a:extLst>
          </p:cNvPr>
          <p:cNvSpPr txBox="1"/>
          <p:nvPr/>
        </p:nvSpPr>
        <p:spPr>
          <a:xfrm>
            <a:off x="1272208" y="225287"/>
            <a:ext cx="59440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/>
              <a:t>¿Cómo las maneja el programa de preescolar?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AD9B2AC0-CEF0-4C43-A482-D458BAB0055D}"/>
              </a:ext>
            </a:extLst>
          </p:cNvPr>
          <p:cNvSpPr txBox="1"/>
          <p:nvPr/>
        </p:nvSpPr>
        <p:spPr>
          <a:xfrm>
            <a:off x="185531" y="912239"/>
            <a:ext cx="746941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Los aprendizajes que se esperan en los niños son: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Los niños reproducen modelos con formas, figuras y cuerpos geométricos.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Construyen configuraciones con formas, figuras y cuerpos geométricos.</a:t>
            </a:r>
          </a:p>
        </p:txBody>
      </p:sp>
      <p:pic>
        <p:nvPicPr>
          <p:cNvPr id="6" name="Picture 2" descr="Mendepani Cabaran Revolusi 4.0">
            <a:extLst>
              <a:ext uri="{FF2B5EF4-FFF2-40B4-BE49-F238E27FC236}">
                <a16:creationId xmlns:a16="http://schemas.microsoft.com/office/drawing/2014/main" id="{6005878A-0373-45B3-909A-5C0DE3BFC1B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409"/>
          <a:stretch/>
        </p:blipFill>
        <p:spPr bwMode="auto">
          <a:xfrm>
            <a:off x="1" y="2902226"/>
            <a:ext cx="12191999" cy="3955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522C059F-875E-421D-8C79-757660084FEA}"/>
              </a:ext>
            </a:extLst>
          </p:cNvPr>
          <p:cNvSpPr txBox="1"/>
          <p:nvPr/>
        </p:nvSpPr>
        <p:spPr>
          <a:xfrm>
            <a:off x="185531" y="2902226"/>
            <a:ext cx="1098640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En el nivel preescolar, las experiencias de aprendizaje sobre forma tienen como propósito desarrollar la percepción </a:t>
            </a:r>
          </a:p>
          <a:p>
            <a:r>
              <a:rPr lang="es-ES" dirty="0"/>
              <a:t>geométrica por medio de situaciones problemáticas en las que los niños reproduzcan modelos y construyan </a:t>
            </a:r>
          </a:p>
          <a:p>
            <a:r>
              <a:rPr lang="es-ES" dirty="0"/>
              <a:t>configuraciones con formas, figuras y cuerpos geométricos. La percepción geométrica es una habilidad que se </a:t>
            </a:r>
          </a:p>
          <a:p>
            <a:r>
              <a:rPr lang="es-ES" dirty="0"/>
              <a:t>desarrolla observando la forma de las figuras; en procesos de ensayo y error, los alumnos valoran las </a:t>
            </a:r>
          </a:p>
          <a:p>
            <a:r>
              <a:rPr lang="es-ES" dirty="0"/>
              <a:t>características de las figuras para usarlas al resolver problemas específicos</a:t>
            </a:r>
          </a:p>
        </p:txBody>
      </p:sp>
      <p:pic>
        <p:nvPicPr>
          <p:cNvPr id="5122" name="Picture 2" descr="Formas GEOMÉTRICAS DIVERTIDAS ideales para tus fichas y trabajos en  infantil y primaria">
            <a:extLst>
              <a:ext uri="{FF2B5EF4-FFF2-40B4-BE49-F238E27FC236}">
                <a16:creationId xmlns:a16="http://schemas.microsoft.com/office/drawing/2014/main" id="{7D61906F-2690-4884-8F50-6B6A4BE018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6187" y="4617139"/>
            <a:ext cx="3620167" cy="195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Figuras geométricas para niños - la agenda digital para tu escuela infantil">
            <a:extLst>
              <a:ext uri="{FF2B5EF4-FFF2-40B4-BE49-F238E27FC236}">
                <a16:creationId xmlns:a16="http://schemas.microsoft.com/office/drawing/2014/main" id="{79322949-5A6C-4336-ACD1-A42D8E68E1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8479" y="456119"/>
            <a:ext cx="2406926" cy="2049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3504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4C13C16B-6117-444B-BF9C-03B743CFF8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04"/>
            <a:ext cx="12192000" cy="442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B8251BD9-6DF0-45A4-A0B3-AE83AE5EB61F}"/>
              </a:ext>
            </a:extLst>
          </p:cNvPr>
          <p:cNvSpPr txBox="1"/>
          <p:nvPr/>
        </p:nvSpPr>
        <p:spPr>
          <a:xfrm>
            <a:off x="367896" y="296690"/>
            <a:ext cx="88142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b="1" dirty="0"/>
              <a:t>Orientaciones didácticas para trabajar, (según el tema y 2 ejemplos)</a:t>
            </a:r>
            <a:endParaRPr lang="es-ES" sz="2400" dirty="0"/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A307224E-80DF-487E-9300-794CD8D64D4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282"/>
          <a:stretch/>
        </p:blipFill>
        <p:spPr bwMode="auto">
          <a:xfrm>
            <a:off x="0" y="4425079"/>
            <a:ext cx="12192000" cy="2425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>
            <a:extLst>
              <a:ext uri="{FF2B5EF4-FFF2-40B4-BE49-F238E27FC236}">
                <a16:creationId xmlns:a16="http://schemas.microsoft.com/office/drawing/2014/main" id="{B8BAADC8-4FC7-4B81-B076-194A413C791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4" t="31673" r="41250" b="50399"/>
          <a:stretch/>
        </p:blipFill>
        <p:spPr bwMode="auto">
          <a:xfrm>
            <a:off x="-1" y="1378225"/>
            <a:ext cx="12192000" cy="3140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id="{AC24DB3E-7BEA-4714-8305-AD53846537F3}"/>
              </a:ext>
            </a:extLst>
          </p:cNvPr>
          <p:cNvSpPr txBox="1"/>
          <p:nvPr/>
        </p:nvSpPr>
        <p:spPr>
          <a:xfrm>
            <a:off x="0" y="1419265"/>
            <a:ext cx="11848756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La forma, espacio y la medida son el segundo tema de la matemática en el preescolar ya que ya se tiene una razón mayor </a:t>
            </a:r>
          </a:p>
          <a:p>
            <a:r>
              <a:rPr lang="es-MX" dirty="0"/>
              <a:t>en el conocimiento de los niños y el espacio que los rodea. Es un tema que indudablemente es de importancia, ya que no se </a:t>
            </a:r>
          </a:p>
          <a:p>
            <a:r>
              <a:rPr lang="es-MX" dirty="0"/>
              <a:t>va a dejar de utilizar en la vida escolar, tal está el caso de la trigonometría, el área y perímetro o simplemente la medida </a:t>
            </a:r>
          </a:p>
          <a:p>
            <a:r>
              <a:rPr lang="es-MX" dirty="0"/>
              <a:t>para hacer un cuadrado en vez de un rectángulo, o mas sencillo aún el simplemente </a:t>
            </a:r>
          </a:p>
          <a:p>
            <a:r>
              <a:rPr lang="es-MX" dirty="0"/>
              <a:t>saberse el nombre de las figuras. </a:t>
            </a:r>
          </a:p>
          <a:p>
            <a:r>
              <a:rPr lang="es-MX" b="1" dirty="0"/>
              <a:t>Algunas orientaciones que se pueden utilizar para hacer de el </a:t>
            </a:r>
          </a:p>
          <a:p>
            <a:r>
              <a:rPr lang="es-MX" b="1" dirty="0"/>
              <a:t>aprendizaje más ameno y así se quede en la memoria </a:t>
            </a:r>
          </a:p>
          <a:p>
            <a:r>
              <a:rPr lang="es-MX" b="1" dirty="0"/>
              <a:t>de los niños podrían ser:</a:t>
            </a:r>
          </a:p>
          <a:p>
            <a:endParaRPr lang="es-ES" dirty="0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16E09700-E3A5-46C1-A431-408383A700E6}"/>
              </a:ext>
            </a:extLst>
          </p:cNvPr>
          <p:cNvSpPr txBox="1"/>
          <p:nvPr/>
        </p:nvSpPr>
        <p:spPr>
          <a:xfrm>
            <a:off x="-2" y="3606608"/>
            <a:ext cx="12095171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• Identificar características y propiedades de figuras geométricas, y establecer semejanzas y diferencias entre figuras y cuerpos </a:t>
            </a:r>
          </a:p>
          <a:p>
            <a:r>
              <a:rPr lang="es-MX" dirty="0"/>
              <a:t>geométricos al trabajar con ellos.</a:t>
            </a:r>
          </a:p>
          <a:p>
            <a:r>
              <a:rPr lang="es-MX" dirty="0"/>
              <a:t>• Reproducir y construir configuraciones a partir de un modelo utilizando diversas figuras geométricas (polígonos regulares, </a:t>
            </a:r>
          </a:p>
          <a:p>
            <a:r>
              <a:rPr lang="es-MX" dirty="0"/>
              <a:t>polígonos irregulares y no polígonos). </a:t>
            </a:r>
          </a:p>
          <a:p>
            <a:r>
              <a:rPr lang="es-MX" dirty="0"/>
              <a:t>• Reconocer algunas figuras geométricas (cuadrado, rectángulo, rombo, </a:t>
            </a:r>
          </a:p>
          <a:p>
            <a:r>
              <a:rPr lang="es-MX" dirty="0"/>
              <a:t>romboide, triángulo, pentágono, hexágono) en objetos. </a:t>
            </a:r>
          </a:p>
          <a:p>
            <a:endParaRPr lang="es-ES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25D5DAFB-D2EC-4F72-B042-600D7731322F}"/>
              </a:ext>
            </a:extLst>
          </p:cNvPr>
          <p:cNvSpPr txBox="1"/>
          <p:nvPr/>
        </p:nvSpPr>
        <p:spPr>
          <a:xfrm>
            <a:off x="-3" y="5364255"/>
            <a:ext cx="1130540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• Comparar de manera directa la longitud y capacidad de dos objetos o recipientes. </a:t>
            </a:r>
          </a:p>
          <a:p>
            <a:r>
              <a:rPr lang="es-MX" dirty="0"/>
              <a:t>• Experimentar con el uso de unidades de medida no convencionales para obtener el largo, ancho o alto de un objeto; </a:t>
            </a:r>
          </a:p>
          <a:p>
            <a:r>
              <a:rPr lang="es-MX" dirty="0"/>
              <a:t>la estatura de una persona; la distancia entre dos puntos determinados o la capacidad de un recipiente. </a:t>
            </a:r>
          </a:p>
          <a:p>
            <a:r>
              <a:rPr lang="es-MX" dirty="0"/>
              <a:t>• Reconocer la longitud y la capacidad mayor, igual o menor entre dos objetos o puntos, y entre recipientes. 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846035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>
            <a:extLst>
              <a:ext uri="{FF2B5EF4-FFF2-40B4-BE49-F238E27FC236}">
                <a16:creationId xmlns:a16="http://schemas.microsoft.com/office/drawing/2014/main" id="{74A237FA-4283-4AB3-AED1-1D683650157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0" t="3281" r="3939" b="2154"/>
          <a:stretch/>
        </p:blipFill>
        <p:spPr bwMode="auto">
          <a:xfrm>
            <a:off x="0" y="-10089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33695771-FBCD-41EE-8096-D8E6F6F3FCE6}"/>
              </a:ext>
            </a:extLst>
          </p:cNvPr>
          <p:cNvSpPr txBox="1"/>
          <p:nvPr/>
        </p:nvSpPr>
        <p:spPr>
          <a:xfrm>
            <a:off x="2239618" y="172278"/>
            <a:ext cx="844243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/>
              <a:t>Sugerencias de evaluación sobre las formas y figuras geométricas, </a:t>
            </a:r>
          </a:p>
          <a:p>
            <a:pPr algn="ctr"/>
            <a:r>
              <a:rPr lang="es-ES" sz="2400" dirty="0"/>
              <a:t>triángulos y cuadriláteros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AE156492-01AC-4B76-9C12-F2CAFC5C8321}"/>
              </a:ext>
            </a:extLst>
          </p:cNvPr>
          <p:cNvSpPr txBox="1"/>
          <p:nvPr/>
        </p:nvSpPr>
        <p:spPr>
          <a:xfrm>
            <a:off x="6320521" y="1729551"/>
            <a:ext cx="587147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Ejemplo de 2 tipos de matrices con diferentes competencias </a:t>
            </a:r>
          </a:p>
          <a:p>
            <a:pPr algn="ctr"/>
            <a:r>
              <a:rPr lang="es-MX" dirty="0"/>
              <a:t>abarcando la misma área o tema:</a:t>
            </a:r>
            <a:endParaRPr lang="es-ES" dirty="0"/>
          </a:p>
          <a:p>
            <a:endParaRPr lang="es-ES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26C5009C-2C0F-47FE-88EA-BA3921D83828}"/>
              </a:ext>
            </a:extLst>
          </p:cNvPr>
          <p:cNvSpPr txBox="1"/>
          <p:nvPr/>
        </p:nvSpPr>
        <p:spPr>
          <a:xfrm>
            <a:off x="92767" y="2652881"/>
            <a:ext cx="1180175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/>
              <a:t>Actividad.1. Competencias: </a:t>
            </a:r>
            <a:r>
              <a:rPr lang="es-ES" dirty="0"/>
              <a:t>Construye objetos y figuras geométricas tomando en cuenta sus características.</a:t>
            </a:r>
          </a:p>
          <a:p>
            <a:r>
              <a:rPr lang="es-ES" b="1" dirty="0"/>
              <a:t>Propósito: </a:t>
            </a:r>
            <a:r>
              <a:rPr lang="es-ES" dirty="0"/>
              <a:t>Los alumnos construyen sus dibujos con las figuras para reforzar sus conocimientos sobre las figuras geométricas.</a:t>
            </a:r>
          </a:p>
          <a:p>
            <a:r>
              <a:rPr lang="es-ES" b="1" dirty="0"/>
              <a:t>Aprendizajes esperados:</a:t>
            </a:r>
            <a:r>
              <a:rPr lang="es-ES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Hace referencia a diversas formas que observa en su entorno y dice en que otros objetos se ven estas.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Observa, nombra, compara objetos y figuras geométricas; describe sus atributos con su propio lenguaje convencional.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Usa y combina formas geométricas para formar otras.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12D39A8F-94F6-41CD-9575-73F5F396D29B}"/>
              </a:ext>
            </a:extLst>
          </p:cNvPr>
          <p:cNvSpPr txBox="1"/>
          <p:nvPr/>
        </p:nvSpPr>
        <p:spPr>
          <a:xfrm>
            <a:off x="0" y="5285339"/>
            <a:ext cx="12384672" cy="14003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700" b="1" dirty="0"/>
              <a:t>Actividad.2. Competencias: </a:t>
            </a:r>
            <a:r>
              <a:rPr lang="es-ES" sz="1700" dirty="0"/>
              <a:t>Construye objetos y figuras geométricas, </a:t>
            </a:r>
          </a:p>
          <a:p>
            <a:r>
              <a:rPr lang="es-ES" sz="1700" dirty="0"/>
              <a:t>tomando en cuneta sus características.</a:t>
            </a:r>
          </a:p>
          <a:p>
            <a:r>
              <a:rPr lang="es-ES" sz="1700" b="1" dirty="0"/>
              <a:t>Propósito: </a:t>
            </a:r>
            <a:r>
              <a:rPr lang="es-ES" sz="1700" dirty="0"/>
              <a:t>Que los alumnos relacionen las figuras de acuerdo a su clasificación para reforzar sus conocimientos que tienen acerca de ellas.</a:t>
            </a:r>
          </a:p>
          <a:p>
            <a:r>
              <a:rPr lang="es-ES" sz="1700" b="1" dirty="0"/>
              <a:t>Aprendizajes esperados: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700" dirty="0"/>
              <a:t>Observa, nombre compara objetos y figuras geométricas; describe sus atributos con su propio lenguaje convencional.</a:t>
            </a:r>
          </a:p>
        </p:txBody>
      </p:sp>
    </p:spTree>
    <p:extLst>
      <p:ext uri="{BB962C8B-B14F-4D97-AF65-F5344CB8AC3E}">
        <p14:creationId xmlns:p14="http://schemas.microsoft.com/office/powerpoint/2010/main" val="2654164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>
            <a:extLst>
              <a:ext uri="{FF2B5EF4-FFF2-40B4-BE49-F238E27FC236}">
                <a16:creationId xmlns:a16="http://schemas.microsoft.com/office/drawing/2014/main" id="{A75288FA-AFE7-475E-ADDA-4B328568B3C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0" t="3281" r="3939" b="2154"/>
          <a:stretch/>
        </p:blipFill>
        <p:spPr bwMode="auto">
          <a:xfrm>
            <a:off x="0" y="-10088"/>
            <a:ext cx="12192000" cy="3137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7744E5C-1963-49FA-BB4A-8FCD289B3C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7838136"/>
              </p:ext>
            </p:extLst>
          </p:nvPr>
        </p:nvGraphicFramePr>
        <p:xfrm>
          <a:off x="808383" y="2756452"/>
          <a:ext cx="10190921" cy="3962400"/>
        </p:xfrm>
        <a:graphic>
          <a:graphicData uri="http://schemas.openxmlformats.org/drawingml/2006/table">
            <a:tbl>
              <a:tblPr firstRow="1" firstCol="1" bandRow="1">
                <a:tableStyleId>{8A107856-5554-42FB-B03E-39F5DBC370BA}</a:tableStyleId>
              </a:tblPr>
              <a:tblGrid>
                <a:gridCol w="6607204">
                  <a:extLst>
                    <a:ext uri="{9D8B030D-6E8A-4147-A177-3AD203B41FA5}">
                      <a16:colId xmlns:a16="http://schemas.microsoft.com/office/drawing/2014/main" val="518977923"/>
                    </a:ext>
                  </a:extLst>
                </a:gridCol>
                <a:gridCol w="1106865">
                  <a:extLst>
                    <a:ext uri="{9D8B030D-6E8A-4147-A177-3AD203B41FA5}">
                      <a16:colId xmlns:a16="http://schemas.microsoft.com/office/drawing/2014/main" val="1136200538"/>
                    </a:ext>
                  </a:extLst>
                </a:gridCol>
                <a:gridCol w="1513685">
                  <a:extLst>
                    <a:ext uri="{9D8B030D-6E8A-4147-A177-3AD203B41FA5}">
                      <a16:colId xmlns:a16="http://schemas.microsoft.com/office/drawing/2014/main" val="2328055186"/>
                    </a:ext>
                  </a:extLst>
                </a:gridCol>
                <a:gridCol w="963167">
                  <a:extLst>
                    <a:ext uri="{9D8B030D-6E8A-4147-A177-3AD203B41FA5}">
                      <a16:colId xmlns:a16="http://schemas.microsoft.com/office/drawing/2014/main" val="3045837293"/>
                    </a:ext>
                  </a:extLst>
                </a:gridCol>
              </a:tblGrid>
              <a:tr h="6579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effectLst/>
                        </a:rPr>
                        <a:t>Construye objetos y figuras geométricas tomando en cuenta sus características.</a:t>
                      </a:r>
                      <a:endParaRPr lang="es-E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 dirty="0">
                          <a:effectLst/>
                        </a:rPr>
                        <a:t>Siempre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 dirty="0">
                          <a:effectLst/>
                        </a:rPr>
                        <a:t>Casi siempre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800" dirty="0">
                          <a:effectLst/>
                        </a:rPr>
                        <a:t>Nunca</a:t>
                      </a:r>
                      <a:endParaRPr lang="es-E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28081716"/>
                  </a:ext>
                </a:extLst>
              </a:tr>
              <a:tr h="6579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>
                          <a:effectLst/>
                        </a:rPr>
                        <a:t>Hace referencia a diversas formas que observa en su entorno y dice en qué otros objetos se ven esas mismas formas.</a:t>
                      </a:r>
                      <a:endParaRPr lang="es-E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38086487"/>
                  </a:ext>
                </a:extLst>
              </a:tr>
              <a:tr h="13306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>
                          <a:effectLst/>
                        </a:rPr>
                        <a:t>Observa, nombra, compara objetos y figuras geométricas; describe sus atributos con su propio lenguaje y adopta paulatinamente un lenguaje convencional (caras planas y curvas, lados rectos y curvos, lados cortos y largos); nombra las figuras.</a:t>
                      </a:r>
                      <a:endParaRPr lang="es-E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10271145"/>
                  </a:ext>
                </a:extLst>
              </a:tr>
              <a:tr h="6579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>
                          <a:effectLst/>
                        </a:rPr>
                        <a:t>Describe semejanzas y diferencias que observa al comparar objetos de su entorno, así como figuras geométricas entre sí.</a:t>
                      </a:r>
                      <a:endParaRPr lang="es-E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78327588"/>
                  </a:ext>
                </a:extLst>
              </a:tr>
              <a:tr h="6579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600" dirty="0">
                          <a:effectLst/>
                        </a:rPr>
                        <a:t>Reconoce, dibuja –con uso de retículas– y modela formas geométricas (planas y con volumen) en diversas posiciones.</a:t>
                      </a:r>
                      <a:endParaRPr lang="es-E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E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31187576"/>
                  </a:ext>
                </a:extLst>
              </a:tr>
            </a:tbl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id="{0D7A9D02-1728-40F8-A55E-AD3794999B29}"/>
              </a:ext>
            </a:extLst>
          </p:cNvPr>
          <p:cNvSpPr txBox="1"/>
          <p:nvPr/>
        </p:nvSpPr>
        <p:spPr>
          <a:xfrm>
            <a:off x="1444487" y="139148"/>
            <a:ext cx="10363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Ejemplo de curricula corta de evaluación y actividad o examen de diagnóstico:</a:t>
            </a:r>
            <a:endParaRPr lang="es-ES" b="1" dirty="0"/>
          </a:p>
          <a:p>
            <a:pPr algn="ctr"/>
            <a:r>
              <a:rPr lang="es-MX" b="1" dirty="0"/>
              <a:t>1.- Participación: 3 puntos por realizar todas las actividades.</a:t>
            </a:r>
          </a:p>
          <a:p>
            <a:pPr algn="ctr"/>
            <a:endParaRPr lang="es-ES" b="1" dirty="0"/>
          </a:p>
          <a:p>
            <a:pPr algn="ctr"/>
            <a:endParaRPr lang="es-ES" b="1" dirty="0"/>
          </a:p>
          <a:p>
            <a:pPr algn="ctr"/>
            <a:r>
              <a:rPr lang="es-MX" b="1" dirty="0"/>
              <a:t>2.-Proceso de resolución de las actividades o problemas que te plantean las actividades. 4 puntos.</a:t>
            </a:r>
            <a:endParaRPr lang="es-ES" b="1" dirty="0"/>
          </a:p>
          <a:p>
            <a:pPr algn="ctr"/>
            <a:r>
              <a:rPr lang="es-MX" b="1" dirty="0"/>
              <a:t>3.-Los resultados obtenidos (tomando en cuenta todo el proceso). 3 puntos.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12661863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>
            <a:extLst>
              <a:ext uri="{FF2B5EF4-FFF2-40B4-BE49-F238E27FC236}">
                <a16:creationId xmlns:a16="http://schemas.microsoft.com/office/drawing/2014/main" id="{A5DCDAE2-3240-44F5-9442-FB2706D98E0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0" t="3281" r="3939" b="2154"/>
          <a:stretch/>
        </p:blipFill>
        <p:spPr bwMode="auto">
          <a:xfrm>
            <a:off x="0" y="-10088"/>
            <a:ext cx="12192000" cy="2355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3AFE6FF4-7B6F-475D-822B-3C3212C13D64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365" y="1060175"/>
            <a:ext cx="10787270" cy="5539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68743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AC62F33-E938-45D0-8797-3E21F36F4C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4155390"/>
              </p:ext>
            </p:extLst>
          </p:nvPr>
        </p:nvGraphicFramePr>
        <p:xfrm>
          <a:off x="145774" y="92765"/>
          <a:ext cx="12046225" cy="6133292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2409245">
                  <a:extLst>
                    <a:ext uri="{9D8B030D-6E8A-4147-A177-3AD203B41FA5}">
                      <a16:colId xmlns:a16="http://schemas.microsoft.com/office/drawing/2014/main" val="1648355213"/>
                    </a:ext>
                  </a:extLst>
                </a:gridCol>
                <a:gridCol w="2409245">
                  <a:extLst>
                    <a:ext uri="{9D8B030D-6E8A-4147-A177-3AD203B41FA5}">
                      <a16:colId xmlns:a16="http://schemas.microsoft.com/office/drawing/2014/main" val="4352634"/>
                    </a:ext>
                  </a:extLst>
                </a:gridCol>
                <a:gridCol w="2409245">
                  <a:extLst>
                    <a:ext uri="{9D8B030D-6E8A-4147-A177-3AD203B41FA5}">
                      <a16:colId xmlns:a16="http://schemas.microsoft.com/office/drawing/2014/main" val="1761869475"/>
                    </a:ext>
                  </a:extLst>
                </a:gridCol>
                <a:gridCol w="2409245">
                  <a:extLst>
                    <a:ext uri="{9D8B030D-6E8A-4147-A177-3AD203B41FA5}">
                      <a16:colId xmlns:a16="http://schemas.microsoft.com/office/drawing/2014/main" val="3031029800"/>
                    </a:ext>
                  </a:extLst>
                </a:gridCol>
                <a:gridCol w="2409245">
                  <a:extLst>
                    <a:ext uri="{9D8B030D-6E8A-4147-A177-3AD203B41FA5}">
                      <a16:colId xmlns:a16="http://schemas.microsoft.com/office/drawing/2014/main" val="639488350"/>
                    </a:ext>
                  </a:extLst>
                </a:gridCol>
              </a:tblGrid>
              <a:tr h="154703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dirty="0">
                          <a:effectLst/>
                        </a:rPr>
                        <a:t>Elementos a Evaluar</a:t>
                      </a:r>
                      <a:endParaRPr lang="es-E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000" dirty="0">
                          <a:effectLst/>
                        </a:rPr>
                        <a:t>Calificación</a:t>
                      </a:r>
                      <a:endParaRPr lang="es-E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2633371"/>
                  </a:ext>
                </a:extLst>
              </a:tr>
              <a:tr h="185667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</a:rPr>
                        <a:t>10-9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8-7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</a:rPr>
                        <a:t>6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5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extLst>
                  <a:ext uri="{0D108BD9-81ED-4DB2-BD59-A6C34878D82A}">
                    <a16:rowId xmlns:a16="http://schemas.microsoft.com/office/drawing/2014/main" val="1635318252"/>
                  </a:ext>
                </a:extLst>
              </a:tr>
              <a:tr h="3828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dirty="0">
                          <a:effectLst/>
                        </a:rPr>
                        <a:t>Dominio del Tema</a:t>
                      </a:r>
                      <a:endParaRPr lang="es-E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</a:rPr>
                        <a:t>Demuestran un excelente conocimiento del tema.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</a:rPr>
                        <a:t>Demuestran un buen conocimiento del tema.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</a:rPr>
                        <a:t>No parecen conocer muy bien el tema.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No conocen el tema.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extLst>
                  <a:ext uri="{0D108BD9-81ED-4DB2-BD59-A6C34878D82A}">
                    <a16:rowId xmlns:a16="http://schemas.microsoft.com/office/drawing/2014/main" val="811575238"/>
                  </a:ext>
                </a:extLst>
              </a:tr>
              <a:tr h="9197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dirty="0">
                          <a:effectLst/>
                        </a:rPr>
                        <a:t>Comprensión del Tema</a:t>
                      </a:r>
                      <a:endParaRPr lang="es-E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</a:rPr>
                        <a:t>Pueden con precisión contestar todas las preguntas planteadas sobre el tema por sus compañeros de clase y profesor.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Pueden con precisión contestar la mayoría de las preguntas planteadas sobre el tema por sus compañeros de clase y profesor.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</a:rPr>
                        <a:t>Pueden con precisión contestar pocas preguntas planteadas sobre el tema por sus compañeros de clase y profesor.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</a:rPr>
                        <a:t>No pueden contestar las preguntas planteadas sobre el tema por sus compañeros de clase y profesor.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extLst>
                  <a:ext uri="{0D108BD9-81ED-4DB2-BD59-A6C34878D82A}">
                    <a16:rowId xmlns:a16="http://schemas.microsoft.com/office/drawing/2014/main" val="2018970773"/>
                  </a:ext>
                </a:extLst>
              </a:tr>
              <a:tr h="3828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dirty="0">
                          <a:effectLst/>
                        </a:rPr>
                        <a:t>Seguimiento del Tema</a:t>
                      </a:r>
                      <a:endParaRPr lang="es-E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Se mantienen en el tema todo el tiempo.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Se mantienen en el tema la mayor parte del tiempo.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Se mantienen en el tema algunas veces.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Fue difícil saber cuál fue el tema.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extLst>
                  <a:ext uri="{0D108BD9-81ED-4DB2-BD59-A6C34878D82A}">
                    <a16:rowId xmlns:a16="http://schemas.microsoft.com/office/drawing/2014/main" val="3696654660"/>
                  </a:ext>
                </a:extLst>
              </a:tr>
              <a:tr h="7335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dirty="0">
                          <a:effectLst/>
                        </a:rPr>
                        <a:t>Apoyos didácticos</a:t>
                      </a:r>
                      <a:endParaRPr lang="es-E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</a:rPr>
                        <a:t>Usan varios apoyos que demuestran trabajo/creatividad y eso hace una excelente presentación.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Usan 1-2 apoyos que demuestran trabajo/ creatividad y eso hace una buena presentación.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Usan 1 apoyo que demuestran trabajo/ creatividad y eso hace una regular presentación.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No usan apoyos o los apoyos escogidos restan valor a la presentación.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extLst>
                  <a:ext uri="{0D108BD9-81ED-4DB2-BD59-A6C34878D82A}">
                    <a16:rowId xmlns:a16="http://schemas.microsoft.com/office/drawing/2014/main" val="723495409"/>
                  </a:ext>
                </a:extLst>
              </a:tr>
              <a:tr h="10306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dirty="0">
                          <a:effectLst/>
                        </a:rPr>
                        <a:t>Vocabulario</a:t>
                      </a:r>
                      <a:endParaRPr lang="es-E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Usan vocabulario apropiado para la audiencia. Aumentan el vocabulario de la audiencia definiendo las palabras que pudieran ser nuevas para esta.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Usan vocabulario casi apropiado para la audiencia. Incluyen 1-2 palabras que podrían ser nuevas para la audiencia pero no las definen.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Usan vocabulario no muy apropiado para la audiencia No incluyen vocabulario que podría ser nuevo para la audiencia.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</a:rPr>
                        <a:t>Usan varias (5 o más) palabras o frases que no son entendidas por la audiencia.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extLst>
                  <a:ext uri="{0D108BD9-81ED-4DB2-BD59-A6C34878D82A}">
                    <a16:rowId xmlns:a16="http://schemas.microsoft.com/office/drawing/2014/main" val="2990352313"/>
                  </a:ext>
                </a:extLst>
              </a:tr>
              <a:tr h="11717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dirty="0">
                          <a:effectLst/>
                        </a:rPr>
                        <a:t>Entusiasmo</a:t>
                      </a:r>
                      <a:endParaRPr lang="es-E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Sus expresiones faciales y su lenguaje corporal generan un fuerte interés y entusiasmo sobre el tema por parte de la audiencia.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</a:rPr>
                        <a:t>Sus expresiones faciales y su lenguaje corporal algunas veces generan un fuerte interés y entusiasmo sobre el tema por parte de la audiencia.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Sus expresiones faciales y su lenguaje corporal son usados para tratar de generar un fuerte interés y entusiasmo sobre el tema por parte de la audiencia, pero parecen no lograrlo.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</a:rPr>
                        <a:t>Muy poco uso de expresiones faciales o lenguaje corporal. No generan mucho interés y entusiasmo sobre el tema por parte de la audiencia.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extLst>
                  <a:ext uri="{0D108BD9-81ED-4DB2-BD59-A6C34878D82A}">
                    <a16:rowId xmlns:a16="http://schemas.microsoft.com/office/drawing/2014/main" val="4113551786"/>
                  </a:ext>
                </a:extLst>
              </a:tr>
              <a:tr h="3828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dirty="0">
                          <a:effectLst/>
                        </a:rPr>
                        <a:t>Ortografía</a:t>
                      </a:r>
                      <a:endParaRPr lang="es-E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El texto no tiene ningún error ortográfico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El texto presenta de 1 a 2  errores ortográficos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El texto presenta de 3 a 5  errores ortográficos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</a:rPr>
                        <a:t>El texto presenta de 6 o más  errores ortográficos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extLst>
                  <a:ext uri="{0D108BD9-81ED-4DB2-BD59-A6C34878D82A}">
                    <a16:rowId xmlns:a16="http://schemas.microsoft.com/office/drawing/2014/main" val="2626145141"/>
                  </a:ext>
                </a:extLst>
              </a:tr>
              <a:tr h="5657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dirty="0">
                          <a:effectLst/>
                        </a:rPr>
                        <a:t> </a:t>
                      </a:r>
                      <a:endParaRPr lang="es-ES" sz="14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400" dirty="0">
                          <a:effectLst/>
                        </a:rPr>
                        <a:t>Equipo No. 3</a:t>
                      </a:r>
                      <a:endParaRPr lang="es-E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>
                          <a:effectLst/>
                        </a:rPr>
                        <a:t> </a:t>
                      </a:r>
                      <a:endParaRPr lang="es-E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>
                          <a:effectLst/>
                        </a:rPr>
                        <a:t> </a:t>
                      </a:r>
                      <a:endParaRPr lang="es-ES" sz="1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200" dirty="0" err="1">
                          <a:effectLst/>
                        </a:rPr>
                        <a:t>Calif</a:t>
                      </a:r>
                      <a:r>
                        <a:rPr lang="es-MX" sz="1200" dirty="0">
                          <a:effectLst/>
                        </a:rPr>
                        <a:t>.: X /60</a:t>
                      </a:r>
                      <a:endParaRPr lang="es-E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05" marR="44205" marT="0" marB="0"/>
                </a:tc>
                <a:extLst>
                  <a:ext uri="{0D108BD9-81ED-4DB2-BD59-A6C34878D82A}">
                    <a16:rowId xmlns:a16="http://schemas.microsoft.com/office/drawing/2014/main" val="882599343"/>
                  </a:ext>
                </a:extLst>
              </a:tr>
            </a:tbl>
          </a:graphicData>
        </a:graphic>
      </p:graphicFrame>
      <p:sp>
        <p:nvSpPr>
          <p:cNvPr id="3" name="CuadroTexto 2">
            <a:extLst>
              <a:ext uri="{FF2B5EF4-FFF2-40B4-BE49-F238E27FC236}">
                <a16:creationId xmlns:a16="http://schemas.microsoft.com/office/drawing/2014/main" id="{2CD7F0FE-740B-4F96-AE68-55B54CCA6233}"/>
              </a:ext>
            </a:extLst>
          </p:cNvPr>
          <p:cNvSpPr txBox="1"/>
          <p:nvPr/>
        </p:nvSpPr>
        <p:spPr>
          <a:xfrm>
            <a:off x="344557" y="6257835"/>
            <a:ext cx="1107822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Nombre de quien calificó: _________________________________________________________________________</a:t>
            </a:r>
            <a:endParaRPr lang="es-ES" dirty="0"/>
          </a:p>
          <a:p>
            <a:r>
              <a:rPr lang="es-MX" dirty="0"/>
              <a:t> </a:t>
            </a:r>
            <a:endParaRPr lang="es-ES" dirty="0"/>
          </a:p>
          <a:p>
            <a:r>
              <a:rPr lang="es-MX" dirty="0"/>
              <a:t> </a:t>
            </a: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099070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</TotalTime>
  <Words>1669</Words>
  <Application>Microsoft Office PowerPoint</Application>
  <PresentationFormat>Panorámica</PresentationFormat>
  <Paragraphs>167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Arial</vt:lpstr>
      <vt:lpstr>Arial Rounded MT Bold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MONICA GUADALUPE BUSTAMANTE GUTIERREZ</dc:creator>
  <cp:lastModifiedBy>MONICA GUADALUPE BUSTAMANTE GUTIERREZ</cp:lastModifiedBy>
  <cp:revision>14</cp:revision>
  <dcterms:created xsi:type="dcterms:W3CDTF">2021-03-31T21:43:01Z</dcterms:created>
  <dcterms:modified xsi:type="dcterms:W3CDTF">2021-04-09T00:27:28Z</dcterms:modified>
</cp:coreProperties>
</file>