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6" r:id="rId5"/>
    <p:sldId id="258" r:id="rId6"/>
    <p:sldId id="259" r:id="rId7"/>
    <p:sldId id="260" r:id="rId8"/>
    <p:sldId id="261" r:id="rId9"/>
    <p:sldId id="262" r:id="rId10"/>
    <p:sldId id="263" r:id="rId11"/>
    <p:sldId id="267" r:id="rId12"/>
    <p:sldId id="268"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4/9/2021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4/9/2021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4/9/2021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4/9/2021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4/9/2021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4/9/2021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5543" y="1293954"/>
            <a:ext cx="10580914" cy="1825096"/>
          </a:xfrm>
        </p:spPr>
        <p:txBody>
          <a:bodyPr>
            <a:normAutofit fontScale="90000"/>
          </a:bodyPr>
          <a:lstStyle/>
          <a:p>
            <a:r>
              <a:rPr lang="es-MX" dirty="0"/>
              <a:t>Orientaciones didácticas y sugerencias de evaluación</a:t>
            </a:r>
          </a:p>
        </p:txBody>
      </p:sp>
      <p:sp>
        <p:nvSpPr>
          <p:cNvPr id="3" name="Subtítulo 2"/>
          <p:cNvSpPr>
            <a:spLocks noGrp="1"/>
          </p:cNvSpPr>
          <p:nvPr>
            <p:ph type="subTitle" idx="1"/>
          </p:nvPr>
        </p:nvSpPr>
        <p:spPr>
          <a:xfrm>
            <a:off x="1058090" y="3384007"/>
            <a:ext cx="9448800" cy="685800"/>
          </a:xfrm>
        </p:spPr>
        <p:txBody>
          <a:bodyPr>
            <a:noAutofit/>
          </a:bodyPr>
          <a:lstStyle/>
          <a:p>
            <a:pPr algn="ctr"/>
            <a:r>
              <a:rPr lang="es-MX" sz="1800" dirty="0" smtClean="0"/>
              <a:t>Escuela Normal de educación Preescolar </a:t>
            </a:r>
          </a:p>
          <a:p>
            <a:pPr algn="ctr"/>
            <a:r>
              <a:rPr lang="es-MX" sz="1800" dirty="0" smtClean="0"/>
              <a:t>Licenciatura en educación preescolar </a:t>
            </a:r>
          </a:p>
          <a:p>
            <a:pPr algn="ctr"/>
            <a:r>
              <a:rPr lang="es-MX" sz="1800" dirty="0" smtClean="0"/>
              <a:t>Asignatura: Forma espacio y medida.</a:t>
            </a:r>
          </a:p>
          <a:p>
            <a:pPr algn="ctr"/>
            <a:r>
              <a:rPr lang="es-MX" sz="1800" dirty="0" smtClean="0"/>
              <a:t>Titular: José Luis Perales Torres </a:t>
            </a:r>
          </a:p>
          <a:p>
            <a:pPr algn="ctr"/>
            <a:r>
              <a:rPr lang="es-MX" sz="1800" dirty="0" smtClean="0"/>
              <a:t>Alumna: Evelin Medina Ramírez</a:t>
            </a:r>
          </a:p>
          <a:p>
            <a:endParaRPr lang="es-MX" sz="1800" dirty="0"/>
          </a:p>
        </p:txBody>
      </p:sp>
      <p:pic>
        <p:nvPicPr>
          <p:cNvPr id="2052" name="Picture 4" descr="Escuela Normal de Educación Preescolar – Desarrollo de competencias  lingu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46" y="3266442"/>
            <a:ext cx="2483300" cy="185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1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88274" y="724319"/>
            <a:ext cx="10659291" cy="5078313"/>
          </a:xfrm>
          <a:prstGeom prst="rect">
            <a:avLst/>
          </a:prstGeom>
          <a:solidFill>
            <a:schemeClr val="accent3">
              <a:lumMod val="20000"/>
              <a:lumOff val="80000"/>
            </a:schemeClr>
          </a:solidFill>
        </p:spPr>
        <p:txBody>
          <a:bodyPr wrap="square" rtlCol="0">
            <a:spAutoFit/>
          </a:bodyPr>
          <a:lstStyle/>
          <a:p>
            <a:pPr marL="285750" indent="-285750">
              <a:lnSpc>
                <a:spcPct val="150000"/>
              </a:lnSpc>
              <a:buFont typeface="Wingdings" panose="05000000000000000000" pitchFamily="2" charset="2"/>
              <a:buChar char="q"/>
            </a:pPr>
            <a:r>
              <a:rPr lang="es-MX" dirty="0" smtClean="0"/>
              <a:t>Las actividades deben permitir la manipulación y el acercamiento directo para generar experiencias significativas.</a:t>
            </a:r>
          </a:p>
          <a:p>
            <a:pPr marL="285750" indent="-285750">
              <a:lnSpc>
                <a:spcPct val="150000"/>
              </a:lnSpc>
              <a:buFont typeface="Wingdings" panose="05000000000000000000" pitchFamily="2" charset="2"/>
              <a:buChar char="q"/>
            </a:pPr>
            <a:endParaRPr lang="es-MX" dirty="0"/>
          </a:p>
          <a:p>
            <a:pPr marL="285750" indent="-285750">
              <a:lnSpc>
                <a:spcPct val="150000"/>
              </a:lnSpc>
              <a:buFont typeface="Wingdings" panose="05000000000000000000" pitchFamily="2" charset="2"/>
              <a:buChar char="q"/>
            </a:pPr>
            <a:r>
              <a:rPr lang="es-MX" dirty="0" smtClean="0"/>
              <a:t>En las actividades es importante tener oportunidades de estimar y verificar la longitud de distancias, la estatura de personas o alguna dimensión de los objetos.</a:t>
            </a:r>
          </a:p>
          <a:p>
            <a:pPr marL="285750" indent="-285750">
              <a:lnSpc>
                <a:spcPct val="150000"/>
              </a:lnSpc>
              <a:buFont typeface="Wingdings" panose="05000000000000000000" pitchFamily="2" charset="2"/>
              <a:buChar char="q"/>
            </a:pPr>
            <a:endParaRPr lang="es-MX" dirty="0"/>
          </a:p>
          <a:p>
            <a:pPr marL="285750" indent="-285750">
              <a:lnSpc>
                <a:spcPct val="150000"/>
              </a:lnSpc>
              <a:buFont typeface="Wingdings" panose="05000000000000000000" pitchFamily="2" charset="2"/>
              <a:buChar char="q"/>
            </a:pPr>
            <a:r>
              <a:rPr lang="es-MX" dirty="0" smtClean="0"/>
              <a:t>Promueva el uso de términos que implican la longitud (lejos- cerca, alto- bajo, largo- corto, ancho-estrecho)</a:t>
            </a:r>
          </a:p>
          <a:p>
            <a:pPr marL="285750" indent="-285750">
              <a:lnSpc>
                <a:spcPct val="150000"/>
              </a:lnSpc>
              <a:buFont typeface="Wingdings" panose="05000000000000000000" pitchFamily="2" charset="2"/>
              <a:buChar char="q"/>
            </a:pPr>
            <a:endParaRPr lang="es-MX" dirty="0"/>
          </a:p>
          <a:p>
            <a:pPr marL="285750" indent="-285750">
              <a:lnSpc>
                <a:spcPct val="150000"/>
              </a:lnSpc>
              <a:buFont typeface="Wingdings" panose="05000000000000000000" pitchFamily="2" charset="2"/>
              <a:buChar char="q"/>
            </a:pPr>
            <a:r>
              <a:rPr lang="es-MX" dirty="0"/>
              <a:t>La comparación de longitudes puede hacerse de manera directa (cuando las personas u objetos se pueden juntar) o indirecta (es necesario usar un intermediario)</a:t>
            </a:r>
          </a:p>
          <a:p>
            <a:pPr marL="285750" indent="-285750">
              <a:lnSpc>
                <a:spcPct val="150000"/>
              </a:lnSpc>
              <a:buFont typeface="Wingdings" panose="05000000000000000000" pitchFamily="2" charset="2"/>
              <a:buChar char="q"/>
            </a:pPr>
            <a:endParaRPr lang="es-MX" dirty="0" smtClean="0"/>
          </a:p>
        </p:txBody>
      </p:sp>
    </p:spTree>
    <p:extLst>
      <p:ext uri="{BB962C8B-B14F-4D97-AF65-F5344CB8AC3E}">
        <p14:creationId xmlns:p14="http://schemas.microsoft.com/office/powerpoint/2010/main" val="285682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scarga la Evaluación Diagnostica de Preescolar | Ciclo 18-19"/>
          <p:cNvPicPr>
            <a:picLocks noChangeAspect="1" noChangeArrowheads="1"/>
          </p:cNvPicPr>
          <p:nvPr/>
        </p:nvPicPr>
        <p:blipFill rotWithShape="1">
          <a:blip r:embed="rId2">
            <a:extLst>
              <a:ext uri="{28A0092B-C50C-407E-A947-70E740481C1C}">
                <a14:useLocalDpi xmlns:a14="http://schemas.microsoft.com/office/drawing/2010/main" val="0"/>
              </a:ext>
            </a:extLst>
          </a:blip>
          <a:srcRect t="26711" r="211"/>
          <a:stretch/>
        </p:blipFill>
        <p:spPr bwMode="auto">
          <a:xfrm>
            <a:off x="8932303" y="3814581"/>
            <a:ext cx="3259697" cy="294481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70115" y="378823"/>
            <a:ext cx="11821885" cy="523220"/>
          </a:xfrm>
          <a:prstGeom prst="rect">
            <a:avLst/>
          </a:prstGeom>
          <a:noFill/>
        </p:spPr>
        <p:txBody>
          <a:bodyPr wrap="square" rtlCol="0">
            <a:spAutoFit/>
          </a:bodyPr>
          <a:lstStyle/>
          <a:p>
            <a:r>
              <a:rPr lang="es-MX" sz="2800" b="1" dirty="0" smtClean="0">
                <a:solidFill>
                  <a:schemeClr val="accent4"/>
                </a:solidFill>
              </a:rPr>
              <a:t> </a:t>
            </a:r>
            <a:r>
              <a:rPr lang="es-MX" sz="2800" b="1" dirty="0">
                <a:solidFill>
                  <a:schemeClr val="accent4"/>
                </a:solidFill>
              </a:rPr>
              <a:t>¿Qué sugerencias de evaluación que maneja el programa? </a:t>
            </a:r>
          </a:p>
        </p:txBody>
      </p:sp>
      <p:sp>
        <p:nvSpPr>
          <p:cNvPr id="5" name="CuadroTexto 4"/>
          <p:cNvSpPr txBox="1"/>
          <p:nvPr/>
        </p:nvSpPr>
        <p:spPr>
          <a:xfrm>
            <a:off x="770709" y="1162594"/>
            <a:ext cx="9548948" cy="3693319"/>
          </a:xfrm>
          <a:prstGeom prst="rect">
            <a:avLst/>
          </a:prstGeom>
          <a:noFill/>
        </p:spPr>
        <p:txBody>
          <a:bodyPr wrap="square" rtlCol="0">
            <a:spAutoFit/>
          </a:bodyPr>
          <a:lstStyle/>
          <a:p>
            <a:r>
              <a:rPr lang="es-MX" dirty="0" smtClean="0"/>
              <a:t>Las situaciones deben ser oportunidades que permitan a los alumnos:</a:t>
            </a:r>
          </a:p>
          <a:p>
            <a:pPr marL="285750" indent="-285750">
              <a:buFont typeface="Wingdings" panose="05000000000000000000" pitchFamily="2" charset="2"/>
              <a:buChar char="q"/>
            </a:pPr>
            <a:r>
              <a:rPr lang="es-MX" b="1" dirty="0" smtClean="0"/>
              <a:t>Razonar</a:t>
            </a:r>
            <a:r>
              <a:rPr lang="es-MX" dirty="0" smtClean="0"/>
              <a:t> y </a:t>
            </a:r>
            <a:r>
              <a:rPr lang="es-MX" b="1" dirty="0" smtClean="0"/>
              <a:t>usar</a:t>
            </a:r>
            <a:r>
              <a:rPr lang="es-MX" dirty="0" smtClean="0"/>
              <a:t> habilidades, destrezas y conocimientos de </a:t>
            </a:r>
            <a:r>
              <a:rPr lang="es-MX" dirty="0"/>
              <a:t>manera creativa en la solución de situaciones que implican un problema o reto para </a:t>
            </a:r>
            <a:r>
              <a:rPr lang="es-MX" dirty="0" smtClean="0"/>
              <a:t>ellos.</a:t>
            </a:r>
          </a:p>
          <a:p>
            <a:pPr marL="285750" indent="-285750">
              <a:buFont typeface="Wingdings" panose="05000000000000000000" pitchFamily="2" charset="2"/>
              <a:buChar char="q"/>
            </a:pPr>
            <a:r>
              <a:rPr lang="es-MX" dirty="0" smtClean="0"/>
              <a:t>Que los alumnos </a:t>
            </a:r>
            <a:r>
              <a:rPr lang="es-MX" b="1" dirty="0" smtClean="0"/>
              <a:t>usen</a:t>
            </a:r>
            <a:r>
              <a:rPr lang="es-MX" dirty="0" smtClean="0"/>
              <a:t> recursos personales y conocer los de sus compañeros en la solución de problemas matemáticos </a:t>
            </a:r>
          </a:p>
          <a:p>
            <a:pPr marL="285750" indent="-285750">
              <a:buFont typeface="Wingdings" panose="05000000000000000000" pitchFamily="2" charset="2"/>
              <a:buChar char="q"/>
            </a:pPr>
            <a:r>
              <a:rPr lang="es-MX" b="1" dirty="0" smtClean="0"/>
              <a:t>Explicar</a:t>
            </a:r>
            <a:r>
              <a:rPr lang="es-MX" dirty="0" smtClean="0"/>
              <a:t> que hacen cuando resuelven problemas matemáticos </a:t>
            </a:r>
          </a:p>
          <a:p>
            <a:pPr marL="285750" indent="-285750">
              <a:buFont typeface="Wingdings" panose="05000000000000000000" pitchFamily="2" charset="2"/>
              <a:buChar char="q"/>
            </a:pPr>
            <a:r>
              <a:rPr lang="es-MX" b="1" dirty="0" smtClean="0"/>
              <a:t>Desarrollar </a:t>
            </a:r>
            <a:r>
              <a:rPr lang="es-MX" dirty="0" smtClean="0"/>
              <a:t>actitudes positivas hacia la búsqueda de soluciones y disfrutar al encontrarlas </a:t>
            </a:r>
          </a:p>
          <a:p>
            <a:pPr marL="285750" indent="-285750">
              <a:buFont typeface="Wingdings" panose="05000000000000000000" pitchFamily="2" charset="2"/>
              <a:buChar char="q"/>
            </a:pPr>
            <a:r>
              <a:rPr lang="es-MX" b="1" dirty="0" smtClean="0"/>
              <a:t>Participar</a:t>
            </a:r>
            <a:r>
              <a:rPr lang="es-MX" dirty="0" smtClean="0"/>
              <a:t> con sus compañeros en la solución de problemas </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Los alumnos deben </a:t>
            </a:r>
            <a:r>
              <a:rPr lang="es-MX" dirty="0"/>
              <a:t>buscar el camino a la solución y los recursos que requieren para ello, con lo que movilizan sus habilidades y conocimientos.</a:t>
            </a:r>
          </a:p>
        </p:txBody>
      </p:sp>
    </p:spTree>
    <p:extLst>
      <p:ext uri="{BB962C8B-B14F-4D97-AF65-F5344CB8AC3E}">
        <p14:creationId xmlns:p14="http://schemas.microsoft.com/office/powerpoint/2010/main" val="52028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98416" y="261258"/>
            <a:ext cx="10983686" cy="738052"/>
          </a:xfrm>
        </p:spPr>
        <p:txBody>
          <a:bodyPr>
            <a:normAutofit/>
          </a:bodyPr>
          <a:lstStyle/>
          <a:p>
            <a:r>
              <a:rPr lang="es-MX" b="1" cap="none" dirty="0" smtClean="0">
                <a:solidFill>
                  <a:schemeClr val="accent3">
                    <a:lumMod val="75000"/>
                  </a:schemeClr>
                </a:solidFill>
                <a:latin typeface="+mn-lt"/>
              </a:rPr>
              <a:t>Ejemplos de orientaciones didácticas</a:t>
            </a:r>
            <a:endParaRPr lang="es-MX" b="1" cap="none" dirty="0">
              <a:solidFill>
                <a:schemeClr val="accent3">
                  <a:lumMod val="75000"/>
                </a:schemeClr>
              </a:solidFill>
              <a:latin typeface="+mn-lt"/>
            </a:endParaRPr>
          </a:p>
        </p:txBody>
      </p:sp>
      <p:sp>
        <p:nvSpPr>
          <p:cNvPr id="5" name="CuadroTexto 4"/>
          <p:cNvSpPr txBox="1"/>
          <p:nvPr/>
        </p:nvSpPr>
        <p:spPr>
          <a:xfrm>
            <a:off x="718458" y="1444617"/>
            <a:ext cx="8621486" cy="2862322"/>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s-MX" dirty="0" smtClean="0"/>
              <a:t>Encontrar objetos que se desconoce donde están </a:t>
            </a:r>
          </a:p>
          <a:p>
            <a:pPr marL="285750" indent="-285750">
              <a:lnSpc>
                <a:spcPct val="200000"/>
              </a:lnSpc>
              <a:buFont typeface="Wingdings" panose="05000000000000000000" pitchFamily="2" charset="2"/>
              <a:buChar char="Ø"/>
            </a:pPr>
            <a:r>
              <a:rPr lang="es-MX" dirty="0" smtClean="0"/>
              <a:t>Comunicar de forma oral la posición de un objeto </a:t>
            </a:r>
          </a:p>
          <a:p>
            <a:pPr marL="285750" indent="-285750">
              <a:lnSpc>
                <a:spcPct val="200000"/>
              </a:lnSpc>
              <a:buFont typeface="Wingdings" panose="05000000000000000000" pitchFamily="2" charset="2"/>
              <a:buChar char="Ø"/>
            </a:pPr>
            <a:r>
              <a:rPr lang="es-MX" dirty="0" smtClean="0"/>
              <a:t>Representar gráficamente desplazamientos y trayectorias </a:t>
            </a:r>
          </a:p>
          <a:p>
            <a:pPr marL="285750" indent="-285750">
              <a:lnSpc>
                <a:spcPct val="200000"/>
              </a:lnSpc>
              <a:buFont typeface="Wingdings" panose="05000000000000000000" pitchFamily="2" charset="2"/>
              <a:buChar char="Ø"/>
            </a:pPr>
            <a:r>
              <a:rPr lang="es-MX" dirty="0" smtClean="0"/>
              <a:t>Resolver rompecabezas </a:t>
            </a:r>
          </a:p>
          <a:p>
            <a:pPr marL="285750" indent="-285750">
              <a:lnSpc>
                <a:spcPct val="200000"/>
              </a:lnSpc>
              <a:buFont typeface="Wingdings" panose="05000000000000000000" pitchFamily="2" charset="2"/>
              <a:buChar char="Ø"/>
            </a:pPr>
            <a:r>
              <a:rPr lang="es-MX" dirty="0" smtClean="0"/>
              <a:t>Identificar, reproducir y construir </a:t>
            </a:r>
            <a:endParaRPr lang="es-MX" dirty="0"/>
          </a:p>
        </p:txBody>
      </p:sp>
      <p:pic>
        <p:nvPicPr>
          <p:cNvPr id="11266" name="Picture 2" descr="Ilustración De La Niña De Resolver Rompecabezas - Dibujo De Tiza  Ilustraciones Vectoriales, Clip Art Vectorizado Libre De Derechos. Image  27449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1221">
            <a:off x="7604773" y="1712994"/>
            <a:ext cx="4397685" cy="313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0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98416" y="261258"/>
            <a:ext cx="10983686" cy="738052"/>
          </a:xfrm>
        </p:spPr>
        <p:txBody>
          <a:bodyPr>
            <a:normAutofit/>
          </a:bodyPr>
          <a:lstStyle/>
          <a:p>
            <a:r>
              <a:rPr lang="es-MX" b="1" cap="none" dirty="0" smtClean="0">
                <a:solidFill>
                  <a:schemeClr val="accent3">
                    <a:lumMod val="75000"/>
                  </a:schemeClr>
                </a:solidFill>
                <a:latin typeface="+mn-lt"/>
              </a:rPr>
              <a:t>Ejemplos de evaluaciones en preescolar</a:t>
            </a:r>
            <a:endParaRPr lang="es-MX" b="1" cap="none" dirty="0">
              <a:solidFill>
                <a:schemeClr val="accent3">
                  <a:lumMod val="75000"/>
                </a:schemeClr>
              </a:solidFill>
              <a:latin typeface="+mn-lt"/>
            </a:endParaRPr>
          </a:p>
        </p:txBody>
      </p:sp>
      <p:sp>
        <p:nvSpPr>
          <p:cNvPr id="5" name="CuadroTexto 4"/>
          <p:cNvSpPr txBox="1"/>
          <p:nvPr/>
        </p:nvSpPr>
        <p:spPr>
          <a:xfrm>
            <a:off x="1579515" y="999310"/>
            <a:ext cx="9994175" cy="4247317"/>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es-MX" dirty="0" smtClean="0"/>
              <a:t>EVALUACION FORMATIVA</a:t>
            </a:r>
          </a:p>
          <a:p>
            <a:r>
              <a:rPr lang="es-MX" dirty="0" smtClean="0"/>
              <a:t>Se enfoca en evaluar el proceso de aprendizaje de los niños donde las evaluación son cualitativas en las cuales describes los avances y dificultades que presentan durante las diferentes actividades de aprendizaje que se les plantea, por lo cual no se asigna una calificación, lo mas importante es conocer como va aprendiendo el niño y que apoyos necesita para su avance y así planear otras situaciones didácticas que le permitan seguir aprendiendo, se puede apoyar con diferentes instrumentos como diarios, registros, listas de cotejo y recolección de evidencias de los trabajos de los niños </a:t>
            </a:r>
          </a:p>
          <a:p>
            <a:endParaRPr lang="es-MX" dirty="0"/>
          </a:p>
          <a:p>
            <a:pPr marL="285750" indent="-285750">
              <a:buFont typeface="Wingdings" panose="05000000000000000000" pitchFamily="2" charset="2"/>
              <a:buChar char="Ø"/>
            </a:pPr>
            <a:r>
              <a:rPr lang="es-MX" dirty="0" smtClean="0"/>
              <a:t>EVALUACIÓN SUMATIVA</a:t>
            </a:r>
          </a:p>
          <a:p>
            <a:r>
              <a:rPr lang="es-MX" dirty="0"/>
              <a:t>E</a:t>
            </a:r>
            <a:r>
              <a:rPr lang="es-MX" dirty="0" smtClean="0"/>
              <a:t>s </a:t>
            </a:r>
            <a:r>
              <a:rPr lang="es-MX" dirty="0"/>
              <a:t>un proceso mediante el cual se estudian los resultados de un proceso de aprendizaje una vez que se ha terminado el mismo. Su principal objetivo es comprobar cuánto han aprendido los alumnos, por lo que pone el foco en recoger información y en elaborar métodos de evaluación fiables.</a:t>
            </a:r>
            <a:endParaRPr lang="es-MX" dirty="0"/>
          </a:p>
        </p:txBody>
      </p:sp>
    </p:spTree>
    <p:extLst>
      <p:ext uri="{BB962C8B-B14F-4D97-AF65-F5344CB8AC3E}">
        <p14:creationId xmlns:p14="http://schemas.microsoft.com/office/powerpoint/2010/main" val="52394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297103746"/>
              </p:ext>
            </p:extLst>
          </p:nvPr>
        </p:nvGraphicFramePr>
        <p:xfrm>
          <a:off x="522514" y="182877"/>
          <a:ext cx="11260185" cy="6426930"/>
        </p:xfrm>
        <a:graphic>
          <a:graphicData uri="http://schemas.openxmlformats.org/drawingml/2006/table">
            <a:tbl>
              <a:tblPr firstRow="1" firstCol="1" bandRow="1">
                <a:tableStyleId>{5C22544A-7EE6-4342-B048-85BDC9FD1C3A}</a:tableStyleId>
              </a:tblPr>
              <a:tblGrid>
                <a:gridCol w="2252037">
                  <a:extLst>
                    <a:ext uri="{9D8B030D-6E8A-4147-A177-3AD203B41FA5}">
                      <a16:colId xmlns:a16="http://schemas.microsoft.com/office/drawing/2014/main" val="1479302400"/>
                    </a:ext>
                  </a:extLst>
                </a:gridCol>
                <a:gridCol w="2252037">
                  <a:extLst>
                    <a:ext uri="{9D8B030D-6E8A-4147-A177-3AD203B41FA5}">
                      <a16:colId xmlns:a16="http://schemas.microsoft.com/office/drawing/2014/main" val="2946705069"/>
                    </a:ext>
                  </a:extLst>
                </a:gridCol>
                <a:gridCol w="2252037">
                  <a:extLst>
                    <a:ext uri="{9D8B030D-6E8A-4147-A177-3AD203B41FA5}">
                      <a16:colId xmlns:a16="http://schemas.microsoft.com/office/drawing/2014/main" val="1379963753"/>
                    </a:ext>
                  </a:extLst>
                </a:gridCol>
                <a:gridCol w="2252037">
                  <a:extLst>
                    <a:ext uri="{9D8B030D-6E8A-4147-A177-3AD203B41FA5}">
                      <a16:colId xmlns:a16="http://schemas.microsoft.com/office/drawing/2014/main" val="2007184089"/>
                    </a:ext>
                  </a:extLst>
                </a:gridCol>
                <a:gridCol w="2252037">
                  <a:extLst>
                    <a:ext uri="{9D8B030D-6E8A-4147-A177-3AD203B41FA5}">
                      <a16:colId xmlns:a16="http://schemas.microsoft.com/office/drawing/2014/main" val="3528884848"/>
                    </a:ext>
                  </a:extLst>
                </a:gridCol>
              </a:tblGrid>
              <a:tr h="192246">
                <a:tc rowSpan="2">
                  <a:txBody>
                    <a:bodyPr/>
                    <a:lstStyle/>
                    <a:p>
                      <a:pPr algn="ctr">
                        <a:lnSpc>
                          <a:spcPct val="115000"/>
                        </a:lnSpc>
                        <a:spcAft>
                          <a:spcPts val="0"/>
                        </a:spcAft>
                      </a:pPr>
                      <a:r>
                        <a:rPr lang="es-MX" sz="900" dirty="0">
                          <a:effectLst/>
                        </a:rPr>
                        <a:t>Elementos a Evaluar</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gridSpan="4">
                  <a:txBody>
                    <a:bodyPr/>
                    <a:lstStyle/>
                    <a:p>
                      <a:pPr algn="ctr">
                        <a:lnSpc>
                          <a:spcPct val="115000"/>
                        </a:lnSpc>
                        <a:spcAft>
                          <a:spcPts val="0"/>
                        </a:spcAft>
                      </a:pPr>
                      <a:r>
                        <a:rPr lang="es-MX" sz="900">
                          <a:effectLst/>
                        </a:rPr>
                        <a:t>Calificación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280384910"/>
                  </a:ext>
                </a:extLst>
              </a:tr>
              <a:tr h="192246">
                <a:tc vMerge="1">
                  <a:txBody>
                    <a:bodyPr/>
                    <a:lstStyle/>
                    <a:p>
                      <a:endParaRPr lang="es-MX"/>
                    </a:p>
                  </a:txBody>
                  <a:tcPr/>
                </a:tc>
                <a:tc>
                  <a:txBody>
                    <a:bodyPr/>
                    <a:lstStyle/>
                    <a:p>
                      <a:pPr algn="ctr">
                        <a:lnSpc>
                          <a:spcPct val="115000"/>
                        </a:lnSpc>
                        <a:spcAft>
                          <a:spcPts val="0"/>
                        </a:spcAft>
                      </a:pPr>
                      <a:r>
                        <a:rPr lang="es-MX" sz="900">
                          <a:effectLst/>
                        </a:rPr>
                        <a:t>10-9</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gn="ctr">
                        <a:lnSpc>
                          <a:spcPct val="115000"/>
                        </a:lnSpc>
                        <a:spcAft>
                          <a:spcPts val="0"/>
                        </a:spcAft>
                      </a:pPr>
                      <a:r>
                        <a:rPr lang="es-MX" sz="900">
                          <a:effectLst/>
                        </a:rPr>
                        <a:t>8-7</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gn="ctr">
                        <a:lnSpc>
                          <a:spcPct val="115000"/>
                        </a:lnSpc>
                        <a:spcAft>
                          <a:spcPts val="0"/>
                        </a:spcAft>
                      </a:pPr>
                      <a:r>
                        <a:rPr lang="es-MX" sz="900">
                          <a:effectLst/>
                        </a:rPr>
                        <a:t>6</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gn="ctr">
                        <a:lnSpc>
                          <a:spcPct val="115000"/>
                        </a:lnSpc>
                        <a:spcAft>
                          <a:spcPts val="0"/>
                        </a:spcAft>
                      </a:pPr>
                      <a:r>
                        <a:rPr lang="es-MX" sz="900">
                          <a:effectLst/>
                        </a:rPr>
                        <a:t>5</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636606632"/>
                  </a:ext>
                </a:extLst>
              </a:tr>
              <a:tr h="384495">
                <a:tc>
                  <a:txBody>
                    <a:bodyPr/>
                    <a:lstStyle/>
                    <a:p>
                      <a:pPr algn="ctr">
                        <a:lnSpc>
                          <a:spcPct val="115000"/>
                        </a:lnSpc>
                        <a:spcAft>
                          <a:spcPts val="0"/>
                        </a:spcAft>
                      </a:pPr>
                      <a:r>
                        <a:rPr lang="es-MX" sz="900">
                          <a:effectLst/>
                        </a:rPr>
                        <a:t>Dominio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dirty="0">
                          <a:effectLst/>
                        </a:rPr>
                        <a:t>Demuestran un excelente conocimiento del tema.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Demuestran un buen conocimiento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No parecen conocer muy bien 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No conocen 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0756947"/>
                  </a:ext>
                </a:extLst>
              </a:tr>
              <a:tr h="1081070">
                <a:tc>
                  <a:txBody>
                    <a:bodyPr/>
                    <a:lstStyle/>
                    <a:p>
                      <a:pPr algn="ctr">
                        <a:lnSpc>
                          <a:spcPct val="115000"/>
                        </a:lnSpc>
                        <a:spcAft>
                          <a:spcPts val="0"/>
                        </a:spcAft>
                      </a:pPr>
                      <a:r>
                        <a:rPr lang="es-MX" sz="900">
                          <a:effectLst/>
                        </a:rPr>
                        <a:t>Comprensión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Pueden con precisión contestar todas las preguntas planteadas sobre el tema por sus compañeros de clase y profesor.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Pueden con precisión contestar la mayoría de las preguntas planteadas sobre el tema por sus compañeros de clase y profesor.</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Pueden con precisión contestar pocas preguntas planteadas sobre el tema por sus compañeros de clase y profesor.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No pueden contestar las preguntas planteadas sobre el tema por sus compañeros de clase y profesor.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608186209"/>
                  </a:ext>
                </a:extLst>
              </a:tr>
              <a:tr h="384495">
                <a:tc>
                  <a:txBody>
                    <a:bodyPr/>
                    <a:lstStyle/>
                    <a:p>
                      <a:pPr algn="ctr">
                        <a:lnSpc>
                          <a:spcPct val="115000"/>
                        </a:lnSpc>
                        <a:spcAft>
                          <a:spcPts val="0"/>
                        </a:spcAft>
                      </a:pPr>
                      <a:r>
                        <a:rPr lang="es-MX" sz="900">
                          <a:effectLst/>
                        </a:rPr>
                        <a:t>Seguimiento del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Se mantienen en el tema todo el tiempo.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Se mantienen en el tema la mayor parte del tiempo.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Se mantienen en el tema algunas veces.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Fue difícil saber cuál fue el 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681021662"/>
                  </a:ext>
                </a:extLst>
              </a:tr>
              <a:tr h="900892">
                <a:tc>
                  <a:txBody>
                    <a:bodyPr/>
                    <a:lstStyle/>
                    <a:p>
                      <a:pPr algn="ctr">
                        <a:lnSpc>
                          <a:spcPct val="115000"/>
                        </a:lnSpc>
                        <a:spcAft>
                          <a:spcPts val="0"/>
                        </a:spcAft>
                      </a:pPr>
                      <a:r>
                        <a:rPr lang="es-MX" sz="900">
                          <a:effectLst/>
                        </a:rPr>
                        <a:t>Apoyos didácticos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Usan varios apoyos que demuestran trabajo/creatividad y eso hace una excelente presentación.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Usan 1-2 apoyos que demuestran trabajo/ creatividad y eso hace una buena presentación.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Usan 1 apoyo que demuestran trabajo/ creatividad y eso hace una regular presentación.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No usan apoyos o los apoyos escogidos restan valor a la presentación.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889726039"/>
                  </a:ext>
                </a:extLst>
              </a:tr>
              <a:tr h="1261248">
                <a:tc>
                  <a:txBody>
                    <a:bodyPr/>
                    <a:lstStyle/>
                    <a:p>
                      <a:pPr algn="ctr">
                        <a:lnSpc>
                          <a:spcPct val="115000"/>
                        </a:lnSpc>
                        <a:spcAft>
                          <a:spcPts val="0"/>
                        </a:spcAft>
                      </a:pPr>
                      <a:r>
                        <a:rPr lang="es-MX" sz="900">
                          <a:effectLst/>
                        </a:rPr>
                        <a:t>Vocabulario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Usan vocabulario apropiado para la audiencia. Aumentan el vocabulario de la audiencia definiendo las palabras que pudieran ser nuevas para esta.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Usan vocabulario casi apropiado para la audiencia. Incluyen 1-2 palabras que podrían ser nuevas para la audiencia pero no las definen.</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Usan vocabulario no muy apropiado para la audiencia No incluyen vocabulario que podría ser nuevo para la audiencia.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Usan varias (5 o más) palabras o frases que no son entendidas por la audiencia.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3374838115"/>
                  </a:ext>
                </a:extLst>
              </a:tr>
              <a:tr h="1261248">
                <a:tc>
                  <a:txBody>
                    <a:bodyPr/>
                    <a:lstStyle/>
                    <a:p>
                      <a:pPr algn="ctr">
                        <a:lnSpc>
                          <a:spcPct val="115000"/>
                        </a:lnSpc>
                        <a:spcAft>
                          <a:spcPts val="0"/>
                        </a:spcAft>
                      </a:pPr>
                      <a:r>
                        <a:rPr lang="es-MX" sz="900">
                          <a:effectLst/>
                        </a:rPr>
                        <a:t>Entusiasmo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Sus expresiones faciales y su lenguaje corporal generan un fuerte interés y entusiasmo sobre el tema por parte de la audiencia.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Sus expresiones faciales y su lenguaje corporal algunas veces generan un fuerte interés y entusiasmo sobre el tema por parte de la audiencia.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Sus expresiones faciales y su lenguaje corporal son usados para tratar de generar un fuerte interés y entusiasmo sobre el tema por parte de la audiencia, pero parecen no lograrlo.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Muy poco uso de expresiones faciales o lenguaje corporal. No generan mucho interés y entusiasmo sobre el tema por parte de la audiencia.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309079784"/>
                  </a:ext>
                </a:extLst>
              </a:tr>
              <a:tr h="384495">
                <a:tc>
                  <a:txBody>
                    <a:bodyPr/>
                    <a:lstStyle/>
                    <a:p>
                      <a:pPr algn="ctr">
                        <a:lnSpc>
                          <a:spcPct val="115000"/>
                        </a:lnSpc>
                        <a:spcAft>
                          <a:spcPts val="0"/>
                        </a:spcAft>
                      </a:pPr>
                      <a:r>
                        <a:rPr lang="es-MX" sz="900">
                          <a:effectLst/>
                        </a:rPr>
                        <a:t>Ortografía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El texto no tiene ningún error ortográfico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El texto presenta de 1 a 2  errores ortográficos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El texto presenta de 3 a 5  errores ortográficos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El texto presenta de 6 o más  errores ortográficos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1542398269"/>
                  </a:ext>
                </a:extLst>
              </a:tr>
              <a:tr h="384495">
                <a:tc>
                  <a:txBody>
                    <a:bodyPr/>
                    <a:lstStyle/>
                    <a:p>
                      <a:pPr algn="ctr">
                        <a:lnSpc>
                          <a:spcPct val="115000"/>
                        </a:lnSpc>
                        <a:spcAft>
                          <a:spcPts val="0"/>
                        </a:spcAft>
                      </a:pPr>
                      <a:r>
                        <a:rPr lang="es-MX" sz="900">
                          <a:effectLst/>
                        </a:rPr>
                        <a:t> </a:t>
                      </a:r>
                    </a:p>
                    <a:p>
                      <a:pPr>
                        <a:lnSpc>
                          <a:spcPct val="115000"/>
                        </a:lnSpc>
                        <a:spcAft>
                          <a:spcPts val="0"/>
                        </a:spcAft>
                      </a:pPr>
                      <a:r>
                        <a:rPr lang="es-MX" sz="900">
                          <a:effectLst/>
                        </a:rPr>
                        <a:t>Equipo No.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nchor="ctr"/>
                </a:tc>
                <a:tc>
                  <a:txBody>
                    <a:bodyPr/>
                    <a:lstStyle/>
                    <a:p>
                      <a:pPr>
                        <a:lnSpc>
                          <a:spcPct val="115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tc>
                  <a:txBody>
                    <a:bodyPr/>
                    <a:lstStyle/>
                    <a:p>
                      <a:pPr>
                        <a:lnSpc>
                          <a:spcPct val="115000"/>
                        </a:lnSpc>
                        <a:spcAft>
                          <a:spcPts val="0"/>
                        </a:spcAft>
                      </a:pPr>
                      <a:r>
                        <a:rPr lang="es-MX" sz="900" dirty="0">
                          <a:effectLst/>
                        </a:rPr>
                        <a:t> </a:t>
                      </a:r>
                    </a:p>
                    <a:p>
                      <a:pPr>
                        <a:lnSpc>
                          <a:spcPct val="115000"/>
                        </a:lnSpc>
                        <a:spcAft>
                          <a:spcPts val="0"/>
                        </a:spcAft>
                      </a:pPr>
                      <a:r>
                        <a:rPr lang="es-MX" sz="900" dirty="0" err="1">
                          <a:effectLst/>
                        </a:rPr>
                        <a:t>Calif</a:t>
                      </a:r>
                      <a:r>
                        <a:rPr lang="es-MX" sz="900" dirty="0">
                          <a:effectLst/>
                        </a:rPr>
                        <a:t>.: X /60</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902" marR="40902" marT="0" marB="0"/>
                </a:tc>
                <a:extLst>
                  <a:ext uri="{0D108BD9-81ED-4DB2-BD59-A6C34878D82A}">
                    <a16:rowId xmlns:a16="http://schemas.microsoft.com/office/drawing/2014/main" val="2657912101"/>
                  </a:ext>
                </a:extLst>
              </a:tr>
            </a:tbl>
          </a:graphicData>
        </a:graphic>
      </p:graphicFrame>
      <p:sp>
        <p:nvSpPr>
          <p:cNvPr id="5" name="Elipse 4"/>
          <p:cNvSpPr/>
          <p:nvPr/>
        </p:nvSpPr>
        <p:spPr>
          <a:xfrm>
            <a:off x="5878286" y="705394"/>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p:cNvSpPr/>
          <p:nvPr/>
        </p:nvSpPr>
        <p:spPr>
          <a:xfrm>
            <a:off x="5878286" y="1693817"/>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p:cNvSpPr/>
          <p:nvPr/>
        </p:nvSpPr>
        <p:spPr>
          <a:xfrm>
            <a:off x="4593771" y="2164080"/>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4593771" y="2960914"/>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4580708" y="4145283"/>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5767252" y="5965371"/>
            <a:ext cx="222068" cy="235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867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314" y="934190"/>
            <a:ext cx="10983686" cy="1293028"/>
          </a:xfrm>
        </p:spPr>
        <p:txBody>
          <a:bodyPr>
            <a:normAutofit/>
          </a:bodyPr>
          <a:lstStyle/>
          <a:p>
            <a:r>
              <a:rPr lang="es-MX" b="1" cap="none" dirty="0" smtClean="0">
                <a:solidFill>
                  <a:schemeClr val="accent3">
                    <a:lumMod val="75000"/>
                  </a:schemeClr>
                </a:solidFill>
                <a:latin typeface="+mn-lt"/>
              </a:rPr>
              <a:t>¿Cuales son las orientaciones didácticas que maneja el programa de preescolar ?</a:t>
            </a:r>
            <a:endParaRPr lang="es-MX" b="1" cap="none" dirty="0">
              <a:solidFill>
                <a:schemeClr val="accent3">
                  <a:lumMod val="75000"/>
                </a:schemeClr>
              </a:solidFill>
              <a:latin typeface="+mn-lt"/>
            </a:endParaRPr>
          </a:p>
        </p:txBody>
      </p:sp>
      <p:sp>
        <p:nvSpPr>
          <p:cNvPr id="3" name="CuadroTexto 2"/>
          <p:cNvSpPr txBox="1"/>
          <p:nvPr/>
        </p:nvSpPr>
        <p:spPr>
          <a:xfrm>
            <a:off x="522514" y="2873828"/>
            <a:ext cx="7746274" cy="2221057"/>
          </a:xfrm>
          <a:prstGeom prst="rect">
            <a:avLst/>
          </a:prstGeom>
          <a:solidFill>
            <a:schemeClr val="accent3">
              <a:lumMod val="20000"/>
              <a:lumOff val="80000"/>
            </a:schemeClr>
          </a:solidFill>
        </p:spPr>
        <p:txBody>
          <a:bodyPr wrap="square" rtlCol="0">
            <a:spAutoFit/>
          </a:bodyPr>
          <a:lstStyle/>
          <a:p>
            <a:pPr marL="285750" indent="-285750">
              <a:lnSpc>
                <a:spcPct val="200000"/>
              </a:lnSpc>
              <a:buFont typeface="Wingdings" panose="05000000000000000000" pitchFamily="2" charset="2"/>
              <a:buChar char="q"/>
            </a:pPr>
            <a:r>
              <a:rPr lang="es-MX" dirty="0" smtClean="0"/>
              <a:t>Desarrollar actitudes positivas para la búsqueda de soluciones</a:t>
            </a:r>
          </a:p>
          <a:p>
            <a:pPr marL="285750" indent="-285750">
              <a:lnSpc>
                <a:spcPct val="200000"/>
              </a:lnSpc>
              <a:buFont typeface="Wingdings" panose="05000000000000000000" pitchFamily="2" charset="2"/>
              <a:buChar char="q"/>
            </a:pPr>
            <a:r>
              <a:rPr lang="es-MX" dirty="0" smtClean="0"/>
              <a:t>Comprender el significado de los números en diversos contextos </a:t>
            </a:r>
          </a:p>
          <a:p>
            <a:pPr marL="285750" indent="-285750">
              <a:lnSpc>
                <a:spcPct val="200000"/>
              </a:lnSpc>
              <a:buFont typeface="Wingdings" panose="05000000000000000000" pitchFamily="2" charset="2"/>
              <a:buChar char="q"/>
            </a:pPr>
            <a:r>
              <a:rPr lang="es-MX" dirty="0" smtClean="0"/>
              <a:t>Selecciona lo que le es útil de información diversa</a:t>
            </a:r>
          </a:p>
          <a:p>
            <a:pPr marL="285750" indent="-285750">
              <a:lnSpc>
                <a:spcPct val="200000"/>
              </a:lnSpc>
              <a:buFont typeface="Wingdings" panose="05000000000000000000" pitchFamily="2" charset="2"/>
              <a:buChar char="q"/>
            </a:pPr>
            <a:r>
              <a:rPr lang="es-MX" dirty="0" smtClean="0"/>
              <a:t>Utiliza sus capacidades para resolver problemas</a:t>
            </a:r>
            <a:endParaRPr lang="es-MX" dirty="0"/>
          </a:p>
        </p:txBody>
      </p:sp>
      <p:pic>
        <p:nvPicPr>
          <p:cNvPr id="3074" name="Picture 2" descr="Calaméo - Cartilla De Educativa Primaria"/>
          <p:cNvPicPr>
            <a:picLocks noChangeAspect="1" noChangeArrowheads="1"/>
          </p:cNvPicPr>
          <p:nvPr/>
        </p:nvPicPr>
        <p:blipFill rotWithShape="1">
          <a:blip r:embed="rId2">
            <a:extLst>
              <a:ext uri="{28A0092B-C50C-407E-A947-70E740481C1C}">
                <a14:useLocalDpi xmlns:a14="http://schemas.microsoft.com/office/drawing/2010/main" val="0"/>
              </a:ext>
            </a:extLst>
          </a:blip>
          <a:srcRect l="-1" t="11948" r="3630" b="11995"/>
          <a:stretch/>
        </p:blipFill>
        <p:spPr bwMode="auto">
          <a:xfrm>
            <a:off x="8490857" y="2573382"/>
            <a:ext cx="3505880" cy="357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2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924" y="0"/>
            <a:ext cx="2062006" cy="108421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162594" y="1084217"/>
            <a:ext cx="10084526" cy="6186309"/>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MX" b="1" dirty="0"/>
              <a:t>Encontrar</a:t>
            </a:r>
            <a:r>
              <a:rPr lang="es-MX" dirty="0"/>
              <a:t> objetos que se desconoce dónde están y ejecutar desplazamientos para llegar a un lugar, siguiendo instrucciones que implican el uso de puntos de referencia y relaciones espaciales</a:t>
            </a:r>
            <a:r>
              <a:rPr lang="es-MX" dirty="0" smtClean="0"/>
              <a:t>.</a:t>
            </a:r>
          </a:p>
          <a:p>
            <a:pPr marL="285750" lvl="0" indent="-285750">
              <a:lnSpc>
                <a:spcPct val="150000"/>
              </a:lnSpc>
              <a:buFont typeface="Arial" panose="020B0604020202020204" pitchFamily="34" charset="0"/>
              <a:buChar char="•"/>
            </a:pPr>
            <a:r>
              <a:rPr lang="es-MX" b="1" dirty="0" smtClean="0"/>
              <a:t>Comunicar</a:t>
            </a:r>
            <a:r>
              <a:rPr lang="es-MX" dirty="0" smtClean="0"/>
              <a:t> </a:t>
            </a:r>
            <a:r>
              <a:rPr lang="es-MX" dirty="0"/>
              <a:t>en forma oral la posición de un objeto usando puntos de referencia y relaciones espaciales para que otros lo </a:t>
            </a:r>
            <a:r>
              <a:rPr lang="es-MX" dirty="0" smtClean="0"/>
              <a:t>encuentren.</a:t>
            </a:r>
          </a:p>
          <a:p>
            <a:pPr marL="285750" lvl="0" indent="-285750">
              <a:lnSpc>
                <a:spcPct val="150000"/>
              </a:lnSpc>
              <a:buFont typeface="Arial" panose="020B0604020202020204" pitchFamily="34" charset="0"/>
              <a:buChar char="•"/>
            </a:pPr>
            <a:r>
              <a:rPr lang="es-MX" b="1" dirty="0" smtClean="0"/>
              <a:t>Representar</a:t>
            </a:r>
            <a:r>
              <a:rPr lang="es-MX" dirty="0" smtClean="0"/>
              <a:t> </a:t>
            </a:r>
            <a:r>
              <a:rPr lang="es-MX" dirty="0"/>
              <a:t>gráficamente desplazamientos y trayectorias. </a:t>
            </a:r>
            <a:endParaRPr lang="es-MX" dirty="0" smtClean="0"/>
          </a:p>
          <a:p>
            <a:pPr marL="285750" lvl="0" indent="-285750">
              <a:lnSpc>
                <a:spcPct val="150000"/>
              </a:lnSpc>
              <a:buFont typeface="Arial" panose="020B0604020202020204" pitchFamily="34" charset="0"/>
              <a:buChar char="•"/>
            </a:pPr>
            <a:r>
              <a:rPr lang="es-MX" b="1" dirty="0" smtClean="0"/>
              <a:t>Resolver</a:t>
            </a:r>
            <a:r>
              <a:rPr lang="es-MX" dirty="0" smtClean="0"/>
              <a:t> </a:t>
            </a:r>
            <a:r>
              <a:rPr lang="es-MX" dirty="0"/>
              <a:t>rompecabezas y trabajar libremente con el tangram y con cuadrados bicolores a partir de un modelo. </a:t>
            </a:r>
            <a:endParaRPr lang="es-MX" dirty="0" smtClean="0"/>
          </a:p>
          <a:p>
            <a:pPr marL="285750" lvl="0" indent="-285750">
              <a:lnSpc>
                <a:spcPct val="150000"/>
              </a:lnSpc>
              <a:buFont typeface="Arial" panose="020B0604020202020204" pitchFamily="34" charset="0"/>
              <a:buChar char="•"/>
            </a:pPr>
            <a:r>
              <a:rPr lang="es-MX" b="1" dirty="0" smtClean="0"/>
              <a:t>Identificar</a:t>
            </a:r>
            <a:r>
              <a:rPr lang="es-MX" dirty="0" smtClean="0"/>
              <a:t> </a:t>
            </a:r>
            <a:r>
              <a:rPr lang="es-MX" dirty="0"/>
              <a:t>características y propiedades de figuras geométricas, y establecer semejanzas y diferencias entre figuras y cuerpos geométricos al trabajar con ellos. </a:t>
            </a:r>
            <a:endParaRPr lang="es-MX" dirty="0" smtClean="0"/>
          </a:p>
          <a:p>
            <a:pPr marL="285750" lvl="0" indent="-285750">
              <a:lnSpc>
                <a:spcPct val="150000"/>
              </a:lnSpc>
              <a:buFont typeface="Arial" panose="020B0604020202020204" pitchFamily="34" charset="0"/>
              <a:buChar char="•"/>
            </a:pPr>
            <a:r>
              <a:rPr lang="es-MX" b="1" dirty="0" smtClean="0"/>
              <a:t>Reproducir </a:t>
            </a:r>
            <a:r>
              <a:rPr lang="es-MX" dirty="0"/>
              <a:t>y construir configuraciones a partir de un modelo utilizando diversas figuras geométricas (polígonos regulares, polígonos irregulares y no polígonos</a:t>
            </a:r>
            <a:r>
              <a:rPr lang="es-MX" dirty="0" smtClean="0"/>
              <a:t>).</a:t>
            </a:r>
          </a:p>
          <a:p>
            <a:pPr marL="285750" lvl="0" indent="-285750">
              <a:lnSpc>
                <a:spcPct val="150000"/>
              </a:lnSpc>
              <a:buFont typeface="Arial" panose="020B0604020202020204" pitchFamily="34" charset="0"/>
              <a:buChar char="•"/>
            </a:pPr>
            <a:r>
              <a:rPr lang="es-MX" b="1" dirty="0" smtClean="0"/>
              <a:t>Reconocer</a:t>
            </a:r>
            <a:r>
              <a:rPr lang="es-MX" dirty="0" smtClean="0"/>
              <a:t> </a:t>
            </a:r>
            <a:r>
              <a:rPr lang="es-MX" dirty="0"/>
              <a:t>algunas figuras geométricas (cuadrado, rectángulo, rombo, romboide, triángulo, pentágono, hexágono) en objetos. </a:t>
            </a:r>
            <a:r>
              <a:rPr lang="es-MX" dirty="0" smtClean="0"/>
              <a:t> </a:t>
            </a:r>
            <a:endParaRPr lang="es-MX" dirty="0"/>
          </a:p>
          <a:p>
            <a:endParaRPr lang="es-MX" dirty="0"/>
          </a:p>
        </p:txBody>
      </p:sp>
    </p:spTree>
    <p:extLst>
      <p:ext uri="{BB962C8B-B14F-4D97-AF65-F5344CB8AC3E}">
        <p14:creationId xmlns:p14="http://schemas.microsoft.com/office/powerpoint/2010/main" val="12003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erritorio,sociedad y cultura : Aprendizaje por Descubr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586" y="215538"/>
            <a:ext cx="1809273" cy="132588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2513" y="1123406"/>
            <a:ext cx="10084526" cy="5441170"/>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MX" b="1" dirty="0"/>
              <a:t>Comparar</a:t>
            </a:r>
            <a:r>
              <a:rPr lang="es-MX" dirty="0"/>
              <a:t> de manera directa la longitud y capacidad de dos objetos o recipientes. </a:t>
            </a:r>
            <a:endParaRPr lang="es-MX" dirty="0" smtClean="0"/>
          </a:p>
          <a:p>
            <a:pPr marL="285750" lvl="0" indent="-285750">
              <a:lnSpc>
                <a:spcPct val="150000"/>
              </a:lnSpc>
              <a:buFont typeface="Arial" panose="020B0604020202020204" pitchFamily="34" charset="0"/>
              <a:buChar char="•"/>
            </a:pPr>
            <a:r>
              <a:rPr lang="es-MX" b="1" dirty="0" smtClean="0"/>
              <a:t>Experimentar</a:t>
            </a:r>
            <a:r>
              <a:rPr lang="es-MX" dirty="0" smtClean="0"/>
              <a:t> </a:t>
            </a:r>
            <a:r>
              <a:rPr lang="es-MX" dirty="0"/>
              <a:t>con el uso de unidades de medida no convencionales para obtener el largo, ancho o alto de un objeto; la estatura de una persona; la distancia entre dos puntos determinados o la capacidad de un recipiente.  </a:t>
            </a:r>
            <a:endParaRPr lang="es-MX" dirty="0" smtClean="0"/>
          </a:p>
          <a:p>
            <a:pPr marL="285750" lvl="0" indent="-285750">
              <a:lnSpc>
                <a:spcPct val="150000"/>
              </a:lnSpc>
              <a:buFont typeface="Arial" panose="020B0604020202020204" pitchFamily="34" charset="0"/>
              <a:buChar char="•"/>
            </a:pPr>
            <a:r>
              <a:rPr lang="es-MX" b="1" dirty="0" smtClean="0"/>
              <a:t>Anticipar </a:t>
            </a:r>
            <a:r>
              <a:rPr lang="es-MX" dirty="0"/>
              <a:t>y </a:t>
            </a:r>
            <a:r>
              <a:rPr lang="es-MX" b="1" dirty="0"/>
              <a:t>verificar </a:t>
            </a:r>
            <a:r>
              <a:rPr lang="es-MX" dirty="0"/>
              <a:t>longitudes y capacidades con el uso de unidades de medida no convencionales. </a:t>
            </a:r>
            <a:endParaRPr lang="es-MX" dirty="0" smtClean="0"/>
          </a:p>
          <a:p>
            <a:pPr marL="285750" lvl="0" indent="-285750">
              <a:lnSpc>
                <a:spcPct val="150000"/>
              </a:lnSpc>
              <a:buFont typeface="Arial" panose="020B0604020202020204" pitchFamily="34" charset="0"/>
              <a:buChar char="•"/>
            </a:pPr>
            <a:r>
              <a:rPr lang="es-MX" b="1" dirty="0" smtClean="0"/>
              <a:t>Reconocer</a:t>
            </a:r>
            <a:r>
              <a:rPr lang="es-MX" dirty="0" smtClean="0"/>
              <a:t> </a:t>
            </a:r>
            <a:r>
              <a:rPr lang="es-MX" dirty="0"/>
              <a:t>la longitud y la capacidad mayor, igual o menor entre dos objetos o puntos, y entre recipientes. </a:t>
            </a:r>
            <a:endParaRPr lang="es-MX" dirty="0" smtClean="0"/>
          </a:p>
          <a:p>
            <a:pPr marL="285750" lvl="0" indent="-285750">
              <a:lnSpc>
                <a:spcPct val="150000"/>
              </a:lnSpc>
              <a:buFont typeface="Arial" panose="020B0604020202020204" pitchFamily="34" charset="0"/>
              <a:buChar char="•"/>
            </a:pPr>
            <a:r>
              <a:rPr lang="es-MX" b="1" dirty="0" smtClean="0"/>
              <a:t>Encontrar</a:t>
            </a:r>
            <a:r>
              <a:rPr lang="es-MX" dirty="0" smtClean="0"/>
              <a:t> </a:t>
            </a:r>
            <a:r>
              <a:rPr lang="es-MX" dirty="0"/>
              <a:t>objetos o recipientes que compartan la misma longitud (en alguna de sus dimensiones) o </a:t>
            </a:r>
            <a:r>
              <a:rPr lang="es-MX" dirty="0" smtClean="0"/>
              <a:t>capacidad.</a:t>
            </a:r>
          </a:p>
          <a:p>
            <a:pPr marL="285750" lvl="0" indent="-285750">
              <a:lnSpc>
                <a:spcPct val="150000"/>
              </a:lnSpc>
              <a:buFont typeface="Arial" panose="020B0604020202020204" pitchFamily="34" charset="0"/>
              <a:buChar char="•"/>
            </a:pPr>
            <a:r>
              <a:rPr lang="es-MX" b="1" dirty="0" smtClean="0"/>
              <a:t>Ordenar</a:t>
            </a:r>
            <a:r>
              <a:rPr lang="es-MX" dirty="0" smtClean="0"/>
              <a:t> </a:t>
            </a:r>
            <a:r>
              <a:rPr lang="es-MX" dirty="0"/>
              <a:t>actividades de arriba hacia abajo en una columna en función del tiempo de un día. Organizar el tiempo de una semana y un mes en una tabla, registrando eventos que son familiares e identificando secuencias y repetición de sucesos.</a:t>
            </a:r>
            <a:endParaRPr lang="es-MX" dirty="0"/>
          </a:p>
        </p:txBody>
      </p:sp>
    </p:spTree>
    <p:extLst>
      <p:ext uri="{BB962C8B-B14F-4D97-AF65-F5344CB8AC3E}">
        <p14:creationId xmlns:p14="http://schemas.microsoft.com/office/powerpoint/2010/main" val="189442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7971" y="0"/>
            <a:ext cx="12289971" cy="979519"/>
          </a:xfrm>
        </p:spPr>
        <p:txBody>
          <a:bodyPr>
            <a:normAutofit/>
          </a:bodyPr>
          <a:lstStyle/>
          <a:p>
            <a:r>
              <a:rPr lang="es-MX" b="1" cap="none" dirty="0" smtClean="0">
                <a:solidFill>
                  <a:schemeClr val="accent3">
                    <a:lumMod val="75000"/>
                  </a:schemeClr>
                </a:solidFill>
                <a:latin typeface="+mn-lt"/>
              </a:rPr>
              <a:t>¿Cómo las maneja el programa de preescolar ?</a:t>
            </a:r>
            <a:endParaRPr lang="es-MX" b="1" cap="none" dirty="0">
              <a:solidFill>
                <a:schemeClr val="accent3">
                  <a:lumMod val="75000"/>
                </a:schemeClr>
              </a:solidFill>
              <a:latin typeface="+mn-lt"/>
            </a:endParaRPr>
          </a:p>
        </p:txBody>
      </p:sp>
      <p:sp>
        <p:nvSpPr>
          <p:cNvPr id="5" name="CuadroTexto 4"/>
          <p:cNvSpPr txBox="1"/>
          <p:nvPr/>
        </p:nvSpPr>
        <p:spPr>
          <a:xfrm>
            <a:off x="4794068" y="979519"/>
            <a:ext cx="3631474" cy="646331"/>
          </a:xfrm>
          <a:prstGeom prst="rect">
            <a:avLst/>
          </a:prstGeom>
          <a:noFill/>
        </p:spPr>
        <p:txBody>
          <a:bodyPr wrap="square" rtlCol="0">
            <a:spAutoFit/>
          </a:bodyPr>
          <a:lstStyle/>
          <a:p>
            <a:r>
              <a:rPr lang="es-MX" sz="3600" b="1" dirty="0" smtClean="0">
                <a:solidFill>
                  <a:schemeClr val="accent6">
                    <a:lumMod val="60000"/>
                    <a:lumOff val="40000"/>
                  </a:schemeClr>
                </a:solidFill>
                <a:latin typeface="ARCO" panose="02000800000000000000" pitchFamily="2" charset="0"/>
              </a:rPr>
              <a:t>FORMA</a:t>
            </a:r>
            <a:endParaRPr lang="es-MX" sz="3600" b="1" dirty="0">
              <a:solidFill>
                <a:schemeClr val="accent6">
                  <a:lumMod val="60000"/>
                  <a:lumOff val="40000"/>
                </a:schemeClr>
              </a:solidFill>
              <a:latin typeface="ARCO" panose="02000800000000000000" pitchFamily="2" charset="0"/>
            </a:endParaRPr>
          </a:p>
        </p:txBody>
      </p:sp>
      <p:sp>
        <p:nvSpPr>
          <p:cNvPr id="6" name="CuadroTexto 5"/>
          <p:cNvSpPr txBox="1"/>
          <p:nvPr/>
        </p:nvSpPr>
        <p:spPr>
          <a:xfrm>
            <a:off x="992777" y="1703838"/>
            <a:ext cx="10659291" cy="1286186"/>
          </a:xfrm>
          <a:prstGeom prst="rect">
            <a:avLst/>
          </a:prstGeom>
          <a:solidFill>
            <a:schemeClr val="accent5">
              <a:lumMod val="20000"/>
              <a:lumOff val="80000"/>
            </a:schemeClr>
          </a:solidFill>
        </p:spPr>
        <p:txBody>
          <a:bodyPr wrap="square" rtlCol="0">
            <a:spAutoFit/>
          </a:bodyPr>
          <a:lstStyle/>
          <a:p>
            <a:pPr>
              <a:lnSpc>
                <a:spcPct val="150000"/>
              </a:lnSpc>
            </a:pPr>
            <a:r>
              <a:rPr lang="es-MX" dirty="0" smtClean="0"/>
              <a:t>En relación con la forma se espera que los niños desarrollen su percepción geométrica al interactuar con algunas características que tienen diversos objetos y que establezcan semejanzas y diferencias entre figuras geométricas al trabajar con configuraciones.</a:t>
            </a:r>
            <a:endParaRPr lang="es-MX" dirty="0"/>
          </a:p>
        </p:txBody>
      </p:sp>
      <p:pic>
        <p:nvPicPr>
          <p:cNvPr id="6146" name="Picture 2" descr="FORMA, ESPACIO Y MED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340" y="3068012"/>
            <a:ext cx="3297348" cy="335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2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4400" y="470263"/>
            <a:ext cx="10659291" cy="3970318"/>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q"/>
            </a:pPr>
            <a:r>
              <a:rPr lang="es-MX" dirty="0"/>
              <a:t>Armar rompecabezas implica la reproducción de modelos, observar la forma de las piezas o las imágenes que aparecen en ellas para decidir en qué lugar va (“Este “pedazo” es el brazo de…”) y embonar donde </a:t>
            </a:r>
            <a:r>
              <a:rPr lang="es-MX" dirty="0" smtClean="0"/>
              <a:t>corresponda.</a:t>
            </a:r>
          </a:p>
          <a:p>
            <a:endParaRPr lang="es-MX" dirty="0"/>
          </a:p>
          <a:p>
            <a:pPr marL="285750" indent="-285750">
              <a:buFont typeface="Wingdings" panose="05000000000000000000" pitchFamily="2" charset="2"/>
              <a:buChar char="q"/>
            </a:pPr>
            <a:r>
              <a:rPr lang="es-MX" dirty="0"/>
              <a:t>Los tipos de rompecabezas que es recomendable usar son de imagen, tangram y cuadros </a:t>
            </a:r>
            <a:r>
              <a:rPr lang="es-MX" dirty="0" smtClean="0"/>
              <a:t>bicolores.</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Los </a:t>
            </a:r>
            <a:r>
              <a:rPr lang="es-MX" dirty="0"/>
              <a:t>prismas (cuerpos geométricos) brindan oportunidades para reconocer el papel de las figuras geométricas en la conformación de cuerpos </a:t>
            </a:r>
            <a:r>
              <a:rPr lang="es-MX" dirty="0" smtClean="0"/>
              <a:t>geométricos.</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Con </a:t>
            </a:r>
            <a:r>
              <a:rPr lang="es-MX" dirty="0"/>
              <a:t>los bloques de construcción los niños pueden reproducir figuras a partir de una instrucción (“Construir un puente lo suficientemente ancho para que quepan dos carritos en él”) o como parte de la reproducción de un modelo.</a:t>
            </a:r>
          </a:p>
          <a:p>
            <a:endParaRPr lang="es-MX" dirty="0"/>
          </a:p>
        </p:txBody>
      </p:sp>
      <p:pic>
        <p:nvPicPr>
          <p:cNvPr id="7170" name="Picture 2" descr="Forma, Espacio y Medida en preescolar.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6474" r="926" b="7399"/>
          <a:stretch/>
        </p:blipFill>
        <p:spPr bwMode="auto">
          <a:xfrm>
            <a:off x="3213462" y="4379625"/>
            <a:ext cx="5068389" cy="24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1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32811" y="0"/>
            <a:ext cx="3631474" cy="646331"/>
          </a:xfrm>
          <a:prstGeom prst="rect">
            <a:avLst/>
          </a:prstGeom>
          <a:noFill/>
        </p:spPr>
        <p:txBody>
          <a:bodyPr wrap="square" rtlCol="0">
            <a:spAutoFit/>
          </a:bodyPr>
          <a:lstStyle/>
          <a:p>
            <a:r>
              <a:rPr lang="es-MX" sz="3600" b="1" dirty="0" smtClean="0">
                <a:solidFill>
                  <a:schemeClr val="accent1"/>
                </a:solidFill>
                <a:latin typeface="ARCO" panose="02000800000000000000" pitchFamily="2" charset="0"/>
              </a:rPr>
              <a:t>Espacio</a:t>
            </a:r>
            <a:endParaRPr lang="es-MX" sz="3600" b="1" dirty="0">
              <a:solidFill>
                <a:schemeClr val="accent1"/>
              </a:solidFill>
              <a:latin typeface="ARCO" panose="02000800000000000000" pitchFamily="2" charset="0"/>
            </a:endParaRPr>
          </a:p>
        </p:txBody>
      </p:sp>
      <p:sp>
        <p:nvSpPr>
          <p:cNvPr id="5" name="CuadroTexto 4"/>
          <p:cNvSpPr txBox="1"/>
          <p:nvPr/>
        </p:nvSpPr>
        <p:spPr>
          <a:xfrm>
            <a:off x="731520" y="724319"/>
            <a:ext cx="10659291" cy="1701684"/>
          </a:xfrm>
          <a:prstGeom prst="rect">
            <a:avLst/>
          </a:prstGeom>
          <a:solidFill>
            <a:schemeClr val="accent1">
              <a:lumMod val="20000"/>
              <a:lumOff val="80000"/>
            </a:schemeClr>
          </a:solidFill>
        </p:spPr>
        <p:txBody>
          <a:bodyPr wrap="square" rtlCol="0">
            <a:spAutoFit/>
          </a:bodyPr>
          <a:lstStyle/>
          <a:p>
            <a:pPr>
              <a:lnSpc>
                <a:spcPct val="150000"/>
              </a:lnSpc>
            </a:pPr>
            <a:r>
              <a:rPr lang="es-MX" dirty="0" smtClean="0"/>
              <a:t>La intención del trabajo con el espacio es que los niños construyan sistemas de referencia respecto a la ubicación espacial que les permita comprender que el espacio puede describirse por medio de ciertas relaciones que se establecen entre objetos (Puntos de referencia) </a:t>
            </a:r>
            <a:endParaRPr lang="es-MX" dirty="0"/>
          </a:p>
        </p:txBody>
      </p:sp>
      <p:sp>
        <p:nvSpPr>
          <p:cNvPr id="6" name="CuadroTexto 5"/>
          <p:cNvSpPr txBox="1"/>
          <p:nvPr/>
        </p:nvSpPr>
        <p:spPr>
          <a:xfrm>
            <a:off x="731519" y="2692456"/>
            <a:ext cx="10659291" cy="923330"/>
          </a:xfrm>
          <a:prstGeom prst="rect">
            <a:avLst/>
          </a:prstGeom>
          <a:solidFill>
            <a:schemeClr val="accent1">
              <a:lumMod val="20000"/>
              <a:lumOff val="80000"/>
            </a:schemeClr>
          </a:solidFill>
        </p:spPr>
        <p:txBody>
          <a:bodyPr wrap="square" rtlCol="0">
            <a:spAutoFit/>
          </a:bodyPr>
          <a:lstStyle/>
          <a:p>
            <a:pPr>
              <a:lnSpc>
                <a:spcPct val="150000"/>
              </a:lnSpc>
            </a:pPr>
            <a:r>
              <a:rPr lang="es-MX" dirty="0" smtClean="0"/>
              <a:t>Dos preguntas que son relevantes para las propuestas que se harán… ¿Dónde esta…? Y ¿Cómo le hago para llegar a…?.</a:t>
            </a:r>
            <a:endParaRPr lang="es-MX" dirty="0"/>
          </a:p>
        </p:txBody>
      </p:sp>
      <p:pic>
        <p:nvPicPr>
          <p:cNvPr id="8196" name="Picture 4" descr="mi portafolio de evidencias.: Forma Espacio y Med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3" y="3762102"/>
            <a:ext cx="5486398" cy="309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5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1520" y="724319"/>
            <a:ext cx="10659291" cy="3831818"/>
          </a:xfrm>
          <a:prstGeom prst="rect">
            <a:avLst/>
          </a:prstGeom>
          <a:solidFill>
            <a:schemeClr val="accent1">
              <a:lumMod val="20000"/>
              <a:lumOff val="80000"/>
            </a:schemeClr>
          </a:solidFill>
        </p:spPr>
        <p:txBody>
          <a:bodyPr wrap="square" rtlCol="0">
            <a:spAutoFit/>
          </a:bodyPr>
          <a:lstStyle/>
          <a:p>
            <a:pPr marL="285750" indent="-285750">
              <a:lnSpc>
                <a:spcPct val="150000"/>
              </a:lnSpc>
              <a:buFont typeface="Wingdings" panose="05000000000000000000" pitchFamily="2" charset="2"/>
              <a:buChar char="q"/>
            </a:pPr>
            <a:r>
              <a:rPr lang="es-MX" dirty="0"/>
              <a:t>Es importante que los niños tengan oportunidad de establecer relaciones espaciales a partir de su cuerpo y otros objetos o </a:t>
            </a:r>
            <a:r>
              <a:rPr lang="es-MX" dirty="0" smtClean="0"/>
              <a:t>personas.</a:t>
            </a:r>
          </a:p>
          <a:p>
            <a:pPr marL="285750" indent="-285750">
              <a:lnSpc>
                <a:spcPct val="150000"/>
              </a:lnSpc>
              <a:buFont typeface="Wingdings" panose="05000000000000000000" pitchFamily="2" charset="2"/>
              <a:buChar char="q"/>
            </a:pPr>
            <a:endParaRPr lang="es-MX" dirty="0"/>
          </a:p>
          <a:p>
            <a:pPr marL="285750" indent="-285750">
              <a:lnSpc>
                <a:spcPct val="150000"/>
              </a:lnSpc>
              <a:buFont typeface="Wingdings" panose="05000000000000000000" pitchFamily="2" charset="2"/>
              <a:buChar char="q"/>
            </a:pPr>
            <a:r>
              <a:rPr lang="es-MX" dirty="0"/>
              <a:t>En la realización de los desplazamientos y trayectorias inicie con la identificación de un punto de referencia y gradualmente incorpore otros para llegar al punto </a:t>
            </a:r>
            <a:r>
              <a:rPr lang="es-MX" dirty="0" smtClean="0"/>
              <a:t>solicitado.</a:t>
            </a:r>
          </a:p>
          <a:p>
            <a:pPr marL="285750" indent="-285750">
              <a:lnSpc>
                <a:spcPct val="150000"/>
              </a:lnSpc>
              <a:buFont typeface="Wingdings" panose="05000000000000000000" pitchFamily="2" charset="2"/>
              <a:buChar char="q"/>
            </a:pPr>
            <a:endParaRPr lang="es-MX" dirty="0"/>
          </a:p>
          <a:p>
            <a:pPr marL="285750" indent="-285750">
              <a:lnSpc>
                <a:spcPct val="150000"/>
              </a:lnSpc>
              <a:buFont typeface="Wingdings" panose="05000000000000000000" pitchFamily="2" charset="2"/>
              <a:buChar char="q"/>
            </a:pPr>
            <a:r>
              <a:rPr lang="es-MX" dirty="0" smtClean="0"/>
              <a:t>Es importante </a:t>
            </a:r>
            <a:r>
              <a:rPr lang="es-MX" dirty="0"/>
              <a:t>que los niños avancen en la comprensión de instrucciones, tanto para seguirlas como proporcionarlas a otros y que encuentren objetos o sigan trayectorias, anticipando el camino a recorrer y las referencias.</a:t>
            </a:r>
            <a:endParaRPr lang="es-MX" dirty="0"/>
          </a:p>
        </p:txBody>
      </p:sp>
    </p:spTree>
    <p:extLst>
      <p:ext uri="{BB962C8B-B14F-4D97-AF65-F5344CB8AC3E}">
        <p14:creationId xmlns:p14="http://schemas.microsoft.com/office/powerpoint/2010/main" val="311655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89565" y="0"/>
            <a:ext cx="3631474" cy="646331"/>
          </a:xfrm>
          <a:prstGeom prst="rect">
            <a:avLst/>
          </a:prstGeom>
          <a:noFill/>
        </p:spPr>
        <p:txBody>
          <a:bodyPr wrap="square" rtlCol="0">
            <a:spAutoFit/>
          </a:bodyPr>
          <a:lstStyle/>
          <a:p>
            <a:r>
              <a:rPr lang="es-MX" sz="3600" b="1" dirty="0" smtClean="0">
                <a:solidFill>
                  <a:schemeClr val="accent3"/>
                </a:solidFill>
                <a:latin typeface="ARCO" panose="02000800000000000000" pitchFamily="2" charset="0"/>
              </a:rPr>
              <a:t>Medida</a:t>
            </a:r>
            <a:r>
              <a:rPr lang="es-MX" sz="3600" b="1" dirty="0" smtClean="0">
                <a:solidFill>
                  <a:schemeClr val="accent6">
                    <a:lumMod val="60000"/>
                    <a:lumOff val="40000"/>
                  </a:schemeClr>
                </a:solidFill>
                <a:latin typeface="ARCO" panose="02000800000000000000" pitchFamily="2" charset="0"/>
              </a:rPr>
              <a:t> </a:t>
            </a:r>
            <a:endParaRPr lang="es-MX" sz="3600" b="1" dirty="0">
              <a:solidFill>
                <a:schemeClr val="accent6">
                  <a:lumMod val="60000"/>
                  <a:lumOff val="40000"/>
                </a:schemeClr>
              </a:solidFill>
              <a:latin typeface="ARCO" panose="02000800000000000000" pitchFamily="2" charset="0"/>
            </a:endParaRPr>
          </a:p>
        </p:txBody>
      </p:sp>
      <p:sp>
        <p:nvSpPr>
          <p:cNvPr id="5" name="CuadroTexto 4"/>
          <p:cNvSpPr txBox="1"/>
          <p:nvPr/>
        </p:nvSpPr>
        <p:spPr>
          <a:xfrm>
            <a:off x="888274" y="724319"/>
            <a:ext cx="10659291" cy="1338828"/>
          </a:xfrm>
          <a:prstGeom prst="rect">
            <a:avLst/>
          </a:prstGeom>
          <a:solidFill>
            <a:schemeClr val="accent3">
              <a:lumMod val="20000"/>
              <a:lumOff val="80000"/>
            </a:schemeClr>
          </a:solidFill>
        </p:spPr>
        <p:txBody>
          <a:bodyPr wrap="square" rtlCol="0">
            <a:spAutoFit/>
          </a:bodyPr>
          <a:lstStyle/>
          <a:p>
            <a:pPr>
              <a:lnSpc>
                <a:spcPct val="150000"/>
              </a:lnSpc>
            </a:pPr>
            <a:r>
              <a:rPr lang="es-MX" dirty="0" smtClean="0"/>
              <a:t>En relación con la medida se espera que los niños tengan experiencias relacionadas con la longitud la capacidad y el tiempo. El trabajo se da a partir de experiencias que involucren la comparación, la estimación y la medición con unidades no convencionales.</a:t>
            </a:r>
          </a:p>
        </p:txBody>
      </p:sp>
      <p:sp>
        <p:nvSpPr>
          <p:cNvPr id="7" name="AutoShape 4" descr="Medida de altura para niños pequeños | Vector Premium"/>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6" descr="Medida de altura para niños pequeños | Vector Premiu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029" y="2141135"/>
            <a:ext cx="4557576" cy="4557576"/>
          </a:xfrm>
          <a:prstGeom prst="rect">
            <a:avLst/>
          </a:prstGeom>
        </p:spPr>
      </p:pic>
    </p:spTree>
    <p:extLst>
      <p:ext uri="{BB962C8B-B14F-4D97-AF65-F5344CB8AC3E}">
        <p14:creationId xmlns:p14="http://schemas.microsoft.com/office/powerpoint/2010/main" val="2659266193"/>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301</TotalTime>
  <Words>1581</Words>
  <Application>Microsoft Office PowerPoint</Application>
  <PresentationFormat>Panorámica</PresentationFormat>
  <Paragraphs>121</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ARCO</vt:lpstr>
      <vt:lpstr>Arial</vt:lpstr>
      <vt:lpstr>Calibri</vt:lpstr>
      <vt:lpstr>Century Gothic</vt:lpstr>
      <vt:lpstr>Times New Roman</vt:lpstr>
      <vt:lpstr>Wingdings</vt:lpstr>
      <vt:lpstr>Estela de condensación</vt:lpstr>
      <vt:lpstr>Orientaciones didácticas y sugerencias de evaluación</vt:lpstr>
      <vt:lpstr>¿Cuales son las orientaciones didácticas que maneja el programa de preescolar ?</vt:lpstr>
      <vt:lpstr>Presentación de PowerPoint</vt:lpstr>
      <vt:lpstr>Presentación de PowerPoint</vt:lpstr>
      <vt:lpstr>¿Cómo las maneja el programa de preescolar ?</vt:lpstr>
      <vt:lpstr>Presentación de PowerPoint</vt:lpstr>
      <vt:lpstr>Presentación de PowerPoint</vt:lpstr>
      <vt:lpstr>Presentación de PowerPoint</vt:lpstr>
      <vt:lpstr>Presentación de PowerPoint</vt:lpstr>
      <vt:lpstr>Presentación de PowerPoint</vt:lpstr>
      <vt:lpstr>Presentación de PowerPoint</vt:lpstr>
      <vt:lpstr>Ejemplos de orientaciones didácticas</vt:lpstr>
      <vt:lpstr>Ejemplos de evaluaciones en preescolar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16</cp:revision>
  <dcterms:created xsi:type="dcterms:W3CDTF">2021-04-09T23:15:04Z</dcterms:created>
  <dcterms:modified xsi:type="dcterms:W3CDTF">2021-04-10T04:16:31Z</dcterms:modified>
</cp:coreProperties>
</file>