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4" r:id="rId7"/>
    <p:sldId id="265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1880315"/>
            <a:ext cx="8144134" cy="2368131"/>
          </a:xfrm>
        </p:spPr>
        <p:txBody>
          <a:bodyPr/>
          <a:lstStyle/>
          <a:p>
            <a:r>
              <a:rPr lang="es-MX" dirty="0" smtClean="0"/>
              <a:t>Orientaciones didácticas y sugerencias de evaluación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11078089" cy="2689341"/>
          </a:xfrm>
        </p:spPr>
        <p:txBody>
          <a:bodyPr>
            <a:normAutofit/>
          </a:bodyPr>
          <a:lstStyle/>
          <a:p>
            <a:r>
              <a:rPr lang="es-MX" dirty="0" smtClean="0"/>
              <a:t>Evelin Medina </a:t>
            </a:r>
            <a:r>
              <a:rPr lang="es-MX" dirty="0" err="1" smtClean="0"/>
              <a:t>Ramirez</a:t>
            </a:r>
            <a:endParaRPr lang="es-MX" dirty="0" smtClean="0"/>
          </a:p>
          <a:p>
            <a:r>
              <a:rPr lang="es-MX" dirty="0" smtClean="0"/>
              <a:t>Pamela </a:t>
            </a:r>
            <a:r>
              <a:rPr lang="es-MX" dirty="0" err="1" smtClean="0"/>
              <a:t>Yudith</a:t>
            </a:r>
            <a:r>
              <a:rPr lang="es-MX" dirty="0" smtClean="0"/>
              <a:t> </a:t>
            </a:r>
            <a:r>
              <a:rPr lang="es-MX" dirty="0" err="1" smtClean="0"/>
              <a:t>Avila</a:t>
            </a:r>
            <a:r>
              <a:rPr lang="es-MX" dirty="0" smtClean="0"/>
              <a:t> Castillo</a:t>
            </a:r>
          </a:p>
          <a:p>
            <a:r>
              <a:rPr lang="es-MX" dirty="0" smtClean="0"/>
              <a:t>Natalia </a:t>
            </a:r>
            <a:r>
              <a:rPr lang="es-MX" dirty="0" err="1" smtClean="0"/>
              <a:t>Elizaberh</a:t>
            </a:r>
            <a:r>
              <a:rPr lang="es-MX" dirty="0" smtClean="0"/>
              <a:t> </a:t>
            </a:r>
            <a:r>
              <a:rPr lang="es-MX" dirty="0" err="1" smtClean="0"/>
              <a:t>Ramirez</a:t>
            </a:r>
            <a:r>
              <a:rPr lang="es-MX" dirty="0" smtClean="0"/>
              <a:t> </a:t>
            </a:r>
            <a:r>
              <a:rPr lang="es-MX" dirty="0" err="1" smtClean="0"/>
              <a:t>Hernandez</a:t>
            </a:r>
            <a:endParaRPr lang="es-MX" dirty="0" smtClean="0"/>
          </a:p>
          <a:p>
            <a:r>
              <a:rPr lang="es-MX" dirty="0" smtClean="0"/>
              <a:t>Vanessa </a:t>
            </a:r>
            <a:r>
              <a:rPr lang="es-MX" dirty="0" err="1" smtClean="0"/>
              <a:t>Meritxell</a:t>
            </a:r>
            <a:r>
              <a:rPr lang="es-MX" dirty="0" smtClean="0"/>
              <a:t> Gil </a:t>
            </a:r>
            <a:r>
              <a:rPr lang="es-MX" dirty="0" err="1" smtClean="0"/>
              <a:t>Rodriguez</a:t>
            </a:r>
            <a:endParaRPr lang="es-MX" dirty="0" smtClean="0"/>
          </a:p>
          <a:p>
            <a:r>
              <a:rPr lang="es-MX" dirty="0" smtClean="0"/>
              <a:t>Valeria </a:t>
            </a:r>
            <a:r>
              <a:rPr lang="es-MX" dirty="0" err="1" smtClean="0"/>
              <a:t>Karely</a:t>
            </a:r>
            <a:r>
              <a:rPr lang="es-MX" dirty="0" smtClean="0"/>
              <a:t> Zamarripa Garza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6972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Sugerencias de </a:t>
            </a:r>
            <a:r>
              <a:rPr lang="es-MX" dirty="0" err="1" smtClean="0"/>
              <a:t>Evaluacion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1116727" cy="4257110"/>
          </a:xfrm>
        </p:spPr>
        <p:txBody>
          <a:bodyPr/>
          <a:lstStyle/>
          <a:p>
            <a:r>
              <a:rPr lang="es-MX" sz="2800" dirty="0" smtClean="0"/>
              <a:t>Estas </a:t>
            </a:r>
            <a:r>
              <a:rPr lang="es-MX" sz="2800" dirty="0"/>
              <a:t>sugerencias pretenden ampliar el repertorio de formas e instrumentos de evaluación con los que cuenta el profesor para valorar el desempeño del alumno en cada espacio curricular y en cada grado escolar, con el propósito de que todos los alumnos alcancen los Aprendizajes esperados incluidos en el programa de estudios correspondiente</a:t>
            </a:r>
            <a:r>
              <a:rPr lang="es-MX" sz="2800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804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Evaluación </a:t>
            </a:r>
            <a:r>
              <a:rPr lang="es-MX" dirty="0"/>
              <a:t>cualitativa:  se lleva a cabo a través de la observación no sistemática, donde y como recursos usan el diario de observación, listas de cotejos, rubricas, libreta de anotaciones y algunos expedientes del alumno de manera </a:t>
            </a:r>
            <a:r>
              <a:rPr lang="es-MX" dirty="0" smtClean="0"/>
              <a:t>personal.</a:t>
            </a:r>
          </a:p>
          <a:p>
            <a:r>
              <a:rPr lang="es-MX" dirty="0" smtClean="0"/>
              <a:t>Evaluación </a:t>
            </a:r>
            <a:r>
              <a:rPr lang="es-MX" dirty="0" err="1"/>
              <a:t>sumativa</a:t>
            </a:r>
            <a:r>
              <a:rPr lang="es-MX" dirty="0"/>
              <a:t>: determina si se han logrado los objetivos estipulados y en qué medida se lograron. Y en ella destacan los propósitos de hacer juicio sobre los resultados, verificar si se domina el tema, informar acerca del nivel real en que se encuentran los alumnos</a:t>
            </a:r>
          </a:p>
        </p:txBody>
      </p:sp>
    </p:spTree>
    <p:extLst>
      <p:ext uri="{BB962C8B-B14F-4D97-AF65-F5344CB8AC3E}">
        <p14:creationId xmlns:p14="http://schemas.microsoft.com/office/powerpoint/2010/main" val="127382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¿Cuáles son las orientaciones didácticas que maneja el programa de preescolar?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PROGRAMA DE APRENDIZAJES CLAVE </a:t>
            </a:r>
            <a:endParaRPr lang="es-MX" dirty="0" smtClean="0"/>
          </a:p>
          <a:p>
            <a:r>
              <a:rPr lang="es-MX" dirty="0" smtClean="0"/>
              <a:t>BUSCA </a:t>
            </a:r>
            <a:r>
              <a:rPr lang="es-MX" dirty="0"/>
              <a:t>TIPOS DE EXPERIENCIAS EN RESOLUCÓN DE PROBLEMAS </a:t>
            </a:r>
            <a:endParaRPr lang="es-MX" dirty="0" smtClean="0"/>
          </a:p>
          <a:p>
            <a:r>
              <a:rPr lang="es-MX" dirty="0" smtClean="0"/>
              <a:t>DESARROLLO </a:t>
            </a:r>
            <a:r>
              <a:rPr lang="es-MX" dirty="0"/>
              <a:t>DE CAPACIDADES DESAFIO O DESEQUILIBRIO </a:t>
            </a:r>
            <a:endParaRPr lang="es-MX" dirty="0" smtClean="0"/>
          </a:p>
          <a:p>
            <a:r>
              <a:rPr lang="es-MX" dirty="0" smtClean="0"/>
              <a:t>RETAR </a:t>
            </a:r>
            <a:r>
              <a:rPr lang="es-MX" dirty="0"/>
              <a:t>INTELECTUALMENTE A UN NIÑO FAVORECIENDO ASPECTOS COMO: </a:t>
            </a:r>
            <a:r>
              <a:rPr lang="es-MX" dirty="0" smtClean="0"/>
              <a:t>DESARROLLAR, COMPRENDER, SELECCIONAR y UTILIZAR.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758" y="4636395"/>
            <a:ext cx="3541346" cy="19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08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¿Cómo las maneja el programa de preescolar?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031" y="1996225"/>
            <a:ext cx="11835684" cy="4662152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CAMPO FORMA ESPACIO Y </a:t>
            </a:r>
            <a:r>
              <a:rPr lang="es-MX" dirty="0" smtClean="0"/>
              <a:t>MEDIDA</a:t>
            </a:r>
          </a:p>
          <a:p>
            <a:r>
              <a:rPr lang="es-MX" dirty="0"/>
              <a:t>ECONTRAR OBJETOS </a:t>
            </a:r>
            <a:endParaRPr lang="es-MX" dirty="0" smtClean="0"/>
          </a:p>
          <a:p>
            <a:r>
              <a:rPr lang="es-MX" dirty="0" smtClean="0"/>
              <a:t>COMUNICAR </a:t>
            </a:r>
            <a:r>
              <a:rPr lang="es-MX" dirty="0"/>
              <a:t>EN FORMA ORAL </a:t>
            </a:r>
            <a:endParaRPr lang="es-MX" dirty="0" smtClean="0"/>
          </a:p>
          <a:p>
            <a:r>
              <a:rPr lang="es-MX" dirty="0" smtClean="0"/>
              <a:t>REPRESENTAR </a:t>
            </a:r>
          </a:p>
          <a:p>
            <a:r>
              <a:rPr lang="es-MX" dirty="0" smtClean="0"/>
              <a:t>RESOLVER</a:t>
            </a:r>
          </a:p>
          <a:p>
            <a:r>
              <a:rPr lang="es-MX" dirty="0" smtClean="0"/>
              <a:t> IDENTIFICAR</a:t>
            </a:r>
          </a:p>
          <a:p>
            <a:r>
              <a:rPr lang="es-MX" dirty="0" smtClean="0"/>
              <a:t> </a:t>
            </a:r>
            <a:r>
              <a:rPr lang="es-MX" dirty="0"/>
              <a:t>REPRODUCIR </a:t>
            </a:r>
            <a:endParaRPr lang="es-MX" dirty="0" smtClean="0"/>
          </a:p>
          <a:p>
            <a:r>
              <a:rPr lang="es-MX" dirty="0" smtClean="0"/>
              <a:t>CONSTRUIR</a:t>
            </a:r>
          </a:p>
          <a:p>
            <a:r>
              <a:rPr lang="es-MX" dirty="0" smtClean="0"/>
              <a:t> </a:t>
            </a:r>
            <a:r>
              <a:rPr lang="es-MX" dirty="0"/>
              <a:t>RECONOCER </a:t>
            </a:r>
            <a:endParaRPr lang="es-MX" dirty="0" smtClean="0"/>
          </a:p>
          <a:p>
            <a:r>
              <a:rPr lang="es-MX" dirty="0" smtClean="0"/>
              <a:t>COMPARAR </a:t>
            </a:r>
          </a:p>
          <a:p>
            <a:r>
              <a:rPr lang="es-MX" dirty="0" smtClean="0"/>
              <a:t>EXPERIMENTAR </a:t>
            </a:r>
          </a:p>
          <a:p>
            <a:r>
              <a:rPr lang="es-MX" dirty="0" smtClean="0"/>
              <a:t>ANTICIPAR </a:t>
            </a:r>
            <a:r>
              <a:rPr lang="es-MX" dirty="0"/>
              <a:t>Y VERIFICAR ENCONTRAR </a:t>
            </a:r>
            <a:r>
              <a:rPr lang="es-MX" dirty="0" smtClean="0"/>
              <a:t>ORDENAR</a:t>
            </a:r>
          </a:p>
          <a:p>
            <a:r>
              <a:rPr lang="es-MX" dirty="0"/>
              <a:t>La construcción de nociones de espacio, forma y medida en la educación preescolar esta ligada a las experiencias que propicien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026" y="2797934"/>
            <a:ext cx="3192955" cy="233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2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2800" dirty="0" smtClean="0"/>
              <a:t>ESPACIO: SE </a:t>
            </a:r>
            <a:r>
              <a:rPr lang="es-MX" sz="2800" dirty="0"/>
              <a:t>TIENE COMO INTENCIÓN QUE EL NIÑO CONSTRUYA SISTEMAS DE </a:t>
            </a:r>
            <a:r>
              <a:rPr lang="es-MX" sz="2800" dirty="0" smtClean="0"/>
              <a:t>REFERENCIA</a:t>
            </a:r>
          </a:p>
          <a:p>
            <a:r>
              <a:rPr lang="es-MX" sz="2800" dirty="0" smtClean="0"/>
              <a:t> FORMA: SE </a:t>
            </a:r>
            <a:r>
              <a:rPr lang="es-MX" sz="2800" dirty="0"/>
              <a:t>ESPERA QUE LOS NIÑOS DESARROLLEN SU PERCEPCION GEOMETRICA </a:t>
            </a:r>
            <a:endParaRPr lang="es-MX" sz="2800" dirty="0" smtClean="0"/>
          </a:p>
          <a:p>
            <a:r>
              <a:rPr lang="es-MX" sz="2800" dirty="0" smtClean="0"/>
              <a:t>MEDIDA:PONER </a:t>
            </a:r>
            <a:r>
              <a:rPr lang="es-MX" sz="2800" dirty="0"/>
              <a:t>ACTIVIDADES A LOS NIÑOS RELACIONADAS CON LONGITUD, LA CAPACIDAD Y EL </a:t>
            </a:r>
            <a:r>
              <a:rPr lang="es-MX" sz="2800" dirty="0" smtClean="0"/>
              <a:t>TIEMPO.</a:t>
            </a:r>
          </a:p>
          <a:p>
            <a:endParaRPr lang="es-MX" sz="2800" dirty="0"/>
          </a:p>
          <a:p>
            <a:r>
              <a:rPr lang="es-MX" sz="2800" dirty="0"/>
              <a:t>LAS ACTIVIDADES QUE SE PONGAN DEBEN GENERAR EXPERIENCIAS SIGNIFICATIVAS Y EN SU DESARROLLO ES IMPORTANTE EL PROCEDIMIENTO</a:t>
            </a:r>
          </a:p>
        </p:txBody>
      </p:sp>
    </p:spTree>
    <p:extLst>
      <p:ext uri="{BB962C8B-B14F-4D97-AF65-F5344CB8AC3E}">
        <p14:creationId xmlns:p14="http://schemas.microsoft.com/office/powerpoint/2010/main" val="1352588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sugerencias de evaluación maneja el programa?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centra en los procesos de aprendizaje y seguimiento al proceso de los alumnos</a:t>
            </a:r>
            <a:r>
              <a:rPr lang="es-MX" dirty="0" smtClean="0"/>
              <a:t>.</a:t>
            </a:r>
          </a:p>
          <a:p>
            <a:r>
              <a:rPr lang="es-MX" dirty="0"/>
              <a:t>Los errores, son una oportunidad de aprendizaje, se pueden tomar como base para orientar estrategias de aprendizaje.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598" y="4162667"/>
            <a:ext cx="3146201" cy="227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8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2336872"/>
            <a:ext cx="11887199" cy="4342223"/>
          </a:xfrm>
        </p:spPr>
        <p:txBody>
          <a:bodyPr>
            <a:normAutofit/>
          </a:bodyPr>
          <a:lstStyle/>
          <a:p>
            <a:r>
              <a:rPr lang="es-MX" dirty="0"/>
              <a:t>1-De resolver problemas con ayuda a solucionarlos autónoma </a:t>
            </a:r>
            <a:r>
              <a:rPr lang="es-MX" dirty="0" smtClean="0"/>
              <a:t>mente:</a:t>
            </a:r>
          </a:p>
          <a:p>
            <a:r>
              <a:rPr lang="es-MX" dirty="0" smtClean="0"/>
              <a:t>Que </a:t>
            </a:r>
            <a:r>
              <a:rPr lang="es-MX" dirty="0"/>
              <a:t>los alumnos se hagan cargo del proceso (principio a fin</a:t>
            </a:r>
            <a:r>
              <a:rPr lang="es-MX" dirty="0" smtClean="0"/>
              <a:t>).</a:t>
            </a:r>
          </a:p>
          <a:p>
            <a:r>
              <a:rPr lang="es-MX" dirty="0" smtClean="0"/>
              <a:t>Comprobar </a:t>
            </a:r>
            <a:r>
              <a:rPr lang="es-MX" dirty="0"/>
              <a:t>que sea correcto. </a:t>
            </a:r>
            <a:endParaRPr lang="es-MX" dirty="0" smtClean="0"/>
          </a:p>
          <a:p>
            <a:r>
              <a:rPr lang="es-MX" dirty="0"/>
              <a:t>2-De la justificación pragmática al uso de </a:t>
            </a:r>
            <a:r>
              <a:rPr lang="es-MX" dirty="0" smtClean="0"/>
              <a:t>propiedades:</a:t>
            </a:r>
          </a:p>
          <a:p>
            <a:r>
              <a:rPr lang="es-MX" dirty="0" smtClean="0"/>
              <a:t>Lo </a:t>
            </a:r>
            <a:r>
              <a:rPr lang="es-MX" dirty="0"/>
              <a:t>importante es la explicación de procedimientos y </a:t>
            </a:r>
            <a:r>
              <a:rPr lang="es-MX" dirty="0" smtClean="0"/>
              <a:t>resultados.</a:t>
            </a:r>
          </a:p>
          <a:p>
            <a:r>
              <a:rPr lang="es-MX" dirty="0" smtClean="0"/>
              <a:t>Que </a:t>
            </a:r>
            <a:r>
              <a:rPr lang="es-MX" dirty="0"/>
              <a:t>pasen de explicaciones tipo “porque así me salió”, a los argumentos apoyados en propiedades conocidas.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7033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3-Procedimientos informales a los procedimientos </a:t>
            </a:r>
            <a:r>
              <a:rPr lang="es-MX" dirty="0" smtClean="0"/>
              <a:t>expertos:</a:t>
            </a:r>
          </a:p>
          <a:p>
            <a:r>
              <a:rPr lang="es-MX" dirty="0" smtClean="0"/>
              <a:t>Se </a:t>
            </a:r>
            <a:r>
              <a:rPr lang="es-MX" dirty="0"/>
              <a:t>quiere obtener una relación personal creativa, </a:t>
            </a:r>
            <a:r>
              <a:rPr lang="es-MX" dirty="0" err="1"/>
              <a:t>signiﬁcativa</a:t>
            </a:r>
            <a:r>
              <a:rPr lang="es-MX" dirty="0"/>
              <a:t> y de </a:t>
            </a:r>
            <a:r>
              <a:rPr lang="es-MX" dirty="0" err="1"/>
              <a:t>conﬁanza</a:t>
            </a:r>
            <a:r>
              <a:rPr lang="es-MX" dirty="0"/>
              <a:t>, para eso se requiere de un trabajo constante por parte del maestro y los alumnos</a:t>
            </a:r>
            <a:r>
              <a:rPr lang="es-MX" dirty="0" smtClean="0"/>
              <a:t>.</a:t>
            </a:r>
          </a:p>
          <a:p>
            <a:r>
              <a:rPr lang="es-MX" dirty="0"/>
              <a:t>Los alumnos se vuelvan aprendices </a:t>
            </a:r>
            <a:r>
              <a:rPr lang="es-MX" dirty="0" smtClean="0"/>
              <a:t>activos.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8190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Maneja 2 ejemplos de las orientaciones y 2 de las sugerencias de la </a:t>
            </a:r>
            <a:r>
              <a:rPr lang="es-MX" dirty="0" err="1" smtClean="0"/>
              <a:t>evaluacion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Son un conjunto de estrategias generales para la enseñanza de la asignatura o área a la que se refiere el programa. Se fundamentan en lo expuesto en el enfoque pedagógico, aunque su naturaleza es más práctica que </a:t>
            </a:r>
            <a:r>
              <a:rPr lang="es-MX" dirty="0" smtClean="0"/>
              <a:t>reflexiva</a:t>
            </a:r>
            <a:r>
              <a:rPr lang="es-MX" dirty="0"/>
              <a:t>.</a:t>
            </a:r>
            <a:endParaRPr lang="es-MX" dirty="0" smtClean="0"/>
          </a:p>
          <a:p>
            <a:r>
              <a:rPr lang="es-MX" dirty="0"/>
              <a:t>B</a:t>
            </a:r>
            <a:r>
              <a:rPr lang="es-MX" dirty="0" smtClean="0"/>
              <a:t>uscan </a:t>
            </a:r>
            <a:r>
              <a:rPr lang="es-MX" dirty="0"/>
              <a:t>dar recomendaciones concretas de buenas prácticas educativas que hayan sido probadas en el aula y que estén orientadas al logro de los Aprendizajes esperados.</a:t>
            </a:r>
          </a:p>
        </p:txBody>
      </p:sp>
    </p:spTree>
    <p:extLst>
      <p:ext uri="{BB962C8B-B14F-4D97-AF65-F5344CB8AC3E}">
        <p14:creationId xmlns:p14="http://schemas.microsoft.com/office/powerpoint/2010/main" val="30610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Actividades </a:t>
            </a:r>
            <a:r>
              <a:rPr lang="es-MX" dirty="0"/>
              <a:t>puntuales: teniendo una duración limite, relacionándose con el contenido visto en clase, actividades que son realizadas una o dos veces al año</a:t>
            </a:r>
            <a:r>
              <a:rPr lang="es-MX" dirty="0" smtClean="0"/>
              <a:t>.</a:t>
            </a:r>
          </a:p>
          <a:p>
            <a:r>
              <a:rPr lang="es-MX" dirty="0" smtClean="0"/>
              <a:t> Proyectos</a:t>
            </a:r>
            <a:r>
              <a:rPr lang="es-MX" dirty="0"/>
              <a:t>: el tiempo depende del profesor, el maestro e quien la planifica</a:t>
            </a:r>
            <a:r>
              <a:rPr lang="es-MX" dirty="0" smtClean="0"/>
              <a:t>.</a:t>
            </a:r>
          </a:p>
          <a:p>
            <a:r>
              <a:rPr lang="es-MX" dirty="0"/>
              <a:t>S</a:t>
            </a:r>
            <a:r>
              <a:rPr lang="es-MX" dirty="0" smtClean="0"/>
              <a:t>ecuencias </a:t>
            </a:r>
            <a:r>
              <a:rPr lang="es-MX" dirty="0"/>
              <a:t>didácticas especificas: su objetivo es ayudar a ampliar el conocimiento del tema. </a:t>
            </a:r>
          </a:p>
        </p:txBody>
      </p:sp>
    </p:spTree>
    <p:extLst>
      <p:ext uri="{BB962C8B-B14F-4D97-AF65-F5344CB8AC3E}">
        <p14:creationId xmlns:p14="http://schemas.microsoft.com/office/powerpoint/2010/main" val="214376762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29</TotalTime>
  <Words>632</Words>
  <Application>Microsoft Office PowerPoint</Application>
  <PresentationFormat>Panorámica</PresentationFormat>
  <Paragraphs>55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Berlín</vt:lpstr>
      <vt:lpstr>Orientaciones didácticas y sugerencias de evaluación</vt:lpstr>
      <vt:lpstr>¿Cuáles son las orientaciones didácticas que maneja el programa de preescolar?</vt:lpstr>
      <vt:lpstr>¿Cómo las maneja el programa de preescolar?</vt:lpstr>
      <vt:lpstr>Presentación de PowerPoint</vt:lpstr>
      <vt:lpstr>¿Qué sugerencias de evaluación maneja el programa?</vt:lpstr>
      <vt:lpstr>Ejemplos </vt:lpstr>
      <vt:lpstr>Presentación de PowerPoint</vt:lpstr>
      <vt:lpstr>Maneja 2 ejemplos de las orientaciones y 2 de las sugerencias de la evaluacion</vt:lpstr>
      <vt:lpstr>Ejemplos </vt:lpstr>
      <vt:lpstr>Sugerencias de Evaluacion </vt:lpstr>
      <vt:lpstr>Ejemplos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Orientaciones didácticas y sugerencias de evaluación</dc:title>
  <dc:creator>valeria zamarripa garza</dc:creator>
  <cp:lastModifiedBy>valeria zamarripa garza</cp:lastModifiedBy>
  <cp:revision>3</cp:revision>
  <dcterms:created xsi:type="dcterms:W3CDTF">2021-04-04T20:00:42Z</dcterms:created>
  <dcterms:modified xsi:type="dcterms:W3CDTF">2021-04-04T20:30:24Z</dcterms:modified>
</cp:coreProperties>
</file>