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3F2"/>
    <a:srgbClr val="FF8F8F"/>
    <a:srgbClr val="FF5757"/>
    <a:srgbClr val="FF0000"/>
    <a:srgbClr val="F8FDB9"/>
    <a:srgbClr val="F5FC9A"/>
    <a:srgbClr val="F2FC8E"/>
    <a:srgbClr val="EFFC74"/>
    <a:srgbClr val="F2FD5F"/>
    <a:srgbClr val="FFF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BB5D6-C7EB-47A9-835F-B81D702CD732}" v="57" dt="2021-04-14T03:36:44.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3" autoAdjust="0"/>
    <p:restoredTop sz="94660"/>
  </p:normalViewPr>
  <p:slideViewPr>
    <p:cSldViewPr snapToGrid="0">
      <p:cViewPr varScale="1">
        <p:scale>
          <a:sx n="56" d="100"/>
          <a:sy n="56" d="100"/>
        </p:scale>
        <p:origin x="46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hernández" userId="f6337b144aa08de7" providerId="LiveId" clId="{B44BB5D6-C7EB-47A9-835F-B81D702CD732}"/>
    <pc:docChg chg="modSld">
      <pc:chgData name="victoria hernández" userId="f6337b144aa08de7" providerId="LiveId" clId="{B44BB5D6-C7EB-47A9-835F-B81D702CD732}" dt="2021-04-14T03:37:29.670" v="63" actId="20577"/>
      <pc:docMkLst>
        <pc:docMk/>
      </pc:docMkLst>
      <pc:sldChg chg="modSp mod setBg">
        <pc:chgData name="victoria hernández" userId="f6337b144aa08de7" providerId="LiveId" clId="{B44BB5D6-C7EB-47A9-835F-B81D702CD732}" dt="2021-04-14T03:37:29.670" v="63" actId="20577"/>
        <pc:sldMkLst>
          <pc:docMk/>
          <pc:sldMk cId="132736349" sldId="256"/>
        </pc:sldMkLst>
        <pc:spChg chg="mod">
          <ac:chgData name="victoria hernández" userId="f6337b144aa08de7" providerId="LiveId" clId="{B44BB5D6-C7EB-47A9-835F-B81D702CD732}" dt="2021-04-14T03:17:22.480" v="13" actId="14861"/>
          <ac:spMkLst>
            <pc:docMk/>
            <pc:sldMk cId="132736349" sldId="256"/>
            <ac:spMk id="4" creationId="{EDEE0E51-0DDA-4FF1-A07D-DA6D2BA92AB0}"/>
          </ac:spMkLst>
        </pc:spChg>
        <pc:spChg chg="mod">
          <ac:chgData name="victoria hernández" userId="f6337b144aa08de7" providerId="LiveId" clId="{B44BB5D6-C7EB-47A9-835F-B81D702CD732}" dt="2021-04-14T03:32:40.546" v="39"/>
          <ac:spMkLst>
            <pc:docMk/>
            <pc:sldMk cId="132736349" sldId="256"/>
            <ac:spMk id="5" creationId="{930565F1-59E0-44F1-8F19-43473532571A}"/>
          </ac:spMkLst>
        </pc:spChg>
        <pc:spChg chg="mod">
          <ac:chgData name="victoria hernández" userId="f6337b144aa08de7" providerId="LiveId" clId="{B44BB5D6-C7EB-47A9-835F-B81D702CD732}" dt="2021-04-14T03:34:59.819" v="44" actId="208"/>
          <ac:spMkLst>
            <pc:docMk/>
            <pc:sldMk cId="132736349" sldId="256"/>
            <ac:spMk id="7" creationId="{3B9BA258-9036-4B8D-BC64-E1A401E8142D}"/>
          </ac:spMkLst>
        </pc:spChg>
        <pc:spChg chg="mod">
          <ac:chgData name="victoria hernández" userId="f6337b144aa08de7" providerId="LiveId" clId="{B44BB5D6-C7EB-47A9-835F-B81D702CD732}" dt="2021-04-14T03:35:02.890" v="45" actId="208"/>
          <ac:spMkLst>
            <pc:docMk/>
            <pc:sldMk cId="132736349" sldId="256"/>
            <ac:spMk id="8" creationId="{E8BFF711-7473-4AE5-8391-34CA93032710}"/>
          </ac:spMkLst>
        </pc:spChg>
        <pc:spChg chg="mod">
          <ac:chgData name="victoria hernández" userId="f6337b144aa08de7" providerId="LiveId" clId="{B44BB5D6-C7EB-47A9-835F-B81D702CD732}" dt="2021-04-14T03:35:06.858" v="46" actId="208"/>
          <ac:spMkLst>
            <pc:docMk/>
            <pc:sldMk cId="132736349" sldId="256"/>
            <ac:spMk id="15" creationId="{3E3B767E-EB60-4D3A-8FBC-CBCFE4A6E200}"/>
          </ac:spMkLst>
        </pc:spChg>
        <pc:spChg chg="mod">
          <ac:chgData name="victoria hernández" userId="f6337b144aa08de7" providerId="LiveId" clId="{B44BB5D6-C7EB-47A9-835F-B81D702CD732}" dt="2021-04-14T03:35:19.873" v="50" actId="208"/>
          <ac:spMkLst>
            <pc:docMk/>
            <pc:sldMk cId="132736349" sldId="256"/>
            <ac:spMk id="16" creationId="{02AE26BF-77E9-4E1F-9888-2E316C8DF23F}"/>
          </ac:spMkLst>
        </pc:spChg>
        <pc:spChg chg="mod">
          <ac:chgData name="victoria hernández" userId="f6337b144aa08de7" providerId="LiveId" clId="{B44BB5D6-C7EB-47A9-835F-B81D702CD732}" dt="2021-04-14T03:37:29.670" v="63" actId="20577"/>
          <ac:spMkLst>
            <pc:docMk/>
            <pc:sldMk cId="132736349" sldId="256"/>
            <ac:spMk id="17" creationId="{CDD8EDF8-65BB-4676-AD79-28DD637D70FD}"/>
          </ac:spMkLst>
        </pc:spChg>
        <pc:spChg chg="mod">
          <ac:chgData name="victoria hernández" userId="f6337b144aa08de7" providerId="LiveId" clId="{B44BB5D6-C7EB-47A9-835F-B81D702CD732}" dt="2021-04-14T03:37:17.284" v="62" actId="113"/>
          <ac:spMkLst>
            <pc:docMk/>
            <pc:sldMk cId="132736349" sldId="256"/>
            <ac:spMk id="18" creationId="{2727450E-80A4-48E6-944F-DF0F30DB98E2}"/>
          </ac:spMkLst>
        </pc:spChg>
        <pc:spChg chg="mod">
          <ac:chgData name="victoria hernández" userId="f6337b144aa08de7" providerId="LiveId" clId="{B44BB5D6-C7EB-47A9-835F-B81D702CD732}" dt="2021-04-14T03:37:08.830" v="61" actId="113"/>
          <ac:spMkLst>
            <pc:docMk/>
            <pc:sldMk cId="132736349" sldId="256"/>
            <ac:spMk id="19" creationId="{3BAE1D77-36A4-48F9-9E99-7DAF9BDB6EDE}"/>
          </ac:spMkLst>
        </pc:spChg>
        <pc:spChg chg="mod">
          <ac:chgData name="victoria hernández" userId="f6337b144aa08de7" providerId="LiveId" clId="{B44BB5D6-C7EB-47A9-835F-B81D702CD732}" dt="2021-04-14T03:34:56.335" v="43" actId="208"/>
          <ac:spMkLst>
            <pc:docMk/>
            <pc:sldMk cId="132736349" sldId="256"/>
            <ac:spMk id="20" creationId="{7D336B3C-5F57-4ABF-A8D2-3A9E1A427F63}"/>
          </ac:spMkLst>
        </pc:spChg>
        <pc:spChg chg="mod">
          <ac:chgData name="victoria hernández" userId="f6337b144aa08de7" providerId="LiveId" clId="{B44BB5D6-C7EB-47A9-835F-B81D702CD732}" dt="2021-04-14T03:34:52.429" v="42" actId="208"/>
          <ac:spMkLst>
            <pc:docMk/>
            <pc:sldMk cId="132736349" sldId="256"/>
            <ac:spMk id="21" creationId="{701CA24C-41FC-4698-BBBA-5C6441EF1213}"/>
          </ac:spMkLst>
        </pc:spChg>
        <pc:spChg chg="mod">
          <ac:chgData name="victoria hernández" userId="f6337b144aa08de7" providerId="LiveId" clId="{B44BB5D6-C7EB-47A9-835F-B81D702CD732}" dt="2021-04-14T03:34:49.803" v="41" actId="208"/>
          <ac:spMkLst>
            <pc:docMk/>
            <pc:sldMk cId="132736349" sldId="256"/>
            <ac:spMk id="22" creationId="{8C5A9885-E098-4FC5-8107-58483F9369BA}"/>
          </ac:spMkLst>
        </pc:spChg>
        <pc:spChg chg="mod">
          <ac:chgData name="victoria hernández" userId="f6337b144aa08de7" providerId="LiveId" clId="{B44BB5D6-C7EB-47A9-835F-B81D702CD732}" dt="2021-04-14T03:34:46.839" v="40" actId="208"/>
          <ac:spMkLst>
            <pc:docMk/>
            <pc:sldMk cId="132736349" sldId="256"/>
            <ac:spMk id="23" creationId="{6F8D9180-1091-4E39-A7AE-4D19F033A822}"/>
          </ac:spMkLst>
        </pc:spChg>
        <pc:spChg chg="mod">
          <ac:chgData name="victoria hernández" userId="f6337b144aa08de7" providerId="LiveId" clId="{B44BB5D6-C7EB-47A9-835F-B81D702CD732}" dt="2021-04-14T03:36:54.438" v="59" actId="208"/>
          <ac:spMkLst>
            <pc:docMk/>
            <pc:sldMk cId="132736349" sldId="256"/>
            <ac:spMk id="24" creationId="{1E94C1B3-C3D1-4717-822C-1C5D93334CAA}"/>
          </ac:spMkLst>
        </pc:spChg>
        <pc:spChg chg="mod">
          <ac:chgData name="victoria hernández" userId="f6337b144aa08de7" providerId="LiveId" clId="{B44BB5D6-C7EB-47A9-835F-B81D702CD732}" dt="2021-04-14T03:36:51.517" v="58" actId="208"/>
          <ac:spMkLst>
            <pc:docMk/>
            <pc:sldMk cId="132736349" sldId="256"/>
            <ac:spMk id="31" creationId="{0B22365B-9F5C-4DCC-83FB-903662953F38}"/>
          </ac:spMkLst>
        </pc:spChg>
        <pc:spChg chg="mod">
          <ac:chgData name="victoria hernández" userId="f6337b144aa08de7" providerId="LiveId" clId="{B44BB5D6-C7EB-47A9-835F-B81D702CD732}" dt="2021-04-14T03:36:57.344" v="60" actId="208"/>
          <ac:spMkLst>
            <pc:docMk/>
            <pc:sldMk cId="132736349" sldId="256"/>
            <ac:spMk id="43" creationId="{D16AA99B-4DFD-428E-8140-95FFBE95DB0F}"/>
          </ac:spMkLst>
        </pc:spChg>
        <pc:spChg chg="mod">
          <ac:chgData name="victoria hernández" userId="f6337b144aa08de7" providerId="LiveId" clId="{B44BB5D6-C7EB-47A9-835F-B81D702CD732}" dt="2021-04-14T03:32:35.734" v="38"/>
          <ac:spMkLst>
            <pc:docMk/>
            <pc:sldMk cId="132736349" sldId="256"/>
            <ac:spMk id="44" creationId="{1AF5E98C-95E7-447D-8ABC-EC4355C6E2B2}"/>
          </ac:spMkLst>
        </pc:spChg>
        <pc:spChg chg="mod">
          <ac:chgData name="victoria hernández" userId="f6337b144aa08de7" providerId="LiveId" clId="{B44BB5D6-C7EB-47A9-835F-B81D702CD732}" dt="2021-04-14T03:30:03.392" v="33" actId="207"/>
          <ac:spMkLst>
            <pc:docMk/>
            <pc:sldMk cId="132736349" sldId="256"/>
            <ac:spMk id="57" creationId="{77427F53-D482-49C8-9EB9-D584D7970961}"/>
          </ac:spMkLst>
        </pc:spChg>
        <pc:spChg chg="mod">
          <ac:chgData name="victoria hernández" userId="f6337b144aa08de7" providerId="LiveId" clId="{B44BB5D6-C7EB-47A9-835F-B81D702CD732}" dt="2021-04-14T03:28:58.390" v="32" actId="207"/>
          <ac:spMkLst>
            <pc:docMk/>
            <pc:sldMk cId="132736349" sldId="256"/>
            <ac:spMk id="58" creationId="{4F036B02-A718-408A-88BB-25F3A53752C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3449" y="1494927"/>
            <a:ext cx="10352405" cy="3180151"/>
          </a:xfrm>
        </p:spPr>
        <p:txBody>
          <a:bodyPr anchor="b"/>
          <a:lstStyle>
            <a:lvl1pPr algn="ctr">
              <a:defRPr sz="7991"/>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2413" y="4797717"/>
            <a:ext cx="9134475"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02939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474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15813" y="486328"/>
            <a:ext cx="2626162" cy="774104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7329" y="486328"/>
            <a:ext cx="7726243" cy="774104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568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38789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0984" y="2277280"/>
            <a:ext cx="10504646" cy="3799687"/>
          </a:xfrm>
        </p:spPr>
        <p:txBody>
          <a:bodyPr anchor="b"/>
          <a:lstStyle>
            <a:lvl1pPr>
              <a:defRPr sz="799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0984" y="6112912"/>
            <a:ext cx="10504646" cy="1998166"/>
          </a:xfrm>
        </p:spPr>
        <p:txBody>
          <a:bodyPr/>
          <a:lstStyle>
            <a:lvl1pPr marL="0" indent="0">
              <a:buNone/>
              <a:defRPr sz="3197">
                <a:solidFill>
                  <a:schemeClr val="tx1"/>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20711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7328"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65771"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99640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8913" y="486328"/>
            <a:ext cx="10504646" cy="17655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915" y="2239218"/>
            <a:ext cx="5152414"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838915" y="3336622"/>
            <a:ext cx="5152414"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65772" y="2239218"/>
            <a:ext cx="5177789"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6165772" y="3336622"/>
            <a:ext cx="5177789"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F15800-A85E-4D54-84C2-6A40CF25AF43}"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63394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FF15800-A85E-4D54-84C2-6A40CF25AF43}"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7831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15800-A85E-4D54-84C2-6A40CF25AF43}"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6683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77790" y="1315197"/>
            <a:ext cx="6165771"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19666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77790" y="1315197"/>
            <a:ext cx="6165771" cy="6491398"/>
          </a:xfrm>
        </p:spPr>
        <p:txBody>
          <a:bodyPr anchor="t"/>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1055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8" y="486328"/>
            <a:ext cx="10504646" cy="17655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7328" y="2431631"/>
            <a:ext cx="10504646" cy="57957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5FF15800-A85E-4D54-84C2-6A40CF25AF43}" type="datetimeFigureOut">
              <a:rPr lang="es-MX" smtClean="0"/>
              <a:t>14/04/2021</a:t>
            </a:fld>
            <a:endParaRPr lang="es-MX"/>
          </a:p>
        </p:txBody>
      </p:sp>
      <p:sp>
        <p:nvSpPr>
          <p:cNvPr id="5" name="Footer Placeholder 4"/>
          <p:cNvSpPr>
            <a:spLocks noGrp="1"/>
          </p:cNvSpPr>
          <p:nvPr>
            <p:ph type="ftr" sz="quarter" idx="3"/>
          </p:nvPr>
        </p:nvSpPr>
        <p:spPr>
          <a:xfrm>
            <a:off x="4034394"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57989EE9-CB6A-4353-BFB4-E379F2D99BF5}" type="slidenum">
              <a:rPr lang="es-MX" smtClean="0"/>
              <a:t>‹Nº›</a:t>
            </a:fld>
            <a:endParaRPr lang="es-MX"/>
          </a:p>
        </p:txBody>
      </p:sp>
    </p:spTree>
    <p:extLst>
      <p:ext uri="{BB962C8B-B14F-4D97-AF65-F5344CB8AC3E}">
        <p14:creationId xmlns:p14="http://schemas.microsoft.com/office/powerpoint/2010/main" val="339840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DDD306D9-8A7B-4ECA-876A-271719B08D71}"/>
              </a:ext>
            </a:extLst>
          </p:cNvPr>
          <p:cNvGrpSpPr/>
          <p:nvPr/>
        </p:nvGrpSpPr>
        <p:grpSpPr>
          <a:xfrm>
            <a:off x="157172" y="240030"/>
            <a:ext cx="11877656" cy="8760948"/>
            <a:chOff x="157172" y="240030"/>
            <a:chExt cx="11877656" cy="8760948"/>
          </a:xfrm>
        </p:grpSpPr>
        <p:sp>
          <p:nvSpPr>
            <p:cNvPr id="3" name="Rectángulo 2">
              <a:extLst>
                <a:ext uri="{FF2B5EF4-FFF2-40B4-BE49-F238E27FC236}">
                  <a16:creationId xmlns:a16="http://schemas.microsoft.com/office/drawing/2014/main" xmlns="" id="{D4E04E20-C248-4B05-B633-7B165C45D81E}"/>
                </a:ext>
              </a:extLst>
            </p:cNvPr>
            <p:cNvSpPr/>
            <p:nvPr/>
          </p:nvSpPr>
          <p:spPr>
            <a:xfrm>
              <a:off x="309572" y="2400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Rectángulo 3">
              <a:extLst>
                <a:ext uri="{FF2B5EF4-FFF2-40B4-BE49-F238E27FC236}">
                  <a16:creationId xmlns:a16="http://schemas.microsoft.com/office/drawing/2014/main" xmlns="" id="{CB3915CE-0CE7-487F-8098-D6B6CE50A5FE}"/>
                </a:ext>
              </a:extLst>
            </p:cNvPr>
            <p:cNvSpPr/>
            <p:nvPr/>
          </p:nvSpPr>
          <p:spPr>
            <a:xfrm>
              <a:off x="461972" y="3924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a:extLst>
                <a:ext uri="{FF2B5EF4-FFF2-40B4-BE49-F238E27FC236}">
                  <a16:creationId xmlns:a16="http://schemas.microsoft.com/office/drawing/2014/main" xmlns="" id="{FADA6749-186E-485C-8212-CE87860F0F12}"/>
                </a:ext>
              </a:extLst>
            </p:cNvPr>
            <p:cNvSpPr/>
            <p:nvPr/>
          </p:nvSpPr>
          <p:spPr>
            <a:xfrm>
              <a:off x="157172" y="3162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6" name="Grupo 5">
            <a:extLst>
              <a:ext uri="{FF2B5EF4-FFF2-40B4-BE49-F238E27FC236}">
                <a16:creationId xmlns:a16="http://schemas.microsoft.com/office/drawing/2014/main" xmlns="" id="{C82A1953-F2A6-4D0C-84FA-8ADF7083484F}"/>
              </a:ext>
            </a:extLst>
          </p:cNvPr>
          <p:cNvGrpSpPr/>
          <p:nvPr/>
        </p:nvGrpSpPr>
        <p:grpSpPr>
          <a:xfrm>
            <a:off x="1758461" y="818265"/>
            <a:ext cx="9079814" cy="8014040"/>
            <a:chOff x="1688123" y="-39864"/>
            <a:chExt cx="9079814" cy="8014040"/>
          </a:xfrm>
        </p:grpSpPr>
        <p:sp>
          <p:nvSpPr>
            <p:cNvPr id="7" name="Rectángulo 6">
              <a:extLst>
                <a:ext uri="{FF2B5EF4-FFF2-40B4-BE49-F238E27FC236}">
                  <a16:creationId xmlns:a16="http://schemas.microsoft.com/office/drawing/2014/main" xmlns="" id="{7060790A-4384-4B62-8C2F-4C1F6C3BA1E4}"/>
                </a:ext>
              </a:extLst>
            </p:cNvPr>
            <p:cNvSpPr/>
            <p:nvPr/>
          </p:nvSpPr>
          <p:spPr>
            <a:xfrm>
              <a:off x="2893768" y="-39864"/>
              <a:ext cx="6930241" cy="1269194"/>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Ciclo escolar 2020 –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upo 7">
              <a:extLst>
                <a:ext uri="{FF2B5EF4-FFF2-40B4-BE49-F238E27FC236}">
                  <a16:creationId xmlns:a16="http://schemas.microsoft.com/office/drawing/2014/main" xmlns="" id="{4302388A-468D-4C8B-90BE-0543883941F3}"/>
                </a:ext>
              </a:extLst>
            </p:cNvPr>
            <p:cNvGrpSpPr/>
            <p:nvPr/>
          </p:nvGrpSpPr>
          <p:grpSpPr>
            <a:xfrm>
              <a:off x="3270136" y="1709513"/>
              <a:ext cx="6314661" cy="1070610"/>
              <a:chOff x="-264333" y="-191478"/>
              <a:chExt cx="5892064" cy="909701"/>
            </a:xfrm>
          </p:grpSpPr>
          <p:pic>
            <p:nvPicPr>
              <p:cNvPr id="12" name="2 Imagen">
                <a:extLst>
                  <a:ext uri="{FF2B5EF4-FFF2-40B4-BE49-F238E27FC236}">
                    <a16:creationId xmlns:a16="http://schemas.microsoft.com/office/drawing/2014/main" xmlns="" id="{B5794F9E-6BF0-4E60-BBAE-9D0B91CE8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333" y="-191478"/>
                <a:ext cx="1861952" cy="909701"/>
              </a:xfrm>
              <a:prstGeom prst="rect">
                <a:avLst/>
              </a:prstGeom>
            </p:spPr>
          </p:pic>
          <p:sp>
            <p:nvSpPr>
              <p:cNvPr id="13" name="1 CuadroTexto">
                <a:extLst>
                  <a:ext uri="{FF2B5EF4-FFF2-40B4-BE49-F238E27FC236}">
                    <a16:creationId xmlns:a16="http://schemas.microsoft.com/office/drawing/2014/main" xmlns="" id="{ED6D0D4A-2089-429C-9494-4A783C4DC9D7}"/>
                  </a:ext>
                </a:extLst>
              </p:cNvPr>
              <p:cNvSpPr txBox="1"/>
              <p:nvPr/>
            </p:nvSpPr>
            <p:spPr>
              <a:xfrm>
                <a:off x="2296671" y="-108164"/>
                <a:ext cx="3331060" cy="737870"/>
              </a:xfrm>
              <a:prstGeom prst="rect">
                <a:avLst/>
              </a:prstGeom>
              <a:noFill/>
            </p:spPr>
            <p:txBody>
              <a:bodyPr wrap="square" rtlCol="0">
                <a:noAutofit/>
              </a:bodyPr>
              <a:lstStyle/>
              <a:p>
                <a:pPr algn="ctr"/>
                <a:r>
                  <a:rPr lang="es-MX" b="1" dirty="0">
                    <a:latin typeface="Arial" panose="020B0604020202020204" pitchFamily="34" charset="0"/>
                    <a:ea typeface="Times New Roman" panose="02020603050405020304" pitchFamily="18" charset="0"/>
                  </a:rPr>
                  <a:t>​PLANEACIÓN Y EVALUACIÓN DE LA ENSEÑANZA Y EL APRENDIZAJE </a:t>
                </a:r>
                <a:endParaRPr lang="es-MX" sz="2000" dirty="0">
                  <a:latin typeface="Times New Roman" panose="02020603050405020304" pitchFamily="18" charset="0"/>
                  <a:ea typeface="Times New Roman" panose="02020603050405020304" pitchFamily="18" charset="0"/>
                </a:endParaRPr>
              </a:p>
            </p:txBody>
          </p:sp>
          <p:cxnSp>
            <p:nvCxnSpPr>
              <p:cNvPr id="14" name="12 Conector recto">
                <a:extLst>
                  <a:ext uri="{FF2B5EF4-FFF2-40B4-BE49-F238E27FC236}">
                    <a16:creationId xmlns:a16="http://schemas.microsoft.com/office/drawing/2014/main" xmlns="" id="{8B791C72-E9F1-4F22-BB6D-DC9256A91F4D}"/>
                  </a:ext>
                </a:extLst>
              </p:cNvPr>
              <p:cNvCxnSpPr/>
              <p:nvPr/>
            </p:nvCxnSpPr>
            <p:spPr>
              <a:xfrm>
                <a:off x="2079311" y="-191478"/>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Rectángulo 8">
              <a:extLst>
                <a:ext uri="{FF2B5EF4-FFF2-40B4-BE49-F238E27FC236}">
                  <a16:creationId xmlns:a16="http://schemas.microsoft.com/office/drawing/2014/main" xmlns="" id="{C1E12902-9E4B-4490-A270-97847FBD6C9F}"/>
                </a:ext>
              </a:extLst>
            </p:cNvPr>
            <p:cNvSpPr/>
            <p:nvPr/>
          </p:nvSpPr>
          <p:spPr>
            <a:xfrm>
              <a:off x="1688123" y="3539776"/>
              <a:ext cx="9079814" cy="837280"/>
            </a:xfrm>
            <a:prstGeom prst="rect">
              <a:avLst/>
            </a:prstGeom>
          </p:spPr>
          <p:txBody>
            <a:bodyPr wrap="square">
              <a:spAutoFit/>
            </a:bodyPr>
            <a:lstStyle/>
            <a:p>
              <a:pP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 la alumnas: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 </a:t>
              </a:r>
              <a:r>
                <a:rPr lang="es-MX" sz="20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xmlns="" id="{25193180-0382-4491-9E41-44045078518C}"/>
                </a:ext>
              </a:extLst>
            </p:cNvPr>
            <p:cNvSpPr/>
            <p:nvPr/>
          </p:nvSpPr>
          <p:spPr>
            <a:xfrm>
              <a:off x="2517320" y="5079986"/>
              <a:ext cx="7168201" cy="2894190"/>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del trabajo:  LA PRACTICA EDUCATIVA DE     </a:t>
              </a:r>
              <a:r>
                <a:rPr lang="es-MX" dirty="0">
                  <a:latin typeface="Times New Roman" panose="02020603050405020304" pitchFamily="18" charset="0"/>
                  <a:ea typeface="Calibri" panose="020F0502020204030204" pitchFamily="34" charset="0"/>
                  <a:cs typeface="Times New Roman" panose="02020603050405020304" pitchFamily="18" charset="0"/>
                </a:rPr>
                <a:t>ANTONI ZABALA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Times New Roman" panose="02020603050405020304" pitchFamily="18"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rPr>
                <a:t> </a:t>
              </a:r>
              <a:r>
                <a:rPr lang="es-MX" b="1" dirty="0">
                  <a:latin typeface="Times New Roman" panose="02020603050405020304" pitchFamily="18" charset="0"/>
                  <a:ea typeface="Calibri" panose="020F0502020204030204" pitchFamily="34" charset="0"/>
                  <a:cs typeface="Times New Roman" panose="02020603050405020304" pitchFamily="18" charset="0"/>
                </a:rPr>
                <a:t>Nombre del docente: Eva Fabiola Ruiz </a:t>
              </a:r>
              <a:r>
                <a:rPr lang="es-MX" b="1" dirty="0" err="1">
                  <a:latin typeface="Times New Roman" panose="02020603050405020304" pitchFamily="18" charset="0"/>
                  <a:ea typeface="Calibri" panose="020F0502020204030204" pitchFamily="34" charset="0"/>
                  <a:cs typeface="Times New Roman" panose="02020603050405020304" pitchFamily="18" charset="0"/>
                </a:rPr>
                <a:t>Pardis</a:t>
              </a:r>
              <a:r>
                <a:rPr lang="es-MX" b="1" dirty="0">
                  <a:latin typeface="Times New Roman" panose="02020603050405020304" pitchFamily="18" charset="0"/>
                  <a:ea typeface="Calibri" panose="020F0502020204030204" pitchFamily="34" charset="0"/>
                  <a:cs typeface="Times New Roman" panose="02020603050405020304" pitchFamily="18" charset="0"/>
                </a:rPr>
                <a:t> </a:t>
              </a:r>
              <a:endParaRPr lang="es-MX" sz="2000" u="sng"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u="sng" dirty="0">
                  <a:latin typeface="Times New Roman" panose="02020603050405020304" pitchFamily="18" charset="0"/>
                  <a:ea typeface="Calibri" panose="020F0502020204030204" pitchFamily="34" charset="0"/>
                  <a:cs typeface="Times New Roman" panose="02020603050405020304" pitchFamily="18" charset="0"/>
                </a:rPr>
                <a:t>Grado: 1</a:t>
              </a:r>
              <a:r>
                <a:rPr lang="es-MX" dirty="0">
                  <a:latin typeface="Times New Roman" panose="02020603050405020304" pitchFamily="18" charset="0"/>
                  <a:ea typeface="Calibri" panose="020F0502020204030204" pitchFamily="34" charset="0"/>
                  <a:cs typeface="Times New Roman" panose="02020603050405020304" pitchFamily="18" charset="0"/>
                </a:rPr>
                <a:t>   </a:t>
              </a:r>
              <a:r>
                <a:rPr lang="es-MX" u="sng" dirty="0">
                  <a:latin typeface="Times New Roman" panose="02020603050405020304" pitchFamily="18" charset="0"/>
                  <a:ea typeface="Calibri" panose="020F0502020204030204" pitchFamily="34" charset="0"/>
                  <a:cs typeface="Times New Roman" panose="02020603050405020304" pitchFamily="18" charset="0"/>
                </a:rPr>
                <a:t>Sección: “C”</a:t>
              </a:r>
              <a:endParaRPr lang="es-MX"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Saltillo, Coahuila      Fecha:    </a:t>
              </a:r>
              <a:r>
                <a:rPr lang="es-MX" sz="2000" b="1" u="sng" dirty="0">
                  <a:latin typeface="Times New Roman" panose="02020603050405020304" pitchFamily="18" charset="0"/>
                  <a:ea typeface="Calibri" panose="020F0502020204030204" pitchFamily="34" charset="0"/>
                  <a:cs typeface="Times New Roman" panose="02020603050405020304" pitchFamily="18" charset="0"/>
                </a:rPr>
                <a:t>12 de abril del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 de texto 1">
              <a:extLst>
                <a:ext uri="{FF2B5EF4-FFF2-40B4-BE49-F238E27FC236}">
                  <a16:creationId xmlns:a16="http://schemas.microsoft.com/office/drawing/2014/main" xmlns="" id="{DD4ADF32-5640-4CFF-AF22-4CD169BA7946}"/>
                </a:ext>
              </a:extLst>
            </p:cNvPr>
            <p:cNvSpPr txBox="1"/>
            <p:nvPr/>
          </p:nvSpPr>
          <p:spPr>
            <a:xfrm>
              <a:off x="4500834" y="3120311"/>
              <a:ext cx="3027978" cy="2127057"/>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Jatziry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Guillen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Estefanía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Victoria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Sofía Mascorro</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15" name="Rectángulo 14">
            <a:extLst>
              <a:ext uri="{FF2B5EF4-FFF2-40B4-BE49-F238E27FC236}">
                <a16:creationId xmlns:a16="http://schemas.microsoft.com/office/drawing/2014/main" xmlns="" id="{9A58BE77-436E-4DB3-AC21-E9A43CB84D47}"/>
              </a:ext>
            </a:extLst>
          </p:cNvPr>
          <p:cNvSpPr/>
          <p:nvPr/>
        </p:nvSpPr>
        <p:spPr>
          <a:xfrm>
            <a:off x="7446796" y="3714545"/>
            <a:ext cx="2483372" cy="2526846"/>
          </a:xfrm>
          <a:prstGeom prst="rect">
            <a:avLst/>
          </a:prstGeom>
          <a:noFill/>
        </p:spPr>
        <p:txBody>
          <a:bodyPr wrap="none" lIns="91440" tIns="45720" rIns="91440" bIns="45720">
            <a:spAutoFit/>
          </a:bodyPr>
          <a:lstStyle/>
          <a:p>
            <a:pPr algn="ctr"/>
            <a:endParaRPr lang="es-ES" sz="2000" dirty="0">
              <a:ln w="0"/>
              <a:effectLst>
                <a:outerShdw blurRad="38100" dist="19050" dir="2700000" algn="tl" rotWithShape="0">
                  <a:schemeClr val="dk1">
                    <a:alpha val="40000"/>
                  </a:schemeClr>
                </a:outerShdw>
              </a:effectLst>
            </a:endParaRP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Yessenia Montoya </a:t>
            </a:r>
          </a:p>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Nataly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Reynoso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Pamela de la peña </a:t>
            </a:r>
          </a:p>
          <a:p>
            <a:pPr algn="ctr"/>
            <a:endParaRPr lang="es-ES"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001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cxnSp>
        <p:nvCxnSpPr>
          <p:cNvPr id="70" name="Conector recto 69">
            <a:extLst>
              <a:ext uri="{FF2B5EF4-FFF2-40B4-BE49-F238E27FC236}">
                <a16:creationId xmlns:a16="http://schemas.microsoft.com/office/drawing/2014/main" xmlns="" id="{CDD9DBC8-0C33-4720-8A75-DD4EFB78858E}"/>
              </a:ext>
            </a:extLst>
          </p:cNvPr>
          <p:cNvCxnSpPr>
            <a:cxnSpLocks/>
          </p:cNvCxnSpPr>
          <p:nvPr/>
        </p:nvCxnSpPr>
        <p:spPr>
          <a:xfrm>
            <a:off x="8428064" y="3415055"/>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xmlns="" id="{A71B1FB6-85E4-4A6C-BD24-B878D39B8275}"/>
              </a:ext>
            </a:extLst>
          </p:cNvPr>
          <p:cNvCxnSpPr>
            <a:cxnSpLocks/>
          </p:cNvCxnSpPr>
          <p:nvPr/>
        </p:nvCxnSpPr>
        <p:spPr>
          <a:xfrm>
            <a:off x="8428064" y="225962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a:extLst>
              <a:ext uri="{FF2B5EF4-FFF2-40B4-BE49-F238E27FC236}">
                <a16:creationId xmlns:a16="http://schemas.microsoft.com/office/drawing/2014/main" xmlns="" id="{EB1AFD60-1C3D-4A51-B5E4-4068B4064C0E}"/>
              </a:ext>
            </a:extLst>
          </p:cNvPr>
          <p:cNvCxnSpPr>
            <a:cxnSpLocks/>
          </p:cNvCxnSpPr>
          <p:nvPr/>
        </p:nvCxnSpPr>
        <p:spPr>
          <a:xfrm>
            <a:off x="8428064" y="619601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a:extLst>
              <a:ext uri="{FF2B5EF4-FFF2-40B4-BE49-F238E27FC236}">
                <a16:creationId xmlns:a16="http://schemas.microsoft.com/office/drawing/2014/main" xmlns="" id="{103D8CF9-C426-45F9-857C-748652A05486}"/>
              </a:ext>
            </a:extLst>
          </p:cNvPr>
          <p:cNvCxnSpPr>
            <a:cxnSpLocks/>
          </p:cNvCxnSpPr>
          <p:nvPr/>
        </p:nvCxnSpPr>
        <p:spPr>
          <a:xfrm>
            <a:off x="8428064" y="456723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xmlns="" id="{8DFAB209-7FC1-455C-ABF8-3038EB7F5412}"/>
              </a:ext>
            </a:extLst>
          </p:cNvPr>
          <p:cNvCxnSpPr>
            <a:cxnSpLocks/>
          </p:cNvCxnSpPr>
          <p:nvPr/>
        </p:nvCxnSpPr>
        <p:spPr>
          <a:xfrm>
            <a:off x="4607887"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ector recto 52">
            <a:extLst>
              <a:ext uri="{FF2B5EF4-FFF2-40B4-BE49-F238E27FC236}">
                <a16:creationId xmlns:a16="http://schemas.microsoft.com/office/drawing/2014/main" xmlns="" id="{44AECA62-56F2-43FB-A61C-14C4822C8AFA}"/>
              </a:ext>
            </a:extLst>
          </p:cNvPr>
          <p:cNvCxnSpPr>
            <a:cxnSpLocks/>
          </p:cNvCxnSpPr>
          <p:nvPr/>
        </p:nvCxnSpPr>
        <p:spPr>
          <a:xfrm>
            <a:off x="2320531" y="77448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xmlns="" id="{A7BF35DB-535C-439E-BADE-F47FE46429BD}"/>
              </a:ext>
            </a:extLst>
          </p:cNvPr>
          <p:cNvCxnSpPr>
            <a:cxnSpLocks/>
          </p:cNvCxnSpPr>
          <p:nvPr/>
        </p:nvCxnSpPr>
        <p:spPr>
          <a:xfrm>
            <a:off x="7050092"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xmlns="" id="{8C831BD0-855C-4724-A5D1-C2B4B14E3D00}"/>
              </a:ext>
            </a:extLst>
          </p:cNvPr>
          <p:cNvCxnSpPr>
            <a:cxnSpLocks/>
          </p:cNvCxnSpPr>
          <p:nvPr/>
        </p:nvCxnSpPr>
        <p:spPr>
          <a:xfrm>
            <a:off x="1995742" y="6667854"/>
            <a:ext cx="3247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xmlns="" id="{558ECC79-2700-41F1-90C9-FE9180D66493}"/>
              </a:ext>
            </a:extLst>
          </p:cNvPr>
          <p:cNvCxnSpPr>
            <a:cxnSpLocks/>
          </p:cNvCxnSpPr>
          <p:nvPr/>
        </p:nvCxnSpPr>
        <p:spPr>
          <a:xfrm>
            <a:off x="6843407" y="992686"/>
            <a:ext cx="0" cy="47825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xmlns="" id="{F80AF0ED-025B-4D9B-B118-E6BCEED5A2CC}"/>
              </a:ext>
            </a:extLst>
          </p:cNvPr>
          <p:cNvCxnSpPr/>
          <p:nvPr/>
        </p:nvCxnSpPr>
        <p:spPr>
          <a:xfrm>
            <a:off x="9324832" y="992688"/>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xmlns="" id="{0D2D1498-CE69-4200-9A1B-455DB5DA5AC9}"/>
              </a:ext>
            </a:extLst>
          </p:cNvPr>
          <p:cNvCxnSpPr/>
          <p:nvPr/>
        </p:nvCxnSpPr>
        <p:spPr>
          <a:xfrm>
            <a:off x="11356071" y="100315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xmlns="" id="{3DA556C6-9A52-4EC4-B8D2-CD5067196EDA}"/>
              </a:ext>
            </a:extLst>
          </p:cNvPr>
          <p:cNvCxnSpPr>
            <a:cxnSpLocks/>
          </p:cNvCxnSpPr>
          <p:nvPr/>
        </p:nvCxnSpPr>
        <p:spPr>
          <a:xfrm flipH="1">
            <a:off x="6843408" y="827461"/>
            <a:ext cx="1" cy="118755"/>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ector recto 39">
            <a:extLst>
              <a:ext uri="{FF2B5EF4-FFF2-40B4-BE49-F238E27FC236}">
                <a16:creationId xmlns:a16="http://schemas.microsoft.com/office/drawing/2014/main" xmlns="" id="{563F6718-92B1-438B-A7FC-79D3BE10316C}"/>
              </a:ext>
            </a:extLst>
          </p:cNvPr>
          <p:cNvCxnSpPr>
            <a:cxnSpLocks/>
          </p:cNvCxnSpPr>
          <p:nvPr/>
        </p:nvCxnSpPr>
        <p:spPr>
          <a:xfrm>
            <a:off x="2913089" y="4773674"/>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xmlns="" id="{C7384FDF-CF71-4DFB-9BE0-8607B11C61A0}"/>
              </a:ext>
            </a:extLst>
          </p:cNvPr>
          <p:cNvCxnSpPr>
            <a:cxnSpLocks/>
          </p:cNvCxnSpPr>
          <p:nvPr/>
        </p:nvCxnSpPr>
        <p:spPr>
          <a:xfrm>
            <a:off x="2913088" y="588168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xmlns="" id="{C1A29B6F-D64B-4122-AD71-51C2EC0AE0A3}"/>
              </a:ext>
            </a:extLst>
          </p:cNvPr>
          <p:cNvCxnSpPr>
            <a:cxnSpLocks/>
          </p:cNvCxnSpPr>
          <p:nvPr/>
        </p:nvCxnSpPr>
        <p:spPr>
          <a:xfrm>
            <a:off x="2913088" y="339380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a:extLst>
              <a:ext uri="{FF2B5EF4-FFF2-40B4-BE49-F238E27FC236}">
                <a16:creationId xmlns:a16="http://schemas.microsoft.com/office/drawing/2014/main" xmlns="" id="{D5475ABA-DD67-414D-8D06-A569CAE8A868}"/>
              </a:ext>
            </a:extLst>
          </p:cNvPr>
          <p:cNvCxnSpPr>
            <a:cxnSpLocks/>
          </p:cNvCxnSpPr>
          <p:nvPr/>
        </p:nvCxnSpPr>
        <p:spPr>
          <a:xfrm>
            <a:off x="2913089" y="206216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xmlns="" id="{255C1175-ADEE-4F2A-9E4B-38866180634D}"/>
              </a:ext>
            </a:extLst>
          </p:cNvPr>
          <p:cNvCxnSpPr>
            <a:cxnSpLocks/>
          </p:cNvCxnSpPr>
          <p:nvPr/>
        </p:nvCxnSpPr>
        <p:spPr>
          <a:xfrm flipH="1">
            <a:off x="2320531" y="4368803"/>
            <a:ext cx="59255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xmlns="" id="{5D33F0B3-CBAA-4652-B84B-00379476547A}"/>
              </a:ext>
            </a:extLst>
          </p:cNvPr>
          <p:cNvCxnSpPr/>
          <p:nvPr/>
        </p:nvCxnSpPr>
        <p:spPr>
          <a:xfrm>
            <a:off x="1133475" y="385814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xmlns="" id="{CE846F23-A015-4DC3-A914-E18DB684BE55}"/>
              </a:ext>
            </a:extLst>
          </p:cNvPr>
          <p:cNvCxnSpPr>
            <a:cxnSpLocks/>
          </p:cNvCxnSpPr>
          <p:nvPr/>
        </p:nvCxnSpPr>
        <p:spPr>
          <a:xfrm>
            <a:off x="2913087" y="2071689"/>
            <a:ext cx="0" cy="381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xmlns="" id="{EB780982-C774-467A-88A9-1EAAB589835D}"/>
              </a:ext>
            </a:extLst>
          </p:cNvPr>
          <p:cNvCxnSpPr/>
          <p:nvPr/>
        </p:nvCxnSpPr>
        <p:spPr>
          <a:xfrm>
            <a:off x="1133475" y="2922094"/>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xmlns="" id="{F4816662-D4D9-487B-8935-8FD3E511387D}"/>
              </a:ext>
            </a:extLst>
          </p:cNvPr>
          <p:cNvCxnSpPr/>
          <p:nvPr/>
        </p:nvCxnSpPr>
        <p:spPr>
          <a:xfrm flipH="1">
            <a:off x="1114425" y="1699726"/>
            <a:ext cx="19050" cy="24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xmlns="" id="{C13FFC83-CAC6-4A96-B9FF-FE6372FE2CB3}"/>
              </a:ext>
            </a:extLst>
          </p:cNvPr>
          <p:cNvCxnSpPr/>
          <p:nvPr/>
        </p:nvCxnSpPr>
        <p:spPr>
          <a:xfrm>
            <a:off x="1123950" y="1226681"/>
            <a:ext cx="0" cy="377881"/>
          </a:xfrm>
          <a:prstGeom prst="line">
            <a:avLst/>
          </a:prstGeom>
          <a:ln w="38100"/>
        </p:spPr>
        <p:style>
          <a:lnRef idx="1">
            <a:schemeClr val="dk1"/>
          </a:lnRef>
          <a:fillRef idx="0">
            <a:schemeClr val="dk1"/>
          </a:fillRef>
          <a:effectRef idx="0">
            <a:schemeClr val="dk1"/>
          </a:effectRef>
          <a:fontRef idx="minor">
            <a:schemeClr val="tx1"/>
          </a:fontRef>
        </p:style>
      </p:cxnSp>
      <p:sp>
        <p:nvSpPr>
          <p:cNvPr id="4" name="Rectángulo 3">
            <a:extLst>
              <a:ext uri="{FF2B5EF4-FFF2-40B4-BE49-F238E27FC236}">
                <a16:creationId xmlns:a16="http://schemas.microsoft.com/office/drawing/2014/main" xmlns="" id="{EDEE0E51-0DDA-4FF1-A07D-DA6D2BA92AB0}"/>
              </a:ext>
            </a:extLst>
          </p:cNvPr>
          <p:cNvSpPr/>
          <p:nvPr/>
        </p:nvSpPr>
        <p:spPr>
          <a:xfrm>
            <a:off x="4331987" y="60450"/>
            <a:ext cx="5136839" cy="76121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t="100000" r="100000"/>
            </a:path>
            <a:tileRect l="-100000" b="-100000"/>
          </a:gra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ln>
                  <a:solidFill>
                    <a:schemeClr val="tx1"/>
                  </a:solidFill>
                </a:ln>
                <a:solidFill>
                  <a:schemeClr val="tx1"/>
                </a:solidFill>
                <a:latin typeface="Arial Rounded MT Bold" panose="020F0704030504030204" pitchFamily="34" charset="0"/>
              </a:rPr>
              <a:t>“Practica educativa”</a:t>
            </a:r>
          </a:p>
          <a:p>
            <a:pPr algn="ctr"/>
            <a:r>
              <a:rPr lang="es-MX" sz="1600" dirty="0">
                <a:ln>
                  <a:solidFill>
                    <a:schemeClr val="tx1"/>
                  </a:solidFill>
                </a:ln>
                <a:solidFill>
                  <a:schemeClr val="tx1"/>
                </a:solidFill>
                <a:latin typeface="Arial Rounded MT Bold" panose="020F0704030504030204" pitchFamily="34" charset="0"/>
              </a:rPr>
              <a:t> </a:t>
            </a:r>
            <a:r>
              <a:rPr lang="es-MX" sz="1600" b="1" dirty="0">
                <a:ln>
                  <a:solidFill>
                    <a:schemeClr val="tx1"/>
                  </a:solidFill>
                </a:ln>
                <a:solidFill>
                  <a:schemeClr val="tx1"/>
                </a:solidFill>
                <a:latin typeface="Baskerville Old Face" panose="02020602080505020303" pitchFamily="18" charset="0"/>
              </a:rPr>
              <a:t>COMO ENSEÑAR </a:t>
            </a:r>
          </a:p>
          <a:p>
            <a:pPr algn="ctr"/>
            <a:r>
              <a:rPr lang="es-MX" sz="1500" dirty="0">
                <a:ln>
                  <a:solidFill>
                    <a:schemeClr val="tx1"/>
                  </a:solidFill>
                </a:ln>
                <a:solidFill>
                  <a:schemeClr val="tx1"/>
                </a:solidFill>
                <a:latin typeface="Arial Rounded MT Bold" panose="020F0704030504030204" pitchFamily="34" charset="0"/>
              </a:rPr>
              <a:t>Antoni Zabala Vidiella</a:t>
            </a:r>
          </a:p>
        </p:txBody>
      </p:sp>
      <p:sp>
        <p:nvSpPr>
          <p:cNvPr id="5" name="Rectángulo 4">
            <a:extLst>
              <a:ext uri="{FF2B5EF4-FFF2-40B4-BE49-F238E27FC236}">
                <a16:creationId xmlns:a16="http://schemas.microsoft.com/office/drawing/2014/main" xmlns="" id="{930565F1-59E0-44F1-8F19-43473532571A}"/>
              </a:ext>
            </a:extLst>
          </p:cNvPr>
          <p:cNvSpPr/>
          <p:nvPr/>
        </p:nvSpPr>
        <p:spPr>
          <a:xfrm>
            <a:off x="285955" y="810878"/>
            <a:ext cx="1709787" cy="39817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98" b="1" dirty="0">
                <a:solidFill>
                  <a:schemeClr val="tx1"/>
                </a:solidFill>
                <a:effectLst>
                  <a:outerShdw blurRad="38100" dist="38100" dir="2700000" algn="tl">
                    <a:srgbClr val="000000">
                      <a:alpha val="43137"/>
                    </a:srgbClr>
                  </a:outerShdw>
                </a:effectLst>
              </a:rPr>
              <a:t>LA EVALUACIÓN </a:t>
            </a:r>
          </a:p>
        </p:txBody>
      </p:sp>
      <p:sp>
        <p:nvSpPr>
          <p:cNvPr id="7" name="Rectángulo 6">
            <a:extLst>
              <a:ext uri="{FF2B5EF4-FFF2-40B4-BE49-F238E27FC236}">
                <a16:creationId xmlns:a16="http://schemas.microsoft.com/office/drawing/2014/main" xmlns="" id="{3B9BA258-9036-4B8D-BC64-E1A401E8142D}"/>
              </a:ext>
            </a:extLst>
          </p:cNvPr>
          <p:cNvSpPr/>
          <p:nvPr/>
        </p:nvSpPr>
        <p:spPr>
          <a:xfrm>
            <a:off x="66229" y="1544723"/>
            <a:ext cx="2509280" cy="1554865"/>
          </a:xfrm>
          <a:prstGeom prst="rect">
            <a:avLst/>
          </a:prstGeom>
          <a:solidFill>
            <a:srgbClr val="FF85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Es un instrumento sancionador y calificador, en el cual el sujeto de la evaluación es el alumno y cómo el alumno, y el objeto de la evaluación son los aprendizajes realizados según unos objetivos mínimos para todos.</a:t>
            </a:r>
          </a:p>
        </p:txBody>
      </p:sp>
      <p:sp>
        <p:nvSpPr>
          <p:cNvPr id="8" name="Rectángulo 7">
            <a:extLst>
              <a:ext uri="{FF2B5EF4-FFF2-40B4-BE49-F238E27FC236}">
                <a16:creationId xmlns:a16="http://schemas.microsoft.com/office/drawing/2014/main" xmlns="" id="{E8BFF711-7473-4AE5-8391-34CA93032710}"/>
              </a:ext>
            </a:extLst>
          </p:cNvPr>
          <p:cNvSpPr/>
          <p:nvPr/>
        </p:nvSpPr>
        <p:spPr>
          <a:xfrm>
            <a:off x="41861" y="3238172"/>
            <a:ext cx="2533649" cy="657485"/>
          </a:xfrm>
          <a:prstGeom prst="rect">
            <a:avLst/>
          </a:prstGeom>
          <a:solidFill>
            <a:srgbClr val="FFAF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Hoy en día se trata de evaluar las posibilidades personales de cada uno de los alumnos.</a:t>
            </a:r>
          </a:p>
        </p:txBody>
      </p:sp>
      <p:cxnSp>
        <p:nvCxnSpPr>
          <p:cNvPr id="12" name="Conector recto 11">
            <a:extLst>
              <a:ext uri="{FF2B5EF4-FFF2-40B4-BE49-F238E27FC236}">
                <a16:creationId xmlns:a16="http://schemas.microsoft.com/office/drawing/2014/main" xmlns="" id="{035C8004-8252-49D1-9F4B-F329426F04A8}"/>
              </a:ext>
            </a:extLst>
          </p:cNvPr>
          <p:cNvCxnSpPr>
            <a:cxnSpLocks/>
            <a:endCxn id="5" idx="3"/>
          </p:cNvCxnSpPr>
          <p:nvPr/>
        </p:nvCxnSpPr>
        <p:spPr>
          <a:xfrm flipH="1">
            <a:off x="1995742" y="992686"/>
            <a:ext cx="9360329" cy="17277"/>
          </a:xfrm>
          <a:prstGeom prst="line">
            <a:avLst/>
          </a:prstGeom>
          <a:ln/>
        </p:spPr>
        <p:style>
          <a:lnRef idx="3">
            <a:schemeClr val="dk1"/>
          </a:lnRef>
          <a:fillRef idx="0">
            <a:schemeClr val="dk1"/>
          </a:fillRef>
          <a:effectRef idx="2">
            <a:schemeClr val="dk1"/>
          </a:effectRef>
          <a:fontRef idx="minor">
            <a:schemeClr val="tx1"/>
          </a:fontRef>
        </p:style>
      </p:cxnSp>
      <p:sp>
        <p:nvSpPr>
          <p:cNvPr id="15" name="Rectángulo 14">
            <a:extLst>
              <a:ext uri="{FF2B5EF4-FFF2-40B4-BE49-F238E27FC236}">
                <a16:creationId xmlns:a16="http://schemas.microsoft.com/office/drawing/2014/main" xmlns="" id="{3E3B767E-EB60-4D3A-8FBC-CBCFE4A6E200}"/>
              </a:ext>
            </a:extLst>
          </p:cNvPr>
          <p:cNvSpPr/>
          <p:nvPr/>
        </p:nvSpPr>
        <p:spPr>
          <a:xfrm>
            <a:off x="41860" y="4082933"/>
            <a:ext cx="2533645" cy="784542"/>
          </a:xfrm>
          <a:prstGeom prst="rect">
            <a:avLst/>
          </a:prstGeom>
          <a:solidFill>
            <a:srgbClr val="F9CBE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El proceso evaluador tiene que contemplar las diferentes fases de una intervención que deberá ser estratégica. </a:t>
            </a:r>
          </a:p>
        </p:txBody>
      </p:sp>
      <p:sp>
        <p:nvSpPr>
          <p:cNvPr id="16" name="Rectángulo 15">
            <a:extLst>
              <a:ext uri="{FF2B5EF4-FFF2-40B4-BE49-F238E27FC236}">
                <a16:creationId xmlns:a16="http://schemas.microsoft.com/office/drawing/2014/main" xmlns="" id="{02AE26BF-77E9-4E1F-9888-2E316C8DF23F}"/>
              </a:ext>
            </a:extLst>
          </p:cNvPr>
          <p:cNvSpPr/>
          <p:nvPr/>
        </p:nvSpPr>
        <p:spPr>
          <a:xfrm>
            <a:off x="8971875" y="7195951"/>
            <a:ext cx="3118561" cy="1832856"/>
          </a:xfrm>
          <a:prstGeom prst="rect">
            <a:avLst/>
          </a:prstGeom>
          <a:solidFill>
            <a:srgbClr val="FFC993"/>
          </a:soli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es-MX" sz="1000" b="1" dirty="0"/>
              <a:t>Evaluación de contenidos actitudinales</a:t>
            </a:r>
            <a:r>
              <a:rPr lang="es-MX" sz="1000" dirty="0"/>
              <a:t>: En el ámbito de los contenidos actitudinales surge una notable inseguridad en la valoración de los procesos de aprendizaje que siguen los alumnos, ya que el pensamiento de cada profesor está todavía más condicionado por posiciones ideológicas que en los otros tipos de contenido.</a:t>
            </a:r>
          </a:p>
          <a:p>
            <a:pPr algn="just"/>
            <a:r>
              <a:rPr lang="es-MX" sz="1000" dirty="0"/>
              <a:t>El problema de la evaluación de los contenidos actitudinales no radica en la dificultad de expresión del conocimiento que tienen los chicos y chicas, sino en la dificultad de la adquisición de dicho conocimiento</a:t>
            </a:r>
            <a:r>
              <a:rPr lang="es-MX" sz="1050" dirty="0"/>
              <a:t>.</a:t>
            </a:r>
          </a:p>
        </p:txBody>
      </p:sp>
      <p:sp>
        <p:nvSpPr>
          <p:cNvPr id="17" name="Rectángulo 16">
            <a:extLst>
              <a:ext uri="{FF2B5EF4-FFF2-40B4-BE49-F238E27FC236}">
                <a16:creationId xmlns:a16="http://schemas.microsoft.com/office/drawing/2014/main" xmlns="" id="{CDD8EDF8-65BB-4676-AD79-28DD637D70FD}"/>
              </a:ext>
            </a:extLst>
          </p:cNvPr>
          <p:cNvSpPr/>
          <p:nvPr/>
        </p:nvSpPr>
        <p:spPr>
          <a:xfrm>
            <a:off x="5217463" y="7178142"/>
            <a:ext cx="3528495" cy="1904118"/>
          </a:xfrm>
          <a:prstGeom prst="rect">
            <a:avLst/>
          </a:prstGeom>
          <a:solidFill>
            <a:srgbClr val="F0A384"/>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s-MX" sz="1050" b="1" dirty="0"/>
              <a:t>Evaluación de contenidos procedimentales</a:t>
            </a:r>
            <a:r>
              <a:rPr lang="es-MX" sz="1050" b="1"/>
              <a:t>: </a:t>
            </a:r>
            <a:r>
              <a:rPr lang="es-MX" sz="1050"/>
              <a:t>Los </a:t>
            </a:r>
            <a:r>
              <a:rPr lang="es-MX" sz="1050" dirty="0"/>
              <a:t>contenidos procedimentales implican saber hacer, y el conocimiento acerca del dominio de este saber hacer solo se puede averiguar en situaciones de aplicación de dichos contenidos. Para aprender un contenido procedimental es necesario tener una comprensión de lo que representa como proceso, para que sirve, cuales son los pasos o fases que lo configuran. Pero lo que define su aprendizaje no es el conocimiento que se tiene de el, sino el dominio al trasladarlo a la practica</a:t>
            </a:r>
          </a:p>
        </p:txBody>
      </p:sp>
      <p:sp>
        <p:nvSpPr>
          <p:cNvPr id="18" name="Rectángulo 17">
            <a:extLst>
              <a:ext uri="{FF2B5EF4-FFF2-40B4-BE49-F238E27FC236}">
                <a16:creationId xmlns:a16="http://schemas.microsoft.com/office/drawing/2014/main" xmlns="" id="{2727450E-80A4-48E6-944F-DF0F30DB98E2}"/>
              </a:ext>
            </a:extLst>
          </p:cNvPr>
          <p:cNvSpPr/>
          <p:nvPr/>
        </p:nvSpPr>
        <p:spPr>
          <a:xfrm>
            <a:off x="2770737" y="6167225"/>
            <a:ext cx="2079702" cy="2833556"/>
          </a:xfrm>
          <a:prstGeom prst="rect">
            <a:avLst/>
          </a:prstGeom>
          <a:solidFill>
            <a:srgbClr val="E88E5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contenidos conceptuales: </a:t>
            </a:r>
            <a:r>
              <a:rPr lang="es-MX" sz="1100" dirty="0"/>
              <a:t>Cuando los contenidos de aprendizaje son conceptuales, el grado de comprensión de los conceptos en muchos casos es ilimitado. Siempre se puede tener un conocimiento mas profundo y elaborado de los conceptos de capitalidad, revolución, densidad o neoclasicismo. Difícilmente podemos decir que el aprendizaje de un concepto esta acabado, en todo caso lo que haremos es dar por bueno cierto grado de conceptualización.</a:t>
            </a:r>
          </a:p>
        </p:txBody>
      </p:sp>
      <p:sp>
        <p:nvSpPr>
          <p:cNvPr id="19" name="Rectángulo 18">
            <a:extLst>
              <a:ext uri="{FF2B5EF4-FFF2-40B4-BE49-F238E27FC236}">
                <a16:creationId xmlns:a16="http://schemas.microsoft.com/office/drawing/2014/main" xmlns="" id="{3BAE1D77-36A4-48F9-9E99-7DAF9BDB6EDE}"/>
              </a:ext>
            </a:extLst>
          </p:cNvPr>
          <p:cNvSpPr/>
          <p:nvPr/>
        </p:nvSpPr>
        <p:spPr>
          <a:xfrm>
            <a:off x="387995" y="5054752"/>
            <a:ext cx="1586401" cy="3716845"/>
          </a:xfrm>
          <a:prstGeom prst="rect">
            <a:avLst/>
          </a:prstGeom>
          <a:solidFill>
            <a:srgbClr val="E3722D"/>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los contenidos factuales: </a:t>
            </a:r>
            <a:r>
              <a:rPr lang="es-MX" sz="1100" dirty="0"/>
              <a:t>Una vez aceptada y entendida la necesidad de que el aprendizaje de hechos implique el conocimiento y la comprensión de los conceptos (conceptos de capitalidad, país, procesos históricos, características literarias...) de los cuales cada uno de los hechos es un elemento singular, querremos que estos hechos sean recordados y puedan ser utilizados cuando convenga con fluidez</a:t>
            </a:r>
          </a:p>
        </p:txBody>
      </p:sp>
      <p:sp>
        <p:nvSpPr>
          <p:cNvPr id="20" name="Rectángulo 19">
            <a:extLst>
              <a:ext uri="{FF2B5EF4-FFF2-40B4-BE49-F238E27FC236}">
                <a16:creationId xmlns:a16="http://schemas.microsoft.com/office/drawing/2014/main" xmlns="" id="{7D336B3C-5F57-4ABF-A8D2-3A9E1A427F63}"/>
              </a:ext>
            </a:extLst>
          </p:cNvPr>
          <p:cNvSpPr/>
          <p:nvPr/>
        </p:nvSpPr>
        <p:spPr>
          <a:xfrm>
            <a:off x="3294091" y="1699728"/>
            <a:ext cx="2020859" cy="942275"/>
          </a:xfrm>
          <a:prstGeom prst="rect">
            <a:avLst/>
          </a:prstGeom>
          <a:solidFill>
            <a:srgbClr val="9F24D6"/>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inicial: </a:t>
            </a:r>
            <a:r>
              <a:rPr lang="es-MX" sz="1100" dirty="0"/>
              <a:t>permite conocer cual es la situación de partida en función de unos objetivos generales bien definidos.</a:t>
            </a:r>
          </a:p>
        </p:txBody>
      </p:sp>
      <p:sp>
        <p:nvSpPr>
          <p:cNvPr id="21" name="Rectángulo 20">
            <a:extLst>
              <a:ext uri="{FF2B5EF4-FFF2-40B4-BE49-F238E27FC236}">
                <a16:creationId xmlns:a16="http://schemas.microsoft.com/office/drawing/2014/main" xmlns="" id="{701CA24C-41FC-4698-BBBA-5C6441EF1213}"/>
              </a:ext>
            </a:extLst>
          </p:cNvPr>
          <p:cNvSpPr/>
          <p:nvPr/>
        </p:nvSpPr>
        <p:spPr>
          <a:xfrm>
            <a:off x="3294089" y="2720868"/>
            <a:ext cx="2075798" cy="1546331"/>
          </a:xfrm>
          <a:prstGeom prst="rect">
            <a:avLst/>
          </a:prstGeom>
          <a:solidFill>
            <a:srgbClr val="B840E8"/>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reguladora: </a:t>
            </a:r>
            <a:r>
              <a:rPr lang="es-MX" sz="1100" dirty="0"/>
              <a:t>planificación de la intervención fundamentada a la vez que flexible, entendida como una hipótesis de intervención; actuación en el aula, en la cual las actividades y tareas y los propios contenidos de trabajo se adecuaran constantemente. </a:t>
            </a:r>
          </a:p>
        </p:txBody>
      </p:sp>
      <p:sp>
        <p:nvSpPr>
          <p:cNvPr id="22" name="Rectángulo 21">
            <a:extLst>
              <a:ext uri="{FF2B5EF4-FFF2-40B4-BE49-F238E27FC236}">
                <a16:creationId xmlns:a16="http://schemas.microsoft.com/office/drawing/2014/main" xmlns="" id="{8C5A9885-E098-4FC5-8107-58483F9369BA}"/>
              </a:ext>
            </a:extLst>
          </p:cNvPr>
          <p:cNvSpPr/>
          <p:nvPr/>
        </p:nvSpPr>
        <p:spPr>
          <a:xfrm>
            <a:off x="3294090" y="4346285"/>
            <a:ext cx="2075797" cy="800498"/>
          </a:xfrm>
          <a:prstGeom prst="rect">
            <a:avLst/>
          </a:prstGeom>
          <a:solidFill>
            <a:srgbClr val="C660E2"/>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final</a:t>
            </a:r>
            <a:r>
              <a:rPr lang="es-MX" sz="1100" dirty="0"/>
              <a:t>: atiende las necesidades que se vayan presentando, para llegar a unos resultados determinados. </a:t>
            </a:r>
          </a:p>
        </p:txBody>
      </p:sp>
      <p:sp>
        <p:nvSpPr>
          <p:cNvPr id="23" name="Rectángulo 22">
            <a:extLst>
              <a:ext uri="{FF2B5EF4-FFF2-40B4-BE49-F238E27FC236}">
                <a16:creationId xmlns:a16="http://schemas.microsoft.com/office/drawing/2014/main" xmlns="" id="{6F8D9180-1091-4E39-A7AE-4D19F033A822}"/>
              </a:ext>
            </a:extLst>
          </p:cNvPr>
          <p:cNvSpPr/>
          <p:nvPr/>
        </p:nvSpPr>
        <p:spPr>
          <a:xfrm>
            <a:off x="3294089" y="5231750"/>
            <a:ext cx="2075797" cy="850508"/>
          </a:xfrm>
          <a:prstGeom prst="rect">
            <a:avLst/>
          </a:prstGeom>
          <a:solidFill>
            <a:srgbClr val="D19BE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integradora: </a:t>
            </a:r>
            <a:r>
              <a:rPr lang="es-MX" sz="1100" dirty="0"/>
              <a:t>compresión y valoración sobre el proceso seguido que permita establecer nuevas propuestas de intervención.</a:t>
            </a:r>
          </a:p>
        </p:txBody>
      </p:sp>
      <p:sp>
        <p:nvSpPr>
          <p:cNvPr id="43" name="Rectángulo 42">
            <a:extLst>
              <a:ext uri="{FF2B5EF4-FFF2-40B4-BE49-F238E27FC236}">
                <a16:creationId xmlns:a16="http://schemas.microsoft.com/office/drawing/2014/main" xmlns="" id="{D16AA99B-4DFD-428E-8140-95FFBE95DB0F}"/>
              </a:ext>
            </a:extLst>
          </p:cNvPr>
          <p:cNvSpPr/>
          <p:nvPr/>
        </p:nvSpPr>
        <p:spPr>
          <a:xfrm>
            <a:off x="10621703" y="1073734"/>
            <a:ext cx="1468736" cy="765291"/>
          </a:xfrm>
          <a:prstGeom prst="rect">
            <a:avLst/>
          </a:prstGeom>
          <a:solidFill>
            <a:srgbClr val="FF000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effectLst>
                  <a:outerShdw blurRad="38100" dist="38100" dir="2700000" algn="tl">
                    <a:srgbClr val="000000">
                      <a:alpha val="43137"/>
                    </a:srgbClr>
                  </a:outerShdw>
                </a:effectLst>
              </a:rPr>
              <a:t>¿SOBRE QUÉ HAY QUE INFORMAR?</a:t>
            </a:r>
          </a:p>
        </p:txBody>
      </p:sp>
      <p:sp>
        <p:nvSpPr>
          <p:cNvPr id="44" name="Rectángulo 43">
            <a:extLst>
              <a:ext uri="{FF2B5EF4-FFF2-40B4-BE49-F238E27FC236}">
                <a16:creationId xmlns:a16="http://schemas.microsoft.com/office/drawing/2014/main" xmlns="" id="{1AF5E98C-95E7-447D-8ABC-EC4355C6E2B2}"/>
              </a:ext>
            </a:extLst>
          </p:cNvPr>
          <p:cNvSpPr/>
          <p:nvPr/>
        </p:nvSpPr>
        <p:spPr>
          <a:xfrm>
            <a:off x="8165306" y="1078846"/>
            <a:ext cx="2174268" cy="7829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effectLst>
                  <a:outerShdw blurRad="38100" dist="38100" dir="2700000" algn="tl">
                    <a:srgbClr val="000000">
                      <a:alpha val="43137"/>
                    </a:srgbClr>
                  </a:outerShdw>
                </a:effectLst>
              </a:rPr>
              <a:t>FACETA INFORMÁTICA DE LA EVALUACIÓN </a:t>
            </a:r>
          </a:p>
        </p:txBody>
      </p:sp>
      <p:cxnSp>
        <p:nvCxnSpPr>
          <p:cNvPr id="50" name="Conector recto 49">
            <a:extLst>
              <a:ext uri="{FF2B5EF4-FFF2-40B4-BE49-F238E27FC236}">
                <a16:creationId xmlns:a16="http://schemas.microsoft.com/office/drawing/2014/main" xmlns="" id="{B84F150A-F973-4C86-809A-4C747E6500D1}"/>
              </a:ext>
            </a:extLst>
          </p:cNvPr>
          <p:cNvCxnSpPr>
            <a:cxnSpLocks/>
          </p:cNvCxnSpPr>
          <p:nvPr/>
        </p:nvCxnSpPr>
        <p:spPr>
          <a:xfrm>
            <a:off x="2320531" y="4867475"/>
            <a:ext cx="0" cy="28773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ángulo 56">
            <a:extLst>
              <a:ext uri="{FF2B5EF4-FFF2-40B4-BE49-F238E27FC236}">
                <a16:creationId xmlns:a16="http://schemas.microsoft.com/office/drawing/2014/main" xmlns="" id="{77427F53-D482-49C8-9EB9-D584D7970961}"/>
              </a:ext>
            </a:extLst>
          </p:cNvPr>
          <p:cNvSpPr/>
          <p:nvPr/>
        </p:nvSpPr>
        <p:spPr>
          <a:xfrm>
            <a:off x="5916620" y="1459756"/>
            <a:ext cx="1895471" cy="6119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n w="0"/>
                <a:solidFill>
                  <a:schemeClr val="tx1"/>
                </a:solidFill>
                <a:effectLst>
                  <a:outerShdw blurRad="38100" dist="19050" dir="2700000" algn="tl" rotWithShape="0">
                    <a:schemeClr val="dk1">
                      <a:alpha val="40000"/>
                    </a:schemeClr>
                  </a:outerShdw>
                </a:effectLst>
              </a:rPr>
              <a:t>LA OBSERVACIÓN SISTEMÁTICA</a:t>
            </a:r>
          </a:p>
        </p:txBody>
      </p:sp>
      <p:sp>
        <p:nvSpPr>
          <p:cNvPr id="58" name="Rectángulo 57">
            <a:extLst>
              <a:ext uri="{FF2B5EF4-FFF2-40B4-BE49-F238E27FC236}">
                <a16:creationId xmlns:a16="http://schemas.microsoft.com/office/drawing/2014/main" xmlns="" id="{4F036B02-A718-408A-88BB-25F3A53752C4}"/>
              </a:ext>
            </a:extLst>
          </p:cNvPr>
          <p:cNvSpPr/>
          <p:nvPr/>
        </p:nvSpPr>
        <p:spPr>
          <a:xfrm>
            <a:off x="5820092" y="2259628"/>
            <a:ext cx="2088525" cy="922476"/>
          </a:xfrm>
          <a:prstGeom prst="rect">
            <a:avLst/>
          </a:prstGeom>
          <a:solidFill>
            <a:srgbClr val="76E44A"/>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Es el mejor instrumento, cuando no el único, para la adquisición del conocimiento del aprendizaje de los alumnos.</a:t>
            </a:r>
          </a:p>
        </p:txBody>
      </p:sp>
      <p:sp>
        <p:nvSpPr>
          <p:cNvPr id="59" name="Rectángulo 58">
            <a:extLst>
              <a:ext uri="{FF2B5EF4-FFF2-40B4-BE49-F238E27FC236}">
                <a16:creationId xmlns:a16="http://schemas.microsoft.com/office/drawing/2014/main" xmlns="" id="{A8D76A52-6A92-4714-BBB2-9C7C7C62CC16}"/>
              </a:ext>
            </a:extLst>
          </p:cNvPr>
          <p:cNvSpPr/>
          <p:nvPr/>
        </p:nvSpPr>
        <p:spPr>
          <a:xfrm>
            <a:off x="5826733" y="3393803"/>
            <a:ext cx="2088526" cy="1883050"/>
          </a:xfrm>
          <a:prstGeom prst="rect">
            <a:avLst/>
          </a:prstGeom>
          <a:solidFill>
            <a:srgbClr val="A9EF63"/>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Conseguir un clima de respeto mutuo, de colaboración, de compromiso con un objetivo común, es condición indispensable para que la actuación docente pueda adecuarse a las necesidades de una formación que tenga en cuenta las posibilidades reales de cada chico y chica y el desarrollo de todas sus capacidades.</a:t>
            </a:r>
          </a:p>
        </p:txBody>
      </p:sp>
      <p:sp>
        <p:nvSpPr>
          <p:cNvPr id="61" name="Rectángulo 60">
            <a:extLst>
              <a:ext uri="{FF2B5EF4-FFF2-40B4-BE49-F238E27FC236}">
                <a16:creationId xmlns:a16="http://schemas.microsoft.com/office/drawing/2014/main" xmlns="" id="{D00DF582-9D7E-4D43-A6EF-4AA3B7AB827C}"/>
              </a:ext>
            </a:extLst>
          </p:cNvPr>
          <p:cNvSpPr/>
          <p:nvPr/>
        </p:nvSpPr>
        <p:spPr>
          <a:xfrm>
            <a:off x="5820092" y="5503498"/>
            <a:ext cx="2088525" cy="1602152"/>
          </a:xfrm>
          <a:prstGeom prst="rect">
            <a:avLst/>
          </a:prstGeom>
          <a:solidFill>
            <a:srgbClr val="ABF298"/>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observación de la actuación de los alumnos en situaciones lo menos artificiales posible, con una clima de cooperación y complicidad, es la mejor manera, para no decir la única, de que disponemos para realizar una evaluación que pretenda ser formativa.</a:t>
            </a:r>
          </a:p>
        </p:txBody>
      </p:sp>
      <p:sp>
        <p:nvSpPr>
          <p:cNvPr id="63" name="Rectángulo 62">
            <a:extLst>
              <a:ext uri="{FF2B5EF4-FFF2-40B4-BE49-F238E27FC236}">
                <a16:creationId xmlns:a16="http://schemas.microsoft.com/office/drawing/2014/main" xmlns="" id="{A9A20D68-2C57-4A0D-A477-3D79F0FF6DF3}"/>
              </a:ext>
            </a:extLst>
          </p:cNvPr>
          <p:cNvSpPr/>
          <p:nvPr/>
        </p:nvSpPr>
        <p:spPr>
          <a:xfrm>
            <a:off x="8842048" y="1937494"/>
            <a:ext cx="1497522" cy="855808"/>
          </a:xfrm>
          <a:prstGeom prst="rect">
            <a:avLst/>
          </a:prstGeom>
          <a:solidFill>
            <a:srgbClr val="FFFF65"/>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¿Sobre qué hay que informar? Sobre resultados, procesos, necesidades, limitaciones.</a:t>
            </a:r>
          </a:p>
        </p:txBody>
      </p:sp>
      <p:sp>
        <p:nvSpPr>
          <p:cNvPr id="64" name="Rectángulo 63">
            <a:extLst>
              <a:ext uri="{FF2B5EF4-FFF2-40B4-BE49-F238E27FC236}">
                <a16:creationId xmlns:a16="http://schemas.microsoft.com/office/drawing/2014/main" xmlns="" id="{76CB6133-9DBB-48BF-816A-EC23A0F7B55D}"/>
              </a:ext>
            </a:extLst>
          </p:cNvPr>
          <p:cNvSpPr/>
          <p:nvPr/>
        </p:nvSpPr>
        <p:spPr>
          <a:xfrm>
            <a:off x="8835406" y="2895895"/>
            <a:ext cx="1504167" cy="1030053"/>
          </a:xfrm>
          <a:prstGeom prst="rect">
            <a:avLst/>
          </a:prstGeom>
          <a:solidFill>
            <a:srgbClr val="F2FD5F"/>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¿A quién debemos informar? Al grupo-clase, a los alumnos, a la familia, al claustro o a la administración.</a:t>
            </a:r>
          </a:p>
        </p:txBody>
      </p:sp>
      <p:sp>
        <p:nvSpPr>
          <p:cNvPr id="65" name="Rectángulo 64">
            <a:extLst>
              <a:ext uri="{FF2B5EF4-FFF2-40B4-BE49-F238E27FC236}">
                <a16:creationId xmlns:a16="http://schemas.microsoft.com/office/drawing/2014/main" xmlns="" id="{FCDC18A1-4E70-4E1A-BF1C-80310C7F432D}"/>
              </a:ext>
            </a:extLst>
          </p:cNvPr>
          <p:cNvSpPr/>
          <p:nvPr/>
        </p:nvSpPr>
        <p:spPr>
          <a:xfrm>
            <a:off x="8842048" y="4018620"/>
            <a:ext cx="1497522" cy="1039157"/>
          </a:xfrm>
          <a:prstGeom prst="rect">
            <a:avLst/>
          </a:prstGeom>
          <a:solidFill>
            <a:srgbClr val="F2FC8E"/>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Para que ha de servir esta información? Para ayudar, sancionar, seleccionar, promover.</a:t>
            </a:r>
          </a:p>
        </p:txBody>
      </p:sp>
      <p:sp>
        <p:nvSpPr>
          <p:cNvPr id="66" name="Rectángulo 65">
            <a:extLst>
              <a:ext uri="{FF2B5EF4-FFF2-40B4-BE49-F238E27FC236}">
                <a16:creationId xmlns:a16="http://schemas.microsoft.com/office/drawing/2014/main" xmlns="" id="{D67E31E4-864A-4C6B-9BDC-601CC30C3396}"/>
              </a:ext>
            </a:extLst>
          </p:cNvPr>
          <p:cNvSpPr/>
          <p:nvPr/>
        </p:nvSpPr>
        <p:spPr>
          <a:xfrm>
            <a:off x="8835406" y="5201530"/>
            <a:ext cx="1504167" cy="1904121"/>
          </a:xfrm>
          <a:prstGeom prst="rect">
            <a:avLst/>
          </a:prstGeom>
          <a:solidFill>
            <a:srgbClr val="F8FDB9"/>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Los informes tienen que ser iguales para todos? ¿tenemos que informar sobre l mismo y de la misma manera independientemente de los destinatarios de esta información y del uso que harán de ella?</a:t>
            </a:r>
          </a:p>
        </p:txBody>
      </p:sp>
      <p:cxnSp>
        <p:nvCxnSpPr>
          <p:cNvPr id="67" name="Conector recto 66">
            <a:extLst>
              <a:ext uri="{FF2B5EF4-FFF2-40B4-BE49-F238E27FC236}">
                <a16:creationId xmlns:a16="http://schemas.microsoft.com/office/drawing/2014/main" xmlns="" id="{5C68B561-7BD8-416C-AE87-3561B6EB8040}"/>
              </a:ext>
            </a:extLst>
          </p:cNvPr>
          <p:cNvCxnSpPr>
            <a:cxnSpLocks/>
          </p:cNvCxnSpPr>
          <p:nvPr/>
        </p:nvCxnSpPr>
        <p:spPr>
          <a:xfrm>
            <a:off x="8428062" y="1861802"/>
            <a:ext cx="0" cy="43342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Conector recto 5">
            <a:extLst>
              <a:ext uri="{FF2B5EF4-FFF2-40B4-BE49-F238E27FC236}">
                <a16:creationId xmlns:a16="http://schemas.microsoft.com/office/drawing/2014/main" xmlns="" id="{55C2948C-4311-432F-827C-2B55134EB523}"/>
              </a:ext>
            </a:extLst>
          </p:cNvPr>
          <p:cNvCxnSpPr>
            <a:cxnSpLocks/>
            <a:stCxn id="43" idx="2"/>
          </p:cNvCxnSpPr>
          <p:nvPr/>
        </p:nvCxnSpPr>
        <p:spPr>
          <a:xfrm>
            <a:off x="11356071" y="1839025"/>
            <a:ext cx="0" cy="223137"/>
          </a:xfrm>
          <a:prstGeom prst="line">
            <a:avLst/>
          </a:prstGeom>
        </p:spPr>
        <p:style>
          <a:lnRef idx="3">
            <a:schemeClr val="dk1"/>
          </a:lnRef>
          <a:fillRef idx="0">
            <a:schemeClr val="dk1"/>
          </a:fillRef>
          <a:effectRef idx="2">
            <a:schemeClr val="dk1"/>
          </a:effectRef>
          <a:fontRef idx="minor">
            <a:schemeClr val="tx1"/>
          </a:fontRef>
        </p:style>
      </p:cxnSp>
      <p:sp>
        <p:nvSpPr>
          <p:cNvPr id="24" name="CuadroTexto 23">
            <a:extLst>
              <a:ext uri="{FF2B5EF4-FFF2-40B4-BE49-F238E27FC236}">
                <a16:creationId xmlns:a16="http://schemas.microsoft.com/office/drawing/2014/main" xmlns="" id="{1E94C1B3-C3D1-4717-822C-1C5D93334CAA}"/>
              </a:ext>
            </a:extLst>
          </p:cNvPr>
          <p:cNvSpPr txBox="1"/>
          <p:nvPr/>
        </p:nvSpPr>
        <p:spPr>
          <a:xfrm>
            <a:off x="10563858" y="2071688"/>
            <a:ext cx="1526578" cy="1785104"/>
          </a:xfrm>
          <a:prstGeom prst="rect">
            <a:avLst/>
          </a:prstGeom>
          <a:solidFill>
            <a:srgbClr val="FF5757"/>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MX" sz="1100" dirty="0"/>
              <a:t>Una vez diagnosticadas las materias o disciplinas necesarias para realizar este recorrido, hay que determinar si los alumnos son capaces de alcanzar los mínimos para cada una de dichas asignaturas.</a:t>
            </a:r>
          </a:p>
        </p:txBody>
      </p:sp>
      <p:cxnSp>
        <p:nvCxnSpPr>
          <p:cNvPr id="27" name="Conector recto 26">
            <a:extLst>
              <a:ext uri="{FF2B5EF4-FFF2-40B4-BE49-F238E27FC236}">
                <a16:creationId xmlns:a16="http://schemas.microsoft.com/office/drawing/2014/main" xmlns="" id="{CCD925D3-8636-467C-BA91-E7FCC0519FF5}"/>
              </a:ext>
            </a:extLst>
          </p:cNvPr>
          <p:cNvCxnSpPr>
            <a:cxnSpLocks/>
            <a:stCxn id="24" idx="2"/>
          </p:cNvCxnSpPr>
          <p:nvPr/>
        </p:nvCxnSpPr>
        <p:spPr>
          <a:xfrm flipH="1">
            <a:off x="11327146" y="3856792"/>
            <a:ext cx="1" cy="232663"/>
          </a:xfrm>
          <a:prstGeom prst="line">
            <a:avLst/>
          </a:prstGeom>
        </p:spPr>
        <p:style>
          <a:lnRef idx="3">
            <a:schemeClr val="dk1"/>
          </a:lnRef>
          <a:fillRef idx="0">
            <a:schemeClr val="dk1"/>
          </a:fillRef>
          <a:effectRef idx="2">
            <a:schemeClr val="dk1"/>
          </a:effectRef>
          <a:fontRef idx="minor">
            <a:schemeClr val="tx1"/>
          </a:fontRef>
        </p:style>
      </p:cxnSp>
      <p:sp>
        <p:nvSpPr>
          <p:cNvPr id="31" name="Rectángulo 30">
            <a:extLst>
              <a:ext uri="{FF2B5EF4-FFF2-40B4-BE49-F238E27FC236}">
                <a16:creationId xmlns:a16="http://schemas.microsoft.com/office/drawing/2014/main" xmlns="" id="{0B22365B-9F5C-4DCC-83FB-903662953F38}"/>
              </a:ext>
            </a:extLst>
          </p:cNvPr>
          <p:cNvSpPr/>
          <p:nvPr/>
        </p:nvSpPr>
        <p:spPr>
          <a:xfrm>
            <a:off x="10592780" y="4082933"/>
            <a:ext cx="1468731" cy="2877265"/>
          </a:xfrm>
          <a:prstGeom prst="rect">
            <a:avLst/>
          </a:prstGeom>
          <a:solidFill>
            <a:srgbClr val="FF8F8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función de la escuela y la verdadera responsabilidad profesional pasan por conseguir que nuestros alumnos logren el mayor grado de competencia en todas sus capacidades, invirtiendo todos los esfuerzos en superar los déficits que muchos de ellos arrastran por motivos sociales, culturales y personales</a:t>
            </a:r>
          </a:p>
        </p:txBody>
      </p:sp>
      <p:cxnSp>
        <p:nvCxnSpPr>
          <p:cNvPr id="37" name="Conector recto 36">
            <a:extLst>
              <a:ext uri="{FF2B5EF4-FFF2-40B4-BE49-F238E27FC236}">
                <a16:creationId xmlns:a16="http://schemas.microsoft.com/office/drawing/2014/main" xmlns="" id="{287CC9E0-C1C7-45FD-9221-216B17F1CE20}"/>
              </a:ext>
            </a:extLst>
          </p:cNvPr>
          <p:cNvCxnSpPr>
            <a:cxnSpLocks/>
            <a:stCxn id="17" idx="3"/>
            <a:endCxn id="16" idx="1"/>
          </p:cNvCxnSpPr>
          <p:nvPr/>
        </p:nvCxnSpPr>
        <p:spPr>
          <a:xfrm flipV="1">
            <a:off x="8745958" y="8112379"/>
            <a:ext cx="225917" cy="1782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27363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408</TotalTime>
  <Words>867</Words>
  <Application>Microsoft Office PowerPoint</Application>
  <PresentationFormat>Doble carta (432 x 279 mm)</PresentationFormat>
  <Paragraphs>48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Arial Rounded MT Bold</vt:lpstr>
      <vt:lpstr>Baskerville Old Face</vt:lpstr>
      <vt:lpstr>Calibri</vt:lpstr>
      <vt:lpstr>Calibri Light</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FRANCISCO RODRIGUEZ DE LA PENA</dc:creator>
  <cp:lastModifiedBy>USER ASUS</cp:lastModifiedBy>
  <cp:revision>22</cp:revision>
  <dcterms:created xsi:type="dcterms:W3CDTF">2021-04-12T17:40:26Z</dcterms:created>
  <dcterms:modified xsi:type="dcterms:W3CDTF">2021-04-14T21:25:52Z</dcterms:modified>
</cp:coreProperties>
</file>