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2126d4c5a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2126d4c5a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cd30b6f23a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cd30b6f23a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d87be310e77f8fc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d87be310e77f8fc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786750" y="477600"/>
            <a:ext cx="7570500" cy="424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>
                <a:solidFill>
                  <a:schemeClr val="dk1"/>
                </a:solidFill>
              </a:rPr>
              <a:t>Escuela Normal de educación preescolar 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600">
                <a:solidFill>
                  <a:schemeClr val="dk1"/>
                </a:solidFill>
              </a:rPr>
              <a:t>Lic. Educación preescolar 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dk1"/>
                </a:solidFill>
              </a:rPr>
              <a:t>Modelos pedagogicos </a:t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dk1"/>
                </a:solidFill>
              </a:rPr>
              <a:t>Docente: Roxana Janeth Sanchez Suarez </a:t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dk1"/>
                </a:solidFill>
              </a:rPr>
              <a:t>Alumnas: </a:t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dk1"/>
                </a:solidFill>
              </a:rPr>
              <a:t>Paola Davila Peña N.L: 5</a:t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dk1"/>
                </a:solidFill>
              </a:rPr>
              <a:t>Rosa María Sanchez </a:t>
            </a:r>
            <a:r>
              <a:rPr lang="es">
                <a:solidFill>
                  <a:schemeClr val="dk1"/>
                </a:solidFill>
              </a:rPr>
              <a:t>García</a:t>
            </a:r>
            <a:r>
              <a:rPr lang="es">
                <a:solidFill>
                  <a:schemeClr val="dk1"/>
                </a:solidFill>
              </a:rPr>
              <a:t> N.L: 18</a:t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dk1"/>
                </a:solidFill>
              </a:rPr>
              <a:t>2C</a:t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67050" y="1659938"/>
            <a:ext cx="1428750" cy="1171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253500" y="2263950"/>
            <a:ext cx="1267800" cy="615600"/>
          </a:xfrm>
          <a:prstGeom prst="rect">
            <a:avLst/>
          </a:prstGeom>
          <a:solidFill>
            <a:srgbClr val="D0E0E3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Modelos </a:t>
            </a:r>
            <a:r>
              <a:rPr lang="es"/>
              <a:t>Pedagógicos</a:t>
            </a:r>
            <a:r>
              <a:rPr lang="es"/>
              <a:t> </a:t>
            </a:r>
            <a:endParaRPr/>
          </a:p>
        </p:txBody>
      </p:sp>
      <p:sp>
        <p:nvSpPr>
          <p:cNvPr id="61" name="Google Shape;61;p14"/>
          <p:cNvSpPr txBox="1"/>
          <p:nvPr/>
        </p:nvSpPr>
        <p:spPr>
          <a:xfrm flipH="1">
            <a:off x="1744300" y="912750"/>
            <a:ext cx="1267800" cy="4002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Tradicional </a:t>
            </a:r>
            <a:endParaRPr/>
          </a:p>
        </p:txBody>
      </p:sp>
      <p:sp>
        <p:nvSpPr>
          <p:cNvPr id="62" name="Google Shape;62;p14"/>
          <p:cNvSpPr txBox="1"/>
          <p:nvPr/>
        </p:nvSpPr>
        <p:spPr>
          <a:xfrm>
            <a:off x="1744300" y="3333900"/>
            <a:ext cx="1267800" cy="6480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Experiencial </a:t>
            </a:r>
            <a:r>
              <a:rPr lang="es">
                <a:solidFill>
                  <a:schemeClr val="dk1"/>
                </a:solidFill>
              </a:rPr>
              <a:t>Romántico</a:t>
            </a:r>
            <a:r>
              <a:rPr lang="es">
                <a:solidFill>
                  <a:schemeClr val="dk1"/>
                </a:solidFill>
              </a:rPr>
              <a:t> </a:t>
            </a:r>
            <a:endParaRPr/>
          </a:p>
        </p:txBody>
      </p:sp>
      <p:sp>
        <p:nvSpPr>
          <p:cNvPr id="63" name="Google Shape;63;p14"/>
          <p:cNvSpPr/>
          <p:nvPr/>
        </p:nvSpPr>
        <p:spPr>
          <a:xfrm>
            <a:off x="1521300" y="280800"/>
            <a:ext cx="253500" cy="4581900"/>
          </a:xfrm>
          <a:prstGeom prst="lef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4"/>
          <p:cNvSpPr/>
          <p:nvPr/>
        </p:nvSpPr>
        <p:spPr>
          <a:xfrm>
            <a:off x="3091375" y="0"/>
            <a:ext cx="253500" cy="2379600"/>
          </a:xfrm>
          <a:prstGeom prst="lef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4"/>
          <p:cNvSpPr txBox="1"/>
          <p:nvPr/>
        </p:nvSpPr>
        <p:spPr>
          <a:xfrm>
            <a:off x="3344875" y="14475"/>
            <a:ext cx="5667300" cy="55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/>
              <a:t>La </a:t>
            </a:r>
            <a:r>
              <a:rPr lang="es" sz="1200"/>
              <a:t>época</a:t>
            </a:r>
            <a:r>
              <a:rPr lang="es" sz="1200"/>
              <a:t> </a:t>
            </a:r>
            <a:r>
              <a:rPr lang="es" sz="1200"/>
              <a:t>histórica</a:t>
            </a:r>
            <a:r>
              <a:rPr lang="es" sz="1200"/>
              <a:t> es en el sig</a:t>
            </a:r>
            <a:r>
              <a:rPr lang="es" sz="1200"/>
              <a:t>lo XVII </a:t>
            </a:r>
            <a:r>
              <a:rPr lang="es" sz="1200"/>
              <a:t>cuando</a:t>
            </a:r>
            <a:r>
              <a:rPr lang="es" sz="1200"/>
              <a:t> surgen las grandes universidades y empieza masificar la </a:t>
            </a:r>
            <a:r>
              <a:rPr lang="es" sz="1200"/>
              <a:t>educación</a:t>
            </a:r>
            <a:r>
              <a:rPr lang="es" sz="1200"/>
              <a:t>. </a:t>
            </a:r>
            <a:endParaRPr sz="1200"/>
          </a:p>
        </p:txBody>
      </p:sp>
      <p:sp>
        <p:nvSpPr>
          <p:cNvPr id="66" name="Google Shape;66;p14"/>
          <p:cNvSpPr txBox="1"/>
          <p:nvPr/>
        </p:nvSpPr>
        <p:spPr>
          <a:xfrm>
            <a:off x="3344875" y="492625"/>
            <a:ext cx="56673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/>
              <a:t>La meta de las universidades es difundir el conocimiento, el </a:t>
            </a:r>
            <a:r>
              <a:rPr lang="es" sz="1200"/>
              <a:t>trasfondo</a:t>
            </a:r>
            <a:r>
              <a:rPr lang="es" sz="1200"/>
              <a:t> y la gran meta era </a:t>
            </a:r>
            <a:r>
              <a:rPr lang="es" sz="1200"/>
              <a:t>forjar</a:t>
            </a:r>
            <a:r>
              <a:rPr lang="es" sz="1200"/>
              <a:t> el </a:t>
            </a:r>
            <a:r>
              <a:rPr lang="es" sz="1200"/>
              <a:t>carácter</a:t>
            </a:r>
            <a:r>
              <a:rPr lang="es" sz="1200"/>
              <a:t> del individuo desde un </a:t>
            </a:r>
            <a:r>
              <a:rPr lang="es" sz="1200"/>
              <a:t>aspecto</a:t>
            </a:r>
            <a:r>
              <a:rPr lang="es" sz="1200"/>
              <a:t> </a:t>
            </a:r>
            <a:r>
              <a:rPr lang="es" sz="1200"/>
              <a:t>metafísico</a:t>
            </a:r>
            <a:r>
              <a:rPr lang="es" sz="1200"/>
              <a:t> y religioso.</a:t>
            </a:r>
            <a:endParaRPr sz="1200"/>
          </a:p>
        </p:txBody>
      </p:sp>
      <p:sp>
        <p:nvSpPr>
          <p:cNvPr id="67" name="Google Shape;67;p14"/>
          <p:cNvSpPr txBox="1"/>
          <p:nvPr/>
        </p:nvSpPr>
        <p:spPr>
          <a:xfrm>
            <a:off x="3344875" y="912738"/>
            <a:ext cx="5799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/>
              <a:t>Los contenidos curriculares centrado en materias de la ciencia, fisica, filosofia, matematicas, </a:t>
            </a:r>
            <a:r>
              <a:rPr lang="es" sz="1200"/>
              <a:t>religión</a:t>
            </a:r>
            <a:r>
              <a:rPr lang="es" sz="1200"/>
              <a:t> y </a:t>
            </a:r>
            <a:r>
              <a:rPr lang="es" sz="1200"/>
              <a:t>antología</a:t>
            </a:r>
            <a:r>
              <a:rPr lang="es" sz="1200"/>
              <a:t>.</a:t>
            </a:r>
            <a:endParaRPr sz="1200"/>
          </a:p>
        </p:txBody>
      </p:sp>
      <p:sp>
        <p:nvSpPr>
          <p:cNvPr id="68" name="Google Shape;68;p14"/>
          <p:cNvSpPr txBox="1"/>
          <p:nvPr/>
        </p:nvSpPr>
        <p:spPr>
          <a:xfrm>
            <a:off x="3344875" y="1343863"/>
            <a:ext cx="5799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/>
              <a:t>Los alumnos </a:t>
            </a:r>
            <a:r>
              <a:rPr lang="es" sz="1200"/>
              <a:t>tenían</a:t>
            </a:r>
            <a:r>
              <a:rPr lang="es" sz="1200"/>
              <a:t> que estar ordenados, escuchando y tomando notas.</a:t>
            </a:r>
            <a:endParaRPr sz="1200"/>
          </a:p>
        </p:txBody>
      </p:sp>
      <p:sp>
        <p:nvSpPr>
          <p:cNvPr id="69" name="Google Shape;69;p14"/>
          <p:cNvSpPr txBox="1"/>
          <p:nvPr/>
        </p:nvSpPr>
        <p:spPr>
          <a:xfrm>
            <a:off x="3344875" y="1600825"/>
            <a:ext cx="5329800" cy="55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/>
              <a:t>La evaluación era sumativa, lo</a:t>
            </a:r>
            <a:r>
              <a:rPr lang="es" sz="1200"/>
              <a:t>s niños </a:t>
            </a:r>
            <a:r>
              <a:rPr lang="es" sz="1200"/>
              <a:t>tenían</a:t>
            </a:r>
            <a:r>
              <a:rPr lang="es" sz="1200"/>
              <a:t> que demostrar que dominaba los contenidos frente al maestro. </a:t>
            </a:r>
            <a:endParaRPr sz="1200"/>
          </a:p>
        </p:txBody>
      </p:sp>
      <p:sp>
        <p:nvSpPr>
          <p:cNvPr id="70" name="Google Shape;70;p14"/>
          <p:cNvSpPr txBox="1"/>
          <p:nvPr/>
        </p:nvSpPr>
        <p:spPr>
          <a:xfrm>
            <a:off x="3344875" y="2010300"/>
            <a:ext cx="5329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/>
              <a:t>La </a:t>
            </a:r>
            <a:r>
              <a:rPr lang="es" sz="1200"/>
              <a:t>relación</a:t>
            </a:r>
            <a:r>
              <a:rPr lang="es" sz="1200"/>
              <a:t> maestro alumno es transmisor y receptor.</a:t>
            </a:r>
            <a:endParaRPr sz="1200"/>
          </a:p>
        </p:txBody>
      </p:sp>
      <p:sp>
        <p:nvSpPr>
          <p:cNvPr id="71" name="Google Shape;71;p14"/>
          <p:cNvSpPr/>
          <p:nvPr/>
        </p:nvSpPr>
        <p:spPr>
          <a:xfrm>
            <a:off x="3091375" y="2571750"/>
            <a:ext cx="253500" cy="2517000"/>
          </a:xfrm>
          <a:prstGeom prst="lef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4"/>
          <p:cNvSpPr txBox="1"/>
          <p:nvPr/>
        </p:nvSpPr>
        <p:spPr>
          <a:xfrm>
            <a:off x="3261025" y="2508275"/>
            <a:ext cx="5620500" cy="55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/>
              <a:t>La época histórica es en el siglo XVIII, partiendo de la escuela activa.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/>
              <a:t>La meta es favorecer la </a:t>
            </a:r>
            <a:r>
              <a:rPr lang="es" sz="1200"/>
              <a:t>libertad individual plena.</a:t>
            </a:r>
            <a:r>
              <a:rPr lang="es" sz="1200"/>
              <a:t> </a:t>
            </a:r>
            <a:endParaRPr sz="1200"/>
          </a:p>
        </p:txBody>
      </p:sp>
      <p:sp>
        <p:nvSpPr>
          <p:cNvPr id="73" name="Google Shape;73;p14"/>
          <p:cNvSpPr txBox="1"/>
          <p:nvPr/>
        </p:nvSpPr>
        <p:spPr>
          <a:xfrm>
            <a:off x="3237025" y="2863650"/>
            <a:ext cx="5883000" cy="55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/>
              <a:t>Se pretende lograr los aprendizajes por etapas, sin programación, solo la que el alumno solicite.</a:t>
            </a:r>
            <a:endParaRPr sz="1200"/>
          </a:p>
        </p:txBody>
      </p:sp>
      <p:sp>
        <p:nvSpPr>
          <p:cNvPr id="74" name="Google Shape;74;p14"/>
          <p:cNvSpPr txBox="1"/>
          <p:nvPr/>
        </p:nvSpPr>
        <p:spPr>
          <a:xfrm>
            <a:off x="3237625" y="3187175"/>
            <a:ext cx="5667300" cy="55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/>
              <a:t>L</a:t>
            </a:r>
            <a:r>
              <a:rPr lang="es" sz="1200"/>
              <a:t>os contenidos curriculares parten de los intereses y preferencias y </a:t>
            </a:r>
            <a:r>
              <a:rPr lang="es" sz="1200"/>
              <a:t>también</a:t>
            </a:r>
            <a:r>
              <a:rPr lang="es" sz="1200"/>
              <a:t> de las necesidades de los estudiantes.</a:t>
            </a:r>
            <a:endParaRPr sz="1200"/>
          </a:p>
        </p:txBody>
      </p:sp>
      <p:sp>
        <p:nvSpPr>
          <p:cNvPr id="75" name="Google Shape;75;p14"/>
          <p:cNvSpPr txBox="1"/>
          <p:nvPr/>
        </p:nvSpPr>
        <p:spPr>
          <a:xfrm>
            <a:off x="3237625" y="3593700"/>
            <a:ext cx="5441700" cy="7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/>
              <a:t>La </a:t>
            </a:r>
            <a:r>
              <a:rPr lang="es" sz="1200"/>
              <a:t>metodología</a:t>
            </a:r>
            <a:r>
              <a:rPr lang="es" sz="1200"/>
              <a:t> es activa por que el parte de la </a:t>
            </a:r>
            <a:r>
              <a:rPr lang="es" sz="1200"/>
              <a:t>decisión</a:t>
            </a:r>
            <a:r>
              <a:rPr lang="es" sz="1200"/>
              <a:t> primero del alumno, superando obst</a:t>
            </a:r>
            <a:r>
              <a:rPr lang="es" sz="1200"/>
              <a:t>áculos que inhiben la libre expresión para lograr permitir el desarrollo libre del niño.</a:t>
            </a:r>
            <a:endParaRPr sz="1200"/>
          </a:p>
        </p:txBody>
      </p:sp>
      <p:sp>
        <p:nvSpPr>
          <p:cNvPr id="76" name="Google Shape;76;p14"/>
          <p:cNvSpPr txBox="1"/>
          <p:nvPr/>
        </p:nvSpPr>
        <p:spPr>
          <a:xfrm>
            <a:off x="3237625" y="4126498"/>
            <a:ext cx="5441700" cy="55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/>
              <a:t>En la </a:t>
            </a:r>
            <a:r>
              <a:rPr lang="es" sz="1200"/>
              <a:t>evaluación</a:t>
            </a:r>
            <a:r>
              <a:rPr lang="es" sz="1200"/>
              <a:t> no incluye control </a:t>
            </a:r>
            <a:r>
              <a:rPr lang="es" sz="1200"/>
              <a:t>más</a:t>
            </a:r>
            <a:r>
              <a:rPr lang="es" sz="1200"/>
              <a:t> bien acompañar al estudiante en su desarrollo individual.</a:t>
            </a:r>
            <a:endParaRPr sz="1200"/>
          </a:p>
        </p:txBody>
      </p:sp>
      <p:sp>
        <p:nvSpPr>
          <p:cNvPr id="77" name="Google Shape;77;p14"/>
          <p:cNvSpPr txBox="1"/>
          <p:nvPr/>
        </p:nvSpPr>
        <p:spPr>
          <a:xfrm>
            <a:off x="3237625" y="4454450"/>
            <a:ext cx="5667300" cy="55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/>
              <a:t>La </a:t>
            </a:r>
            <a:r>
              <a:rPr lang="es" sz="1200"/>
              <a:t>relación</a:t>
            </a:r>
            <a:r>
              <a:rPr lang="es" sz="1200"/>
              <a:t> Maestro-Alumno el primero es auxiliar y el segundo es el sujeto activo.</a:t>
            </a:r>
            <a:endParaRPr sz="1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5"/>
          <p:cNvSpPr txBox="1"/>
          <p:nvPr/>
        </p:nvSpPr>
        <p:spPr>
          <a:xfrm>
            <a:off x="253500" y="2263950"/>
            <a:ext cx="1267800" cy="615600"/>
          </a:xfrm>
          <a:prstGeom prst="rect">
            <a:avLst/>
          </a:prstGeom>
          <a:solidFill>
            <a:srgbClr val="D0E0E3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Modelos </a:t>
            </a:r>
            <a:r>
              <a:rPr lang="es"/>
              <a:t>Pedagógicos</a:t>
            </a:r>
            <a:r>
              <a:rPr lang="es"/>
              <a:t> </a:t>
            </a:r>
            <a:endParaRPr/>
          </a:p>
        </p:txBody>
      </p:sp>
      <p:sp>
        <p:nvSpPr>
          <p:cNvPr id="83" name="Google Shape;83;p15"/>
          <p:cNvSpPr txBox="1"/>
          <p:nvPr/>
        </p:nvSpPr>
        <p:spPr>
          <a:xfrm>
            <a:off x="1774800" y="700200"/>
            <a:ext cx="1557600" cy="4002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s">
                <a:solidFill>
                  <a:schemeClr val="dk1"/>
                </a:solidFill>
              </a:rPr>
              <a:t>Conductista </a:t>
            </a:r>
            <a:endParaRPr/>
          </a:p>
        </p:txBody>
      </p:sp>
      <p:sp>
        <p:nvSpPr>
          <p:cNvPr id="84" name="Google Shape;84;p15"/>
          <p:cNvSpPr txBox="1"/>
          <p:nvPr/>
        </p:nvSpPr>
        <p:spPr>
          <a:xfrm flipH="1">
            <a:off x="1774800" y="3551853"/>
            <a:ext cx="1267800" cy="4002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s">
                <a:solidFill>
                  <a:schemeClr val="dk1"/>
                </a:solidFill>
              </a:rPr>
              <a:t>Cognitivo </a:t>
            </a:r>
            <a:endParaRPr/>
          </a:p>
        </p:txBody>
      </p:sp>
      <p:sp>
        <p:nvSpPr>
          <p:cNvPr id="85" name="Google Shape;85;p15"/>
          <p:cNvSpPr/>
          <p:nvPr/>
        </p:nvSpPr>
        <p:spPr>
          <a:xfrm>
            <a:off x="1521300" y="280800"/>
            <a:ext cx="253500" cy="4581900"/>
          </a:xfrm>
          <a:prstGeom prst="lef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5"/>
          <p:cNvSpPr txBox="1"/>
          <p:nvPr/>
        </p:nvSpPr>
        <p:spPr>
          <a:xfrm rot="562">
            <a:off x="3555900" y="81600"/>
            <a:ext cx="5508300" cy="256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/>
              <a:t>El contexto socio-histórico donde surge fue en la época de 1910, en el auge de la psicolog</a:t>
            </a:r>
            <a:r>
              <a:rPr lang="es" sz="1200"/>
              <a:t>ía conductista y la segunda revolución industrial.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/>
              <a:t> Desea formar moldeando la conducta técnico-profuctiva del individuo.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/>
              <a:t>Se pretende lograr los aprendizajes de manera acumulativa, adquiriendo conocimientos, códigos y destrezas.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/>
              <a:t>Privilegia los conocimientos técnicos, códigos, destrezas y competencias  como conductas observables.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/>
              <a:t>Los métodos que marca son de tipo expositivo, mediante la fijación y control de los objetivos instruccionales formulados de manera precisa, así como el adiestramiento experimental.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/>
              <a:t>La evaluación utilizada es la sumativa.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/>
              <a:t>El maestro es el intermediario ejecutor entre el programa y el alumno, transmitiendo parceladamente los saberes.</a:t>
            </a:r>
            <a:endParaRPr sz="1200"/>
          </a:p>
        </p:txBody>
      </p:sp>
      <p:sp>
        <p:nvSpPr>
          <p:cNvPr id="87" name="Google Shape;87;p15"/>
          <p:cNvSpPr/>
          <p:nvPr/>
        </p:nvSpPr>
        <p:spPr>
          <a:xfrm>
            <a:off x="3332392" y="2825100"/>
            <a:ext cx="253500" cy="2196300"/>
          </a:xfrm>
          <a:prstGeom prst="leftBrace">
            <a:avLst>
              <a:gd fmla="val 50000" name="adj1"/>
              <a:gd fmla="val 51631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5"/>
          <p:cNvSpPr/>
          <p:nvPr/>
        </p:nvSpPr>
        <p:spPr>
          <a:xfrm>
            <a:off x="3332398" y="0"/>
            <a:ext cx="253500" cy="2419500"/>
          </a:xfrm>
          <a:prstGeom prst="lef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5"/>
          <p:cNvSpPr txBox="1"/>
          <p:nvPr/>
        </p:nvSpPr>
        <p:spPr>
          <a:xfrm>
            <a:off x="3607357" y="2642850"/>
            <a:ext cx="5405400" cy="256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/>
              <a:t>El contexto donde surgió fue en la </a:t>
            </a:r>
            <a:r>
              <a:rPr lang="es" sz="1200"/>
              <a:t>época de 1960.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/>
              <a:t>Desea formar alumnos que accedan al nivel superior de desarrollo intelectual según las condiciones de cada uno.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/>
              <a:t>Se pretende lograr mediante la progresión y secuencia de estructuras mentales cualitativas y jerárquicamente diferenciadas.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/>
              <a:t>Los contenidos que privilegian son habilidades que se centran en la construcción del niño sobre sus propios contenidos de aprendizaje.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/>
              <a:t>La metodología usada es variada, centrada en el aprendizaje, creación de ambientes y experiencias de afianzamiento según cada etapa, el niño es investigador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/>
              <a:t>La evaluación es formativa y formativa sumativa.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/>
              <a:t>El maestro es un facilitador, creador de un ambiente estimulador de experiencias para el avance de estructuras cognoscitivas superiores.</a:t>
            </a:r>
            <a:endParaRPr sz="1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6"/>
          <p:cNvSpPr txBox="1"/>
          <p:nvPr/>
        </p:nvSpPr>
        <p:spPr>
          <a:xfrm>
            <a:off x="428975" y="2161953"/>
            <a:ext cx="1238100" cy="615600"/>
          </a:xfrm>
          <a:prstGeom prst="rect">
            <a:avLst/>
          </a:prstGeom>
          <a:solidFill>
            <a:srgbClr val="D0E0E3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Modelos Pedagógicos </a:t>
            </a:r>
            <a:endParaRPr/>
          </a:p>
        </p:txBody>
      </p:sp>
      <p:sp>
        <p:nvSpPr>
          <p:cNvPr id="95" name="Google Shape;95;p16"/>
          <p:cNvSpPr/>
          <p:nvPr/>
        </p:nvSpPr>
        <p:spPr>
          <a:xfrm>
            <a:off x="1817408" y="280800"/>
            <a:ext cx="253500" cy="4581900"/>
          </a:xfrm>
          <a:prstGeom prst="lef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6"/>
          <p:cNvSpPr txBox="1"/>
          <p:nvPr/>
        </p:nvSpPr>
        <p:spPr>
          <a:xfrm>
            <a:off x="1995750" y="2023625"/>
            <a:ext cx="1582200" cy="4002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s">
                <a:solidFill>
                  <a:schemeClr val="dk1"/>
                </a:solidFill>
              </a:rPr>
              <a:t>Social-Cognitivo</a:t>
            </a:r>
            <a:endParaRPr/>
          </a:p>
        </p:txBody>
      </p:sp>
      <p:sp>
        <p:nvSpPr>
          <p:cNvPr id="97" name="Google Shape;97;p16"/>
          <p:cNvSpPr/>
          <p:nvPr/>
        </p:nvSpPr>
        <p:spPr>
          <a:xfrm>
            <a:off x="3653100" y="931775"/>
            <a:ext cx="253500" cy="2777400"/>
          </a:xfrm>
          <a:prstGeom prst="leftBrace">
            <a:avLst>
              <a:gd fmla="val 50000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6"/>
          <p:cNvSpPr txBox="1"/>
          <p:nvPr/>
        </p:nvSpPr>
        <p:spPr>
          <a:xfrm>
            <a:off x="3906600" y="931775"/>
            <a:ext cx="5237400" cy="292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/>
              <a:t>El contexto socio-histórico do de surge fue tambien en 1960.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/>
              <a:t>Lo que se quiere formar, es un desarrollo </a:t>
            </a:r>
            <a:r>
              <a:rPr lang="es" sz="1200"/>
              <a:t>integral y pleno del individuo en </a:t>
            </a:r>
            <a:r>
              <a:rPr lang="es" sz="1200"/>
              <a:t>función</a:t>
            </a:r>
            <a:r>
              <a:rPr lang="es" sz="1200"/>
              <a:t> de la sociedad. 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/>
              <a:t>Se pretende lograr los aprendi</a:t>
            </a:r>
            <a:r>
              <a:rPr lang="es" sz="1200"/>
              <a:t>zajes de manera progresiva y secuencial pero impulsado por el aprendizaje de las ciencias.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/>
              <a:t>Los contenidos curriculares, son cie</a:t>
            </a:r>
            <a:r>
              <a:rPr lang="es" sz="1200"/>
              <a:t>ntíficos-técnicos, polifacéticos y politécnicos, u</a:t>
            </a:r>
            <a:r>
              <a:rPr lang="es" sz="1200"/>
              <a:t>na </a:t>
            </a:r>
            <a:r>
              <a:rPr lang="es" sz="1200"/>
              <a:t>síntesis</a:t>
            </a:r>
            <a:r>
              <a:rPr lang="es" sz="1200"/>
              <a:t> cultural en donde hay habilidades contenidos, temas, </a:t>
            </a:r>
            <a:r>
              <a:rPr lang="es" sz="1200"/>
              <a:t>métodos, v</a:t>
            </a:r>
            <a:r>
              <a:rPr lang="es" sz="1200"/>
              <a:t>alores y actitudes.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/>
              <a:t>Los m</a:t>
            </a:r>
            <a:r>
              <a:rPr lang="es" sz="1200"/>
              <a:t>étodos que se utilizan son estrategias didácticas acorde al contenido, al método de la ciencia, al nivel de desarrollo y a las diferencias individuales. Se hace énfasis en el trabajo productivo, usando métodos participativos y colaborativos.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/>
              <a:t>La evaluación es cualitativa, cuantitativa, con énfasis en la formativa.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/>
              <a:t>Las interacciones con el maestro y alumno es dialógica, contextualizada, se complementan, estudiante y maestro dan y reciben enseñanza.</a:t>
            </a:r>
            <a:endParaRPr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