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0" roundtripDataSignature="AMtx7mjvIBel1GpoLChsSExpzO5q1yfS+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customschemas.google.com/relationships/presentationmetadata" Target="meta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Google Shape;5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0" name="Google Shape;8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5" name="Google Shape;45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6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1" name="Google Shape;2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10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10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12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6" name="Google Shape;36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4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4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0" name="Google Shape;40;p14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1" name="Google Shape;41;p14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/>
        </p:nvSpPr>
        <p:spPr>
          <a:xfrm>
            <a:off x="786750" y="477600"/>
            <a:ext cx="7570500" cy="424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Escuela Normal de educación preescolar 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Lic. Educación preescolar 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Modelos pedagogicos 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Docente: Roxana Janeth Sanchez Suarez 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Alumnas: 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Paola Davila Peña N.L: 5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Rosa Mar</a:t>
            </a:r>
            <a:r>
              <a:rPr lang="es">
                <a:solidFill>
                  <a:schemeClr val="dk1"/>
                </a:solidFill>
              </a:rPr>
              <a:t>ía Sanchez García </a:t>
            </a:r>
            <a:r>
              <a:rPr b="0" i="0" lang="e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N.L: 18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2C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5" name="Google Shape;5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67050" y="1659938"/>
            <a:ext cx="1428750" cy="117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"/>
          <p:cNvSpPr txBox="1"/>
          <p:nvPr/>
        </p:nvSpPr>
        <p:spPr>
          <a:xfrm>
            <a:off x="253500" y="2263950"/>
            <a:ext cx="1267800" cy="819600"/>
          </a:xfrm>
          <a:prstGeom prst="rect">
            <a:avLst/>
          </a:prstGeom>
          <a:solidFill>
            <a:srgbClr val="D0E0E3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Modelos Pedagógicos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2"/>
          <p:cNvSpPr txBox="1"/>
          <p:nvPr/>
        </p:nvSpPr>
        <p:spPr>
          <a:xfrm flipH="1">
            <a:off x="1744300" y="912750"/>
            <a:ext cx="1267800" cy="7428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Tradicional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2"/>
          <p:cNvSpPr txBox="1"/>
          <p:nvPr/>
        </p:nvSpPr>
        <p:spPr>
          <a:xfrm>
            <a:off x="1744300" y="3333900"/>
            <a:ext cx="1267800" cy="9927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Experiencial Romántico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2"/>
          <p:cNvSpPr/>
          <p:nvPr/>
        </p:nvSpPr>
        <p:spPr>
          <a:xfrm>
            <a:off x="1521300" y="280800"/>
            <a:ext cx="253500" cy="4581900"/>
          </a:xfrm>
          <a:prstGeom prst="lef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2"/>
          <p:cNvSpPr/>
          <p:nvPr/>
        </p:nvSpPr>
        <p:spPr>
          <a:xfrm>
            <a:off x="3091375" y="0"/>
            <a:ext cx="253500" cy="2379600"/>
          </a:xfrm>
          <a:prstGeom prst="lef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2"/>
          <p:cNvSpPr txBox="1"/>
          <p:nvPr/>
        </p:nvSpPr>
        <p:spPr>
          <a:xfrm>
            <a:off x="3344875" y="14475"/>
            <a:ext cx="5667300" cy="5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 época histórica es en el siglo XVII cuando surgen las grandes universidades y empieza masificar la educación. 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2"/>
          <p:cNvSpPr txBox="1"/>
          <p:nvPr/>
        </p:nvSpPr>
        <p:spPr>
          <a:xfrm>
            <a:off x="3344875" y="492625"/>
            <a:ext cx="5667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 meta de las universidades es difundir el conocimiento, el trasfondo y la gran meta era forjar el carácter del individuo desde un aspecto metafísico y religioso.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2"/>
          <p:cNvSpPr txBox="1"/>
          <p:nvPr/>
        </p:nvSpPr>
        <p:spPr>
          <a:xfrm>
            <a:off x="3344875" y="912738"/>
            <a:ext cx="5799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Los contenidos curriculares centrado en materias de la ciencia, fisica, filosofia, matematicas, religión y antología.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2"/>
          <p:cNvSpPr txBox="1"/>
          <p:nvPr/>
        </p:nvSpPr>
        <p:spPr>
          <a:xfrm>
            <a:off x="3344875" y="1343863"/>
            <a:ext cx="5799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Los alumnos tenían que estar ordenados, escuchando y tomando notas.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2"/>
          <p:cNvSpPr txBox="1"/>
          <p:nvPr/>
        </p:nvSpPr>
        <p:spPr>
          <a:xfrm>
            <a:off x="3344875" y="1600825"/>
            <a:ext cx="5329800" cy="5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 evaluación era sumativa, los niños tenían que demostrar que dominaba los contenidos frente al maestro. 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2"/>
          <p:cNvSpPr txBox="1"/>
          <p:nvPr/>
        </p:nvSpPr>
        <p:spPr>
          <a:xfrm>
            <a:off x="3344875" y="2010300"/>
            <a:ext cx="5329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 relación maestro alumno es transmisor y receptor.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2"/>
          <p:cNvSpPr/>
          <p:nvPr/>
        </p:nvSpPr>
        <p:spPr>
          <a:xfrm>
            <a:off x="3091375" y="2571750"/>
            <a:ext cx="253500" cy="2517000"/>
          </a:xfrm>
          <a:prstGeom prst="lef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2"/>
          <p:cNvSpPr txBox="1"/>
          <p:nvPr/>
        </p:nvSpPr>
        <p:spPr>
          <a:xfrm>
            <a:off x="3261025" y="2508275"/>
            <a:ext cx="5620500" cy="5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 época histórica es en el siglo XVIII, partiendo de la escuela activa.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 meta es favorecer la libertad individual plena. 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2"/>
          <p:cNvSpPr txBox="1"/>
          <p:nvPr/>
        </p:nvSpPr>
        <p:spPr>
          <a:xfrm>
            <a:off x="3237025" y="2863650"/>
            <a:ext cx="5883000" cy="5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 pretende lograr los aprendizajes por etapas, sin programación, solo la que el alumno solicite.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2"/>
          <p:cNvSpPr txBox="1"/>
          <p:nvPr/>
        </p:nvSpPr>
        <p:spPr>
          <a:xfrm>
            <a:off x="3237625" y="3187175"/>
            <a:ext cx="5667300" cy="5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Los contenidos curriculares parten de los intereses y preferencias y también de las necesidades de los estudiantes.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2"/>
          <p:cNvSpPr txBox="1"/>
          <p:nvPr/>
        </p:nvSpPr>
        <p:spPr>
          <a:xfrm>
            <a:off x="3237625" y="3593700"/>
            <a:ext cx="5441700" cy="7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 metodología es activa por que el parte de la decisión primero del alumno, superando obstáculos que inhiben la libre expresión para lograr permitir el desarrollo libre del niño.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2"/>
          <p:cNvSpPr txBox="1"/>
          <p:nvPr/>
        </p:nvSpPr>
        <p:spPr>
          <a:xfrm>
            <a:off x="3237625" y="4126498"/>
            <a:ext cx="5441700" cy="5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 la evaluación no incluye control más bien acompañar al estudiante en su desarrollo individual.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2"/>
          <p:cNvSpPr txBox="1"/>
          <p:nvPr/>
        </p:nvSpPr>
        <p:spPr>
          <a:xfrm>
            <a:off x="3237625" y="4454450"/>
            <a:ext cx="5667300" cy="5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 relación Maestro-Alumno el primero es auxiliar y el segundo es el sujeto activo.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"/>
          <p:cNvSpPr txBox="1"/>
          <p:nvPr/>
        </p:nvSpPr>
        <p:spPr>
          <a:xfrm>
            <a:off x="253500" y="2263950"/>
            <a:ext cx="1267800" cy="615600"/>
          </a:xfrm>
          <a:prstGeom prst="rect">
            <a:avLst/>
          </a:prstGeom>
          <a:solidFill>
            <a:srgbClr val="D0E0E3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Modelos Pedagógicos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3"/>
          <p:cNvSpPr txBox="1"/>
          <p:nvPr/>
        </p:nvSpPr>
        <p:spPr>
          <a:xfrm>
            <a:off x="1774800" y="700200"/>
            <a:ext cx="1557600" cy="742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Conductista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3"/>
          <p:cNvSpPr txBox="1"/>
          <p:nvPr/>
        </p:nvSpPr>
        <p:spPr>
          <a:xfrm flipH="1">
            <a:off x="1774800" y="3551857"/>
            <a:ext cx="1267800" cy="7428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Cognitivo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3"/>
          <p:cNvSpPr/>
          <p:nvPr/>
        </p:nvSpPr>
        <p:spPr>
          <a:xfrm>
            <a:off x="1521300" y="280800"/>
            <a:ext cx="253500" cy="4581900"/>
          </a:xfrm>
          <a:prstGeom prst="lef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3"/>
          <p:cNvSpPr txBox="1"/>
          <p:nvPr/>
        </p:nvSpPr>
        <p:spPr>
          <a:xfrm rot="562">
            <a:off x="3555900" y="81600"/>
            <a:ext cx="5508300" cy="256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 contexto socio-histórico donde surge fue en la época de 1910, en el auge de la psicología conductista y la segunda revolución industrial.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Desea formar moldeando la conducta técnico-profuctiva del individuo.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 pretende lograr los aprendizajes de manera acumulativa, adquiriendo conocimientos, códigos y destrezas.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Privilegia los conocimientos técnicos, códigos, destrezas y competencias  como conductas observables.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Los métodos que marca son de tipo expositivo, mediante la fijación y control de los objetivos instruccionales formulados de manera precisa, así como el adiestramiento experimental.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 evaluación utilizada es la sumativa.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 maestro es el intermediario ejecutor entre el programa y el alumno, transmitiendo parceladamente los saberes.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3"/>
          <p:cNvSpPr/>
          <p:nvPr/>
        </p:nvSpPr>
        <p:spPr>
          <a:xfrm>
            <a:off x="3332392" y="2825100"/>
            <a:ext cx="253500" cy="2196300"/>
          </a:xfrm>
          <a:prstGeom prst="leftBrace">
            <a:avLst>
              <a:gd fmla="val 50000" name="adj1"/>
              <a:gd fmla="val 51631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3"/>
          <p:cNvSpPr/>
          <p:nvPr/>
        </p:nvSpPr>
        <p:spPr>
          <a:xfrm>
            <a:off x="3332398" y="0"/>
            <a:ext cx="253500" cy="2419500"/>
          </a:xfrm>
          <a:prstGeom prst="lef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3"/>
          <p:cNvSpPr txBox="1"/>
          <p:nvPr/>
        </p:nvSpPr>
        <p:spPr>
          <a:xfrm>
            <a:off x="3607357" y="2642850"/>
            <a:ext cx="5405400" cy="256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 contexto donde surgió fue en la época de 1960.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Desea formar alumnos que accedan al nivel superior de desarrollo intelectual según las condiciones de cada uno.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 pretende lograr mediante la progresión y secuencia de estructuras mentales cualitativas y jerárquicamente diferenciadas.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Los contenidos que privilegian son habilidades que se centran en la construcción del niño sobre sus propios contenidos de aprendizaje.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 metodología usada es variada, centrada en el aprendizaje, creación de ambientes y experiencias de afianzamiento según cada etapa, el niño es investigador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 evaluación es formativa y formativa sumativa.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 maestro es un facilitador, creador de un ambiente estimulador de experiencias para el avance de estructuras cognoscitivas superiores.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4"/>
          <p:cNvSpPr txBox="1"/>
          <p:nvPr/>
        </p:nvSpPr>
        <p:spPr>
          <a:xfrm>
            <a:off x="428971" y="2161960"/>
            <a:ext cx="1238100" cy="819600"/>
          </a:xfrm>
          <a:prstGeom prst="rect">
            <a:avLst/>
          </a:prstGeom>
          <a:solidFill>
            <a:srgbClr val="D0E0E3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Modelos Pedagógicos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4"/>
          <p:cNvSpPr/>
          <p:nvPr/>
        </p:nvSpPr>
        <p:spPr>
          <a:xfrm>
            <a:off x="1817408" y="280800"/>
            <a:ext cx="253500" cy="4581900"/>
          </a:xfrm>
          <a:prstGeom prst="lef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4"/>
          <p:cNvSpPr txBox="1"/>
          <p:nvPr/>
        </p:nvSpPr>
        <p:spPr>
          <a:xfrm>
            <a:off x="1995738" y="2023625"/>
            <a:ext cx="1582200" cy="7428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Social-Cognitivo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4"/>
          <p:cNvSpPr/>
          <p:nvPr/>
        </p:nvSpPr>
        <p:spPr>
          <a:xfrm>
            <a:off x="3653100" y="931775"/>
            <a:ext cx="253500" cy="2777400"/>
          </a:xfrm>
          <a:prstGeom prst="lef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4"/>
          <p:cNvSpPr txBox="1"/>
          <p:nvPr/>
        </p:nvSpPr>
        <p:spPr>
          <a:xfrm>
            <a:off x="3906600" y="931775"/>
            <a:ext cx="5237400" cy="29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 contexto socio-histórico do de surge fue tambien en 1960.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 que se quiere formar, es un desarrollo integral y pleno del individuo en función de la sociedad. 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 pretende lograr los aprendizajes de manera progresiva y secuencial pero impulsado por el aprendizaje de las ciencias.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Los contenidos curriculares, son científicos-técnicos, polifacéticos y politécnicos, una síntesis cultural en donde hay habilidades contenidos, temas, métodos, valores y actitudes.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Los métodos que se utilizan son estrategias didácticas acorde al contenido, al método de la ciencia, al nivel de desarrollo y a las diferencias individuales. Se hace énfasis en el trabajo productivo, usando métodos participativos y colaborativos.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 evaluación es cualitativa, cuantitativa, con énfasis en la formativa.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Las interacciones con el maestro y alumno es dialógica, contextualizada, se complementan, estudiante y maestro dan y reciben enseñanza.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