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239761-D65B-4298-A19B-18B23FF8863D}" v="10" dt="2021-04-17T04:00:59.2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Estilo medio 4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376" autoAdjust="0"/>
  </p:normalViewPr>
  <p:slideViewPr>
    <p:cSldViewPr>
      <p:cViewPr>
        <p:scale>
          <a:sx n="70" d="100"/>
          <a:sy n="70" d="100"/>
        </p:scale>
        <p:origin x="1386" y="-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ctoria Garcia" userId="e42ebcd81dcb1696" providerId="LiveId" clId="{A2239761-D65B-4298-A19B-18B23FF8863D}"/>
    <pc:docChg chg="undo custSel addSld delSld modSld sldOrd">
      <pc:chgData name="Victoria Garcia" userId="e42ebcd81dcb1696" providerId="LiveId" clId="{A2239761-D65B-4298-A19B-18B23FF8863D}" dt="2021-04-17T04:01:27.313" v="215" actId="403"/>
      <pc:docMkLst>
        <pc:docMk/>
      </pc:docMkLst>
      <pc:sldChg chg="modSp mod">
        <pc:chgData name="Victoria Garcia" userId="e42ebcd81dcb1696" providerId="LiveId" clId="{A2239761-D65B-4298-A19B-18B23FF8863D}" dt="2021-04-17T03:51:50.447" v="8" actId="20577"/>
        <pc:sldMkLst>
          <pc:docMk/>
          <pc:sldMk cId="2164568150" sldId="257"/>
        </pc:sldMkLst>
        <pc:graphicFrameChg chg="modGraphic">
          <ac:chgData name="Victoria Garcia" userId="e42ebcd81dcb1696" providerId="LiveId" clId="{A2239761-D65B-4298-A19B-18B23FF8863D}" dt="2021-04-17T03:51:50.447" v="8" actId="20577"/>
          <ac:graphicFrameMkLst>
            <pc:docMk/>
            <pc:sldMk cId="2164568150" sldId="257"/>
            <ac:graphicFrameMk id="4" creationId="{00000000-0000-0000-0000-000000000000}"/>
          </ac:graphicFrameMkLst>
        </pc:graphicFrameChg>
      </pc:sldChg>
      <pc:sldChg chg="modSp add del mod">
        <pc:chgData name="Victoria Garcia" userId="e42ebcd81dcb1696" providerId="LiveId" clId="{A2239761-D65B-4298-A19B-18B23FF8863D}" dt="2021-04-17T03:59:31.658" v="162" actId="20577"/>
        <pc:sldMkLst>
          <pc:docMk/>
          <pc:sldMk cId="1465970001" sldId="258"/>
        </pc:sldMkLst>
        <pc:graphicFrameChg chg="mod modGraphic">
          <ac:chgData name="Victoria Garcia" userId="e42ebcd81dcb1696" providerId="LiveId" clId="{A2239761-D65B-4298-A19B-18B23FF8863D}" dt="2021-04-17T03:59:31.658" v="162" actId="20577"/>
          <ac:graphicFrameMkLst>
            <pc:docMk/>
            <pc:sldMk cId="1465970001" sldId="258"/>
            <ac:graphicFrameMk id="6" creationId="{00000000-0000-0000-0000-000000000000}"/>
          </ac:graphicFrameMkLst>
        </pc:graphicFrameChg>
      </pc:sldChg>
      <pc:sldChg chg="modSp mod">
        <pc:chgData name="Victoria Garcia" userId="e42ebcd81dcb1696" providerId="LiveId" clId="{A2239761-D65B-4298-A19B-18B23FF8863D}" dt="2021-04-17T04:01:27.313" v="215" actId="403"/>
        <pc:sldMkLst>
          <pc:docMk/>
          <pc:sldMk cId="3803405185" sldId="259"/>
        </pc:sldMkLst>
        <pc:graphicFrameChg chg="mod modGraphic">
          <ac:chgData name="Victoria Garcia" userId="e42ebcd81dcb1696" providerId="LiveId" clId="{A2239761-D65B-4298-A19B-18B23FF8863D}" dt="2021-04-17T04:01:27.313" v="215" actId="403"/>
          <ac:graphicFrameMkLst>
            <pc:docMk/>
            <pc:sldMk cId="3803405185" sldId="259"/>
            <ac:graphicFrameMk id="6" creationId="{00000000-0000-0000-0000-000000000000}"/>
          </ac:graphicFrameMkLst>
        </pc:graphicFrameChg>
      </pc:sldChg>
      <pc:sldChg chg="del">
        <pc:chgData name="Victoria Garcia" userId="e42ebcd81dcb1696" providerId="LiveId" clId="{A2239761-D65B-4298-A19B-18B23FF8863D}" dt="2021-04-13T02:35:22.455" v="0" actId="47"/>
        <pc:sldMkLst>
          <pc:docMk/>
          <pc:sldMk cId="3500241476" sldId="261"/>
        </pc:sldMkLst>
      </pc:sldChg>
      <pc:sldChg chg="del">
        <pc:chgData name="Victoria Garcia" userId="e42ebcd81dcb1696" providerId="LiveId" clId="{A2239761-D65B-4298-A19B-18B23FF8863D}" dt="2021-04-17T03:53:05.710" v="87" actId="47"/>
        <pc:sldMkLst>
          <pc:docMk/>
          <pc:sldMk cId="660852063" sldId="262"/>
        </pc:sldMkLst>
      </pc:sldChg>
      <pc:sldChg chg="add del ord">
        <pc:chgData name="Victoria Garcia" userId="e42ebcd81dcb1696" providerId="LiveId" clId="{A2239761-D65B-4298-A19B-18B23FF8863D}" dt="2021-04-17T03:56:06.181" v="116" actId="47"/>
        <pc:sldMkLst>
          <pc:docMk/>
          <pc:sldMk cId="2066547532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202B3-0159-425D-A1E1-192E2DA350A7}" type="datetimeFigureOut">
              <a:rPr lang="es-ES" smtClean="0"/>
              <a:t>16/04/2021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3FF8C-2339-4A5F-AE01-4E27D90124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8828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202B3-0159-425D-A1E1-192E2DA350A7}" type="datetimeFigureOut">
              <a:rPr lang="es-ES" smtClean="0"/>
              <a:t>16/04/2021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3FF8C-2339-4A5F-AE01-4E27D90124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5338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202B3-0159-425D-A1E1-192E2DA350A7}" type="datetimeFigureOut">
              <a:rPr lang="es-ES" smtClean="0"/>
              <a:t>16/04/2021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3FF8C-2339-4A5F-AE01-4E27D90124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5932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202B3-0159-425D-A1E1-192E2DA350A7}" type="datetimeFigureOut">
              <a:rPr lang="es-ES" smtClean="0"/>
              <a:t>16/04/2021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3FF8C-2339-4A5F-AE01-4E27D90124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8047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202B3-0159-425D-A1E1-192E2DA350A7}" type="datetimeFigureOut">
              <a:rPr lang="es-ES" smtClean="0"/>
              <a:t>16/04/2021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3FF8C-2339-4A5F-AE01-4E27D90124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8788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202B3-0159-425D-A1E1-192E2DA350A7}" type="datetimeFigureOut">
              <a:rPr lang="es-ES" smtClean="0"/>
              <a:t>16/04/2021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3FF8C-2339-4A5F-AE01-4E27D90124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9103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202B3-0159-425D-A1E1-192E2DA350A7}" type="datetimeFigureOut">
              <a:rPr lang="es-ES" smtClean="0"/>
              <a:t>16/04/2021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3FF8C-2339-4A5F-AE01-4E27D90124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5923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202B3-0159-425D-A1E1-192E2DA350A7}" type="datetimeFigureOut">
              <a:rPr lang="es-ES" smtClean="0"/>
              <a:t>16/04/2021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3FF8C-2339-4A5F-AE01-4E27D90124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756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202B3-0159-425D-A1E1-192E2DA350A7}" type="datetimeFigureOut">
              <a:rPr lang="es-ES" smtClean="0"/>
              <a:t>16/04/2021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3FF8C-2339-4A5F-AE01-4E27D90124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8606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202B3-0159-425D-A1E1-192E2DA350A7}" type="datetimeFigureOut">
              <a:rPr lang="es-ES" smtClean="0"/>
              <a:t>16/04/2021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3FF8C-2339-4A5F-AE01-4E27D90124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6377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202B3-0159-425D-A1E1-192E2DA350A7}" type="datetimeFigureOut">
              <a:rPr lang="es-ES" smtClean="0"/>
              <a:t>16/04/2021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3FF8C-2339-4A5F-AE01-4E27D90124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8907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202B3-0159-425D-A1E1-192E2DA350A7}" type="datetimeFigureOut">
              <a:rPr lang="es-ES" smtClean="0"/>
              <a:t>16/04/2021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3FF8C-2339-4A5F-AE01-4E27D90124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9722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98" b="14352"/>
          <a:stretch/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07504" y="3140968"/>
            <a:ext cx="10081120" cy="861774"/>
          </a:xfrm>
          <a:prstGeom prst="rect">
            <a:avLst/>
          </a:prstGeom>
          <a:noFill/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r>
              <a:rPr lang="es-ES" sz="5000" dirty="0">
                <a:solidFill>
                  <a:srgbClr val="FF0000"/>
                </a:solidFill>
                <a:latin typeface="ADELIA" pitchFamily="50" charset="0"/>
              </a:rPr>
              <a:t>P</a:t>
            </a:r>
            <a:r>
              <a:rPr lang="es-ES" sz="5000" dirty="0">
                <a:solidFill>
                  <a:srgbClr val="FFC000"/>
                </a:solidFill>
                <a:latin typeface="ADELIA" pitchFamily="50" charset="0"/>
              </a:rPr>
              <a:t>L</a:t>
            </a:r>
            <a:r>
              <a:rPr lang="es-ES" sz="5000" dirty="0">
                <a:solidFill>
                  <a:srgbClr val="CC9900"/>
                </a:solidFill>
                <a:latin typeface="ADELIA" pitchFamily="50" charset="0"/>
              </a:rPr>
              <a:t>A</a:t>
            </a:r>
            <a:r>
              <a:rPr lang="es-ES" sz="5000" dirty="0">
                <a:solidFill>
                  <a:srgbClr val="92D050"/>
                </a:solidFill>
                <a:latin typeface="ADELIA" pitchFamily="50" charset="0"/>
              </a:rPr>
              <a:t>N</a:t>
            </a:r>
            <a:r>
              <a:rPr lang="es-ES" sz="5000" dirty="0">
                <a:solidFill>
                  <a:srgbClr val="00B0F0"/>
                </a:solidFill>
                <a:latin typeface="ADELIA" pitchFamily="50" charset="0"/>
              </a:rPr>
              <a:t>E</a:t>
            </a:r>
            <a:r>
              <a:rPr lang="es-ES" sz="5000" dirty="0">
                <a:solidFill>
                  <a:srgbClr val="7030A0"/>
                </a:solidFill>
                <a:latin typeface="ADELIA" pitchFamily="50" charset="0"/>
              </a:rPr>
              <a:t>A</a:t>
            </a:r>
            <a:r>
              <a:rPr lang="es-ES" sz="5000" dirty="0">
                <a:solidFill>
                  <a:srgbClr val="FF3399"/>
                </a:solidFill>
                <a:latin typeface="ADELIA" pitchFamily="50" charset="0"/>
              </a:rPr>
              <a:t>C</a:t>
            </a:r>
            <a:r>
              <a:rPr lang="es-ES" sz="5000" dirty="0">
                <a:solidFill>
                  <a:srgbClr val="FF0000"/>
                </a:solidFill>
                <a:latin typeface="ADELIA" pitchFamily="50" charset="0"/>
              </a:rPr>
              <a:t>I</a:t>
            </a:r>
            <a:r>
              <a:rPr lang="es-ES" sz="5000" dirty="0">
                <a:solidFill>
                  <a:srgbClr val="FFC000"/>
                </a:solidFill>
                <a:latin typeface="ADELIA" pitchFamily="50" charset="0"/>
              </a:rPr>
              <a:t>O</a:t>
            </a:r>
            <a:r>
              <a:rPr lang="es-ES" sz="5000" dirty="0">
                <a:solidFill>
                  <a:srgbClr val="CC9900"/>
                </a:solidFill>
                <a:latin typeface="ADELIA" pitchFamily="50" charset="0"/>
              </a:rPr>
              <a:t>N</a:t>
            </a:r>
            <a:r>
              <a:rPr lang="es-ES" sz="5000" dirty="0">
                <a:latin typeface="ADELIA" pitchFamily="50" charset="0"/>
              </a:rPr>
              <a:t> </a:t>
            </a:r>
            <a:r>
              <a:rPr lang="es-ES" sz="5000" dirty="0">
                <a:solidFill>
                  <a:srgbClr val="92D050"/>
                </a:solidFill>
                <a:latin typeface="ADELIA" pitchFamily="50" charset="0"/>
              </a:rPr>
              <a:t>S</a:t>
            </a:r>
            <a:r>
              <a:rPr lang="es-ES" sz="5000" dirty="0">
                <a:solidFill>
                  <a:srgbClr val="00B0F0"/>
                </a:solidFill>
                <a:latin typeface="ADELIA" pitchFamily="50" charset="0"/>
              </a:rPr>
              <a:t>E</a:t>
            </a:r>
            <a:r>
              <a:rPr lang="es-ES" sz="5000" dirty="0">
                <a:solidFill>
                  <a:srgbClr val="7030A0"/>
                </a:solidFill>
                <a:latin typeface="ADELIA" pitchFamily="50" charset="0"/>
              </a:rPr>
              <a:t>M</a:t>
            </a:r>
            <a:r>
              <a:rPr lang="es-ES" sz="5000" dirty="0">
                <a:solidFill>
                  <a:srgbClr val="FF3399"/>
                </a:solidFill>
                <a:latin typeface="ADELIA" pitchFamily="50" charset="0"/>
              </a:rPr>
              <a:t>A</a:t>
            </a:r>
            <a:r>
              <a:rPr lang="es-ES" sz="5000" dirty="0">
                <a:solidFill>
                  <a:srgbClr val="FF0000"/>
                </a:solidFill>
                <a:latin typeface="ADELIA" pitchFamily="50" charset="0"/>
              </a:rPr>
              <a:t>N</a:t>
            </a:r>
            <a:r>
              <a:rPr lang="es-ES" sz="5000" dirty="0">
                <a:solidFill>
                  <a:srgbClr val="FFC000"/>
                </a:solidFill>
                <a:latin typeface="ADELIA" pitchFamily="50" charset="0"/>
              </a:rPr>
              <a:t>A</a:t>
            </a:r>
            <a:r>
              <a:rPr lang="es-ES" sz="5000" dirty="0">
                <a:solidFill>
                  <a:srgbClr val="CC9900"/>
                </a:solidFill>
                <a:latin typeface="ADELIA" pitchFamily="50" charset="0"/>
              </a:rPr>
              <a:t>L</a:t>
            </a:r>
            <a:r>
              <a:rPr lang="es-ES" sz="5000" dirty="0">
                <a:latin typeface="ADELIA" pitchFamily="50" charset="0"/>
              </a:rPr>
              <a:t> 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3128175" y="2430180"/>
            <a:ext cx="27638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200" dirty="0">
                <a:latin typeface="Berlin Sans FB" pitchFamily="34" charset="0"/>
              </a:rPr>
              <a:t>Escuela Normal de Educación Preescolar</a:t>
            </a:r>
          </a:p>
          <a:p>
            <a:pPr algn="ctr"/>
            <a:r>
              <a:rPr lang="es-ES" sz="1200" dirty="0">
                <a:latin typeface="Berlin Sans FB" pitchFamily="34" charset="0"/>
              </a:rPr>
              <a:t>Licenciatura en Educación Preescolar</a:t>
            </a:r>
          </a:p>
          <a:p>
            <a:pPr algn="ctr"/>
            <a:r>
              <a:rPr lang="es-ES" sz="1200" dirty="0">
                <a:latin typeface="Berlin Sans FB" pitchFamily="34" charset="0"/>
              </a:rPr>
              <a:t>Ciclo escolar 2021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2865600" y="4602491"/>
            <a:ext cx="3509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rgbClr val="00B0F0"/>
                </a:solidFill>
                <a:latin typeface="Almond Nougat" pitchFamily="2" charset="0"/>
              </a:rPr>
              <a:t>Maestra: Victoria Estefanía García </a:t>
            </a:r>
            <a:r>
              <a:rPr lang="es-ES" dirty="0" err="1">
                <a:solidFill>
                  <a:srgbClr val="00B0F0"/>
                </a:solidFill>
                <a:latin typeface="Almond Nougat" pitchFamily="2" charset="0"/>
              </a:rPr>
              <a:t>García</a:t>
            </a:r>
            <a:r>
              <a:rPr lang="es-ES" dirty="0">
                <a:solidFill>
                  <a:srgbClr val="00B0F0"/>
                </a:solidFill>
                <a:latin typeface="Almond Nougat" pitchFamily="2" charset="0"/>
              </a:rPr>
              <a:t> 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3490453" y="4233159"/>
            <a:ext cx="2039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rgbClr val="0070C0"/>
                </a:solidFill>
                <a:latin typeface="Almond Nougat" pitchFamily="2" charset="0"/>
              </a:rPr>
              <a:t>Jardín de niños Fantasía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462" b="93385" l="3319" r="9816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875" y="3732353"/>
            <a:ext cx="1532781" cy="174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41909" b="64945" l="5063" r="4557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9030" r="49367" b="32176"/>
          <a:stretch/>
        </p:blipFill>
        <p:spPr bwMode="auto">
          <a:xfrm>
            <a:off x="316193" y="4029174"/>
            <a:ext cx="2734877" cy="1555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7889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159296" y="-1126704"/>
            <a:ext cx="6858000" cy="9111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971600" y="188640"/>
            <a:ext cx="10081120" cy="1015663"/>
          </a:xfrm>
          <a:prstGeom prst="rect">
            <a:avLst/>
          </a:prstGeom>
          <a:noFill/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r>
              <a:rPr lang="es-ES" sz="6000" dirty="0">
                <a:solidFill>
                  <a:srgbClr val="FF0000"/>
                </a:solidFill>
                <a:latin typeface="ADELIA" pitchFamily="50" charset="0"/>
              </a:rPr>
              <a:t>C</a:t>
            </a:r>
            <a:r>
              <a:rPr lang="es-ES" sz="6000" dirty="0">
                <a:solidFill>
                  <a:srgbClr val="FFC000"/>
                </a:solidFill>
                <a:latin typeface="ADELIA" pitchFamily="50" charset="0"/>
              </a:rPr>
              <a:t>R</a:t>
            </a:r>
            <a:r>
              <a:rPr lang="es-ES" sz="6000" dirty="0">
                <a:solidFill>
                  <a:srgbClr val="CC9900"/>
                </a:solidFill>
                <a:latin typeface="ADELIA" pitchFamily="50" charset="0"/>
              </a:rPr>
              <a:t>O</a:t>
            </a:r>
            <a:r>
              <a:rPr lang="es-ES" sz="6000" dirty="0">
                <a:solidFill>
                  <a:srgbClr val="92D050"/>
                </a:solidFill>
                <a:latin typeface="ADELIA" pitchFamily="50" charset="0"/>
              </a:rPr>
              <a:t>N</a:t>
            </a:r>
            <a:r>
              <a:rPr lang="es-ES" sz="6000" dirty="0">
                <a:solidFill>
                  <a:srgbClr val="00B0F0"/>
                </a:solidFill>
                <a:latin typeface="ADELIA" pitchFamily="50" charset="0"/>
              </a:rPr>
              <a:t>O</a:t>
            </a:r>
            <a:r>
              <a:rPr lang="es-ES" sz="6000" dirty="0">
                <a:solidFill>
                  <a:srgbClr val="7030A0"/>
                </a:solidFill>
                <a:latin typeface="ADELIA" pitchFamily="50" charset="0"/>
              </a:rPr>
              <a:t>G</a:t>
            </a:r>
            <a:r>
              <a:rPr lang="es-ES" sz="6000" dirty="0">
                <a:solidFill>
                  <a:srgbClr val="FF3399"/>
                </a:solidFill>
                <a:latin typeface="ADELIA" pitchFamily="50" charset="0"/>
              </a:rPr>
              <a:t>R</a:t>
            </a:r>
            <a:r>
              <a:rPr lang="es-ES" sz="6000" dirty="0">
                <a:solidFill>
                  <a:srgbClr val="FF0000"/>
                </a:solidFill>
                <a:latin typeface="ADELIA" pitchFamily="50" charset="0"/>
              </a:rPr>
              <a:t>A</a:t>
            </a:r>
            <a:r>
              <a:rPr lang="es-ES" sz="6000" dirty="0">
                <a:solidFill>
                  <a:srgbClr val="FFC000"/>
                </a:solidFill>
                <a:latin typeface="ADELIA" pitchFamily="50" charset="0"/>
              </a:rPr>
              <a:t>M</a:t>
            </a:r>
            <a:r>
              <a:rPr lang="es-ES" sz="6000" dirty="0">
                <a:solidFill>
                  <a:srgbClr val="CC9900"/>
                </a:solidFill>
                <a:latin typeface="ADELIA" pitchFamily="50" charset="0"/>
              </a:rPr>
              <a:t>A</a:t>
            </a:r>
            <a:endParaRPr lang="es-ES" sz="5000" dirty="0">
              <a:latin typeface="ADELIA" pitchFamily="50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875913"/>
              </p:ext>
            </p:extLst>
          </p:nvPr>
        </p:nvGraphicFramePr>
        <p:xfrm>
          <a:off x="971600" y="1397000"/>
          <a:ext cx="7128792" cy="111252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782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21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2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2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ES" b="0" dirty="0">
                          <a:latin typeface="Almond Nougat" pitchFamily="2" charset="0"/>
                        </a:rPr>
                        <a:t>Comunidad:</a:t>
                      </a:r>
                      <a:r>
                        <a:rPr lang="es-ES" b="0" baseline="0" dirty="0">
                          <a:latin typeface="Almond Nougat" pitchFamily="2" charset="0"/>
                        </a:rPr>
                        <a:t> Estanque de Norias</a:t>
                      </a:r>
                      <a:endParaRPr lang="es-ES" b="0" dirty="0">
                        <a:latin typeface="Almond Nougat" pitchFamily="2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0" dirty="0">
                          <a:latin typeface="Almond Nougat" pitchFamily="2" charset="0"/>
                        </a:rPr>
                        <a:t>CCT:</a:t>
                      </a:r>
                      <a:r>
                        <a:rPr lang="es-ES" b="0" baseline="0" dirty="0">
                          <a:latin typeface="Almond Nougat" pitchFamily="2" charset="0"/>
                        </a:rPr>
                        <a:t> 05KJN0029q</a:t>
                      </a:r>
                      <a:endParaRPr lang="es-ES" b="0" dirty="0">
                        <a:latin typeface="Almond Nougat" pitchFamily="2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0" dirty="0">
                          <a:latin typeface="Almond Nougat" pitchFamily="2" charset="0"/>
                        </a:rPr>
                        <a:t>Nivel</a:t>
                      </a:r>
                      <a:r>
                        <a:rPr lang="es-ES" b="0">
                          <a:latin typeface="Almond Nougat" pitchFamily="2" charset="0"/>
                        </a:rPr>
                        <a:t>: Preescolar</a:t>
                      </a:r>
                      <a:endParaRPr lang="es-ES" b="0" dirty="0">
                        <a:latin typeface="Almond Nougat" pitchFamily="2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0" dirty="0">
                          <a:latin typeface="Almond Nougat" pitchFamily="2" charset="0"/>
                        </a:rPr>
                        <a:t>11 alumnos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0" dirty="0">
                          <a:latin typeface="Almond Nougat" pitchFamily="2" charset="0"/>
                        </a:rPr>
                        <a:t>1er grado: 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0" dirty="0">
                          <a:latin typeface="Almond Nougat" pitchFamily="2" charset="0"/>
                        </a:rPr>
                        <a:t>2do</a:t>
                      </a:r>
                      <a:r>
                        <a:rPr lang="es-ES" b="0" baseline="0" dirty="0">
                          <a:latin typeface="Almond Nougat" pitchFamily="2" charset="0"/>
                        </a:rPr>
                        <a:t> grado: 5</a:t>
                      </a:r>
                      <a:endParaRPr lang="es-ES" b="0" dirty="0">
                        <a:latin typeface="Almond Nougat" pitchFamily="2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0" dirty="0">
                          <a:latin typeface="Almond Nougat" pitchFamily="2" charset="0"/>
                        </a:rPr>
                        <a:t>3er grado: 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ES" b="0" dirty="0">
                          <a:latin typeface="Almond Nougat" pitchFamily="2" charset="0"/>
                        </a:rPr>
                        <a:t>Periodo</a:t>
                      </a:r>
                      <a:r>
                        <a:rPr lang="es-ES" b="0">
                          <a:latin typeface="Almond Nougat" pitchFamily="2" charset="0"/>
                        </a:rPr>
                        <a:t>:  19</a:t>
                      </a:r>
                      <a:r>
                        <a:rPr lang="es-ES" b="0" baseline="0">
                          <a:latin typeface="Almond Nougat" pitchFamily="2" charset="0"/>
                        </a:rPr>
                        <a:t> al 23 </a:t>
                      </a:r>
                      <a:r>
                        <a:rPr lang="es-ES" b="0" baseline="0" dirty="0">
                          <a:latin typeface="Almond Nougat" pitchFamily="2" charset="0"/>
                        </a:rPr>
                        <a:t>de abril 2021</a:t>
                      </a:r>
                      <a:endParaRPr lang="es-ES" b="0" dirty="0">
                        <a:latin typeface="Almond Nougat" pitchFamily="2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b="0" dirty="0">
                          <a:latin typeface="Almond Nougat" pitchFamily="2" charset="0"/>
                        </a:rPr>
                        <a:t>Ciclo escolar: 2020-2021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3710259"/>
              </p:ext>
            </p:extLst>
          </p:nvPr>
        </p:nvGraphicFramePr>
        <p:xfrm>
          <a:off x="852262" y="2730257"/>
          <a:ext cx="7320138" cy="3280032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22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0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0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00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00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00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latin typeface="Almond Nougat" pitchFamily="2" charset="0"/>
                        </a:rPr>
                        <a:t>TIEMPO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latin typeface="Almond Nougat" pitchFamily="2" charset="0"/>
                        </a:rPr>
                        <a:t>LUNES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latin typeface="Almond Nougat" pitchFamily="2" charset="0"/>
                        </a:rPr>
                        <a:t>MARTES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latin typeface="Almond Nougat" pitchFamily="2" charset="0"/>
                        </a:rPr>
                        <a:t>MIERCOLES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latin typeface="Almond Nougat" pitchFamily="2" charset="0"/>
                        </a:rPr>
                        <a:t>JUEVES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latin typeface="Almond Nougat" pitchFamily="2" charset="0"/>
                        </a:rPr>
                        <a:t>VIERNES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1152"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10 minutos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latin typeface="CHERRY LIME" pitchFamily="2" charset="0"/>
                        </a:rPr>
                        <a:t>Regalo de lectura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>
                          <a:latin typeface="CHERRY LIME" pitchFamily="2" charset="0"/>
                        </a:rPr>
                        <a:t>Regalo de lectura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>
                          <a:latin typeface="CHERRY LIME" pitchFamily="2" charset="0"/>
                        </a:rPr>
                        <a:t>Regalo de lectura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>
                          <a:latin typeface="CHERRY LIME" pitchFamily="2" charset="0"/>
                        </a:rPr>
                        <a:t>Regalo de lectura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>
                          <a:latin typeface="CHERRY LIME" pitchFamily="2" charset="0"/>
                        </a:rPr>
                        <a:t>Regalo de lectura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1152">
                <a:tc rowSpan="2"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60 minutos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latin typeface="CHERRY LIME" pitchFamily="2" charset="0"/>
                        </a:rPr>
                        <a:t>Educación socioemocional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latin typeface="CHERRY LIME" pitchFamily="2" charset="0"/>
                        </a:rPr>
                        <a:t>Pensamiento</a:t>
                      </a:r>
                      <a:r>
                        <a:rPr lang="es-ES" sz="1400" baseline="0" dirty="0">
                          <a:latin typeface="CHERRY LIME" pitchFamily="2" charset="0"/>
                        </a:rPr>
                        <a:t> matemático</a:t>
                      </a:r>
                      <a:endParaRPr lang="es-ES" sz="1400" dirty="0">
                        <a:latin typeface="CHERRY LIME" pitchFamily="2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latin typeface="CHERRY LIME" pitchFamily="2" charset="0"/>
                        </a:rPr>
                        <a:t>Lenguaje y comunicación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latin typeface="CHERRY LIME" pitchFamily="2" charset="0"/>
                        </a:rPr>
                        <a:t>Pensamiento matemático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latin typeface="CHERRY LIME" pitchFamily="2" charset="0"/>
                        </a:rPr>
                        <a:t>Mundo natural y</a:t>
                      </a:r>
                      <a:r>
                        <a:rPr lang="es-ES" sz="1400" baseline="0" dirty="0">
                          <a:latin typeface="CHERRY LIME" pitchFamily="2" charset="0"/>
                        </a:rPr>
                        <a:t> social</a:t>
                      </a:r>
                      <a:endParaRPr lang="es-ES" sz="1400" dirty="0">
                        <a:latin typeface="CHERRY LIME" pitchFamily="2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1152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latin typeface="CHERRY LIME" pitchFamily="2" charset="0"/>
                        </a:rPr>
                        <a:t>Arte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latin typeface="CHERRY LIME" pitchFamily="2" charset="0"/>
                        </a:rPr>
                        <a:t>Mundo</a:t>
                      </a:r>
                      <a:r>
                        <a:rPr lang="es-ES" sz="1400" baseline="0" dirty="0">
                          <a:latin typeface="CHERRY LIME" pitchFamily="2" charset="0"/>
                        </a:rPr>
                        <a:t> natural y social</a:t>
                      </a:r>
                      <a:endParaRPr lang="es-ES" sz="1400" dirty="0">
                        <a:latin typeface="CHERRY LIME" pitchFamily="2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latin typeface="CHERRY LIME" pitchFamily="2" charset="0"/>
                        </a:rPr>
                        <a:t>Educación física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latin typeface="CHERRY LIME" pitchFamily="2" charset="0"/>
                        </a:rPr>
                        <a:t>Lenguaje y comunicación 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latin typeface="CHERRY LIME" pitchFamily="2" charset="0"/>
                        </a:rPr>
                        <a:t>Arte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1152"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10 minutos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latin typeface="CHERRY LIME" pitchFamily="2" charset="0"/>
                        </a:rPr>
                        <a:t>Carpeta de evidencia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latin typeface="CHERRY LIME" pitchFamily="2" charset="0"/>
                        </a:rPr>
                        <a:t>Carpeta de evidencia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latin typeface="CHERRY LIME" pitchFamily="2" charset="0"/>
                        </a:rPr>
                        <a:t>Carpeta de evidencia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latin typeface="CHERRY LIME" pitchFamily="2" charset="0"/>
                        </a:rPr>
                        <a:t>Carpeta de evidencia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latin typeface="CHERRY LIME" pitchFamily="2" charset="0"/>
                        </a:rPr>
                        <a:t>Carpeta de evidencia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5392"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5</a:t>
                      </a:r>
                      <a:r>
                        <a:rPr lang="es-ES" sz="1400" b="0" baseline="0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</a:t>
                      </a:r>
                      <a:r>
                        <a:rPr lang="es-ES" sz="1400" b="0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minutos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latin typeface="CHERRY LIME" pitchFamily="2" charset="0"/>
                        </a:rPr>
                        <a:t>Pausa activa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latin typeface="CHERRY LIME" pitchFamily="2" charset="0"/>
                        </a:rPr>
                        <a:t>Pausa activa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latin typeface="CHERRY LIME" pitchFamily="2" charset="0"/>
                        </a:rPr>
                        <a:t>Pausa activa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latin typeface="CHERRY LIME" pitchFamily="2" charset="0"/>
                        </a:rPr>
                        <a:t>Pausa activa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latin typeface="CHERRY LIME" pitchFamily="2" charset="0"/>
                        </a:rPr>
                        <a:t>Pausa activa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4568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159296" y="-1126704"/>
            <a:ext cx="6858000" cy="9111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115616" y="253097"/>
            <a:ext cx="8172400" cy="1015663"/>
          </a:xfrm>
          <a:prstGeom prst="rect">
            <a:avLst/>
          </a:prstGeom>
          <a:noFill/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r>
              <a:rPr lang="es-ES" sz="6000" dirty="0" err="1">
                <a:solidFill>
                  <a:srgbClr val="FF0000"/>
                </a:solidFill>
                <a:latin typeface="ADELIA" pitchFamily="50" charset="0"/>
              </a:rPr>
              <a:t>a</a:t>
            </a:r>
            <a:r>
              <a:rPr lang="es-ES" sz="6000" dirty="0" err="1">
                <a:solidFill>
                  <a:srgbClr val="FFC000"/>
                </a:solidFill>
                <a:latin typeface="ADELIA" pitchFamily="50" charset="0"/>
              </a:rPr>
              <a:t>C</a:t>
            </a:r>
            <a:r>
              <a:rPr lang="es-ES" sz="6000" dirty="0" err="1">
                <a:solidFill>
                  <a:srgbClr val="CC9900"/>
                </a:solidFill>
                <a:latin typeface="ADELIA" pitchFamily="50" charset="0"/>
              </a:rPr>
              <a:t>T</a:t>
            </a:r>
            <a:r>
              <a:rPr lang="es-ES" sz="6000" dirty="0" err="1">
                <a:solidFill>
                  <a:srgbClr val="92D050"/>
                </a:solidFill>
                <a:latin typeface="ADELIA" pitchFamily="50" charset="0"/>
              </a:rPr>
              <a:t>I</a:t>
            </a:r>
            <a:r>
              <a:rPr lang="es-ES" sz="6000" dirty="0" err="1">
                <a:solidFill>
                  <a:srgbClr val="00B0F0"/>
                </a:solidFill>
                <a:latin typeface="ADELIA" pitchFamily="50" charset="0"/>
              </a:rPr>
              <a:t>V</a:t>
            </a:r>
            <a:r>
              <a:rPr lang="es-ES" sz="6000" dirty="0" err="1">
                <a:solidFill>
                  <a:srgbClr val="7030A0"/>
                </a:solidFill>
                <a:latin typeface="ADELIA" pitchFamily="50" charset="0"/>
              </a:rPr>
              <a:t>I</a:t>
            </a:r>
            <a:r>
              <a:rPr lang="es-ES" sz="6000" dirty="0" err="1">
                <a:solidFill>
                  <a:srgbClr val="FF3399"/>
                </a:solidFill>
                <a:latin typeface="ADELIA" pitchFamily="50" charset="0"/>
              </a:rPr>
              <a:t>D</a:t>
            </a:r>
            <a:r>
              <a:rPr lang="es-ES" sz="6000" dirty="0" err="1">
                <a:solidFill>
                  <a:srgbClr val="FF0000"/>
                </a:solidFill>
                <a:latin typeface="ADELIA" pitchFamily="50" charset="0"/>
              </a:rPr>
              <a:t>A</a:t>
            </a:r>
            <a:r>
              <a:rPr lang="es-ES" sz="6000" dirty="0" err="1">
                <a:solidFill>
                  <a:srgbClr val="FFC000"/>
                </a:solidFill>
                <a:latin typeface="ADELIA" pitchFamily="50" charset="0"/>
              </a:rPr>
              <a:t>D</a:t>
            </a:r>
            <a:r>
              <a:rPr lang="es-ES" sz="6000" dirty="0" err="1">
                <a:solidFill>
                  <a:srgbClr val="CC9900"/>
                </a:solidFill>
                <a:latin typeface="ADELIA" pitchFamily="50" charset="0"/>
              </a:rPr>
              <a:t>E</a:t>
            </a:r>
            <a:r>
              <a:rPr lang="es-ES" sz="6000" dirty="0" err="1">
                <a:solidFill>
                  <a:srgbClr val="92D050"/>
                </a:solidFill>
                <a:latin typeface="ADELIA" pitchFamily="50" charset="0"/>
              </a:rPr>
              <a:t>S</a:t>
            </a:r>
            <a:endParaRPr lang="es-ES" sz="5400" dirty="0">
              <a:solidFill>
                <a:srgbClr val="92D050"/>
              </a:solidFill>
              <a:latin typeface="ADELIA" pitchFamily="50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86238"/>
              </p:ext>
            </p:extLst>
          </p:nvPr>
        </p:nvGraphicFramePr>
        <p:xfrm>
          <a:off x="251520" y="1274392"/>
          <a:ext cx="8568953" cy="54754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850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9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44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4609"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>
                          <a:latin typeface="Almond Nougat" pitchFamily="2" charset="0"/>
                        </a:rPr>
                        <a:t>Día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>
                          <a:latin typeface="Almond Nougat" pitchFamily="2" charset="0"/>
                        </a:rPr>
                        <a:t>Tiempo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>
                          <a:latin typeface="Almond Nougat" pitchFamily="2" charset="0"/>
                        </a:rPr>
                        <a:t>Actividades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28031">
                <a:tc>
                  <a:txBody>
                    <a:bodyPr/>
                    <a:lstStyle/>
                    <a:p>
                      <a:r>
                        <a:rPr lang="es-ES" sz="1400" b="0">
                          <a:latin typeface="Comic Sans MS" pitchFamily="66" charset="0"/>
                          <a:cs typeface="Arial" pitchFamily="34" charset="0"/>
                        </a:rPr>
                        <a:t>LUNES</a:t>
                      </a:r>
                      <a:endParaRPr lang="es-ES" sz="1400" b="0" dirty="0"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>
                          <a:latin typeface="Comic Sans MS" pitchFamily="66" charset="0"/>
                        </a:rPr>
                        <a:t>60 min.</a:t>
                      </a:r>
                      <a:endParaRPr lang="es-ES" sz="1600" dirty="0">
                        <a:latin typeface="Comic Sans MS" pitchFamily="66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es-MX" sz="1200"/>
                        <a:t>Dígale a su hijo que van a jugar en equipo. El juego consistirá en llevarle cosas al rey (el rey puede ser un peluche, un muñeco o un personaje que inventen ustedes). Ponga al rey en un extremo y elijan cinco cosas que le llevarán, como una pelota, un peine, una manzana o algún otro objeto. Colóquense junto con los objetos en el extremo contrario al rey. Para llevarle las cosas, apóyense con un paliacate o trapo de cocina. Pídale a su hijo que le ayude a pensar cómo trasladar los objetos con el paliacate o con el trapo, cuando encuentren la solución comiencen a transportarlos. Una vez que finalice el juego, es importante que platique con su hijo, pregúntele: ¿qué necesitaron para lograr llevarle las cosas al rey?, ¿cómo se le ocurrió usar el paliacate o trapo?, ¿por qué es importante apoyarse?, ¿cómo se sintió trabajando en equipo?</a:t>
                      </a:r>
                    </a:p>
                    <a:p>
                      <a:r>
                        <a:rPr lang="es-MX" sz="1200"/>
                        <a:t> Arte Escuchen diferentes canciones y bailen libremente al ritmo de estas. Después, con las canciones que más le gusten, motive a su hijo a que se mueva (baile) más rápido.</a:t>
                      </a:r>
                      <a:endParaRPr lang="es-ES" sz="9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597">
                <a:tc>
                  <a:txBody>
                    <a:bodyPr/>
                    <a:lstStyle/>
                    <a:p>
                      <a:r>
                        <a:rPr lang="es-ES" sz="1400" b="0">
                          <a:latin typeface="Comic Sans MS" pitchFamily="66" charset="0"/>
                          <a:cs typeface="Arial" pitchFamily="34" charset="0"/>
                        </a:rPr>
                        <a:t>MARTES</a:t>
                      </a:r>
                      <a:endParaRPr lang="es-ES" sz="1400" b="0" dirty="0"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>
                          <a:latin typeface="Comic Sans MS" pitchFamily="66" charset="0"/>
                        </a:rPr>
                        <a:t>60 min.</a:t>
                      </a:r>
                      <a:endParaRPr lang="es-ES" sz="1600" dirty="0">
                        <a:latin typeface="Comic Sans MS" pitchFamily="66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es-MX" sz="1100"/>
                        <a:t>Ayude a su hijo a realizar el ejercicio de la página 47 del Libro de la Maestra Pati: • Preescolar 1. Niños entre 3 y 4 años. • Preescolar 2. Niños entre 4 y 5 años. • Preescolar 3. Niños entre 5 y 6 años.</a:t>
                      </a:r>
                    </a:p>
                    <a:p>
                      <a:r>
                        <a:rPr lang="es-MX" sz="1100"/>
                        <a:t> Mundo natural y social</a:t>
                      </a:r>
                    </a:p>
                    <a:p>
                      <a:r>
                        <a:rPr lang="es-MX" sz="1100"/>
                        <a:t> Salga de su casa y pídale a su hijo que le platique lo que sabe sobre lo que pasa con el agua de la lluvia. Pregúntele: ¿de dónde cae la lluvia? y ¿cómo sube el agua? Si le es posible, caliente agua y póngale una tapa al recipiente. Después de un tiempo, levante la tapa y muéstresela para que él intente explicar lo que pasó; pídale que observe el vapor que sale de la olla y que le diga hacia dónde va. Pregúntele: ¿así será con la lluvia, se evapora y sube y se convierte en nubes? Dele la oportunidad de que le explique qué pasa. Para finalizar, dígale que hay un proceso que se llama ciclo del agua y es parecido a lo que ocurre cuando se hierve agua</a:t>
                      </a:r>
                      <a:endParaRPr lang="es-ES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04295">
                <a:tc>
                  <a:txBody>
                    <a:bodyPr/>
                    <a:lstStyle/>
                    <a:p>
                      <a:r>
                        <a:rPr lang="es-ES" sz="1400" b="0">
                          <a:latin typeface="Comic Sans MS" pitchFamily="66" charset="0"/>
                          <a:cs typeface="Arial" pitchFamily="34" charset="0"/>
                        </a:rPr>
                        <a:t>MIERCOLES</a:t>
                      </a:r>
                      <a:endParaRPr lang="es-ES" sz="1400" b="0" dirty="0"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latin typeface="Comic Sans MS" pitchFamily="66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es-MX" sz="1100"/>
                        <a:t>Juegue con su hijo a decir rimas e identifiquen las frases o palabras parecidas. Lean la rima: El que se fue a la Sevilla perdió su silla. Y el que volvió la encontró. Hagan rimas con su nombre; por ejemplo: Javier, comer, barrer. Ana, lana, sana, rana. Una vez concluidas las rimas con su nombre, pregúntele: ¿te gustó la actividad?, ¿por qué? Escriba al reverso de la hoja donde elaboró las rimas, el nombre de su hijo y la fecha en que realizaron la actividad.</a:t>
                      </a:r>
                    </a:p>
                    <a:p>
                      <a:r>
                        <a:rPr lang="es-MX" sz="1100"/>
                        <a:t> Educación física: Juegue con su hijo a lanzar la pelota. Primero láncela, pero a cierta distancia uno del otro; luego dé un paso más atrás, pero antes de lanzar, dé una vuelta a la derecha. Después pueden hacerlo más difícil: vuelta a la derecha, vuelta a la izquierda y lance la pelota. Ambos jugadores deben realizar estos pasos. También pueden dar vuelta a la izquierda, vuelta a la derecha, brinco y lance la pelota. Platique con su hijo si le gustó el juego.</a:t>
                      </a:r>
                      <a:endParaRPr lang="es-ES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86228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5970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159296" y="-1126704"/>
            <a:ext cx="6858000" cy="9111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979548"/>
              </p:ext>
            </p:extLst>
          </p:nvPr>
        </p:nvGraphicFramePr>
        <p:xfrm>
          <a:off x="395536" y="332656"/>
          <a:ext cx="8280920" cy="4852543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687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33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287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0856"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>
                          <a:latin typeface="Almond Nougat" pitchFamily="2" charset="0"/>
                        </a:rPr>
                        <a:t>Día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>
                          <a:latin typeface="Almond Nougat" pitchFamily="2" charset="0"/>
                        </a:rPr>
                        <a:t>Tiempo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>
                          <a:latin typeface="Almond Nougat" pitchFamily="2" charset="0"/>
                        </a:rPr>
                        <a:t>Actividades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7207">
                <a:tc>
                  <a:txBody>
                    <a:bodyPr/>
                    <a:lstStyle/>
                    <a:p>
                      <a:pPr algn="ctr"/>
                      <a:r>
                        <a:rPr lang="es-ES" sz="1400" b="0" baseline="0">
                          <a:latin typeface="Comic Sans MS" pitchFamily="66" charset="0"/>
                          <a:cs typeface="Arial" pitchFamily="34" charset="0"/>
                        </a:rPr>
                        <a:t>JUEVES</a:t>
                      </a:r>
                      <a:endParaRPr lang="es-ES" sz="1400" b="0" dirty="0"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latin typeface="Comic Sans MS" pitchFamily="66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endParaRPr lang="es-MX" sz="1200"/>
                    </a:p>
                    <a:p>
                      <a:r>
                        <a:rPr lang="es-MX" sz="1200"/>
                        <a:t>Ayude a su hijo a realizar el ejercicio de la página 48 del Libro de la Maestra Pati: • Preescolar 1. Niños entre 3 y 4 años. • Preescolar 2. Niños entre 4 y 5 años. • Preescolar 3. Niños entre 5 y 6 años.</a:t>
                      </a:r>
                    </a:p>
                    <a:p>
                      <a:r>
                        <a:rPr lang="es-MX" sz="1200"/>
                        <a:t> Lenguaje y comunicación</a:t>
                      </a:r>
                    </a:p>
                    <a:p>
                      <a:r>
                        <a:rPr lang="es-MX" sz="1200"/>
                        <a:t> Interprete con su hijo una canción típica que acostumbren cantar en algún festejo o celebración de la comunidad. Pídale que en una hoja elabore un dibujo que represente la canción, y comenten qué palabra o palabras se dicen en la canción y si siempre usan las mismas palabras. Pregúntele: ¿cómo acostumbran festejar?, ¿se te facilita la canción?, ¿te gusta la canción? En el reverso de la hoja, anote el nombre del niño y la fecha en que realizó la actividad.</a:t>
                      </a:r>
                      <a:endParaRPr lang="es-E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2417">
                <a:tc>
                  <a:txBody>
                    <a:bodyPr/>
                    <a:lstStyle/>
                    <a:p>
                      <a:pPr algn="ctr"/>
                      <a:r>
                        <a:rPr lang="es-ES" sz="1400" b="0" baseline="0">
                          <a:latin typeface="Comic Sans MS" pitchFamily="66" charset="0"/>
                          <a:cs typeface="Arial" pitchFamily="34" charset="0"/>
                        </a:rPr>
                        <a:t>VIERNES</a:t>
                      </a:r>
                      <a:endParaRPr lang="es-ES" sz="1400" b="0" dirty="0"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>
                          <a:latin typeface="Comic Sans MS" pitchFamily="66" charset="0"/>
                        </a:rPr>
                        <a:t>60 min.</a:t>
                      </a:r>
                      <a:endParaRPr lang="es-ES" sz="1600" dirty="0">
                        <a:latin typeface="Comic Sans MS" pitchFamily="66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es-MX" sz="1200"/>
                        <a:t>Salgan de su casa y pídale a su hijo que observe y le diga el por qué podemos ver las cosas y si en la noche se puede hacer lo mismo. Pregúntele: ¿cómo sabemos que es de día o de noche?, ¿qué cosas podemos hacer en el día?, ¿se puede trabajar en la noche?, ¿por qué?, ¿qué hacemos para poder trabajar en la noche?, ¿podemos ir a la escuela en la noche?, ¿cómo le hacen los choferes de los camiones para ver en la noche? Para concluir, pídale que le explique qué actividades puede hacer en el día y qué actividades en la noche.</a:t>
                      </a:r>
                    </a:p>
                    <a:p>
                      <a:r>
                        <a:rPr lang="es-MX" sz="1200"/>
                        <a:t> Arte </a:t>
                      </a:r>
                    </a:p>
                    <a:p>
                      <a:r>
                        <a:rPr lang="es-MX" sz="1200"/>
                        <a:t>Escuchen una canción que le guste mucho y pídale que haga dibujos sobre lo que va sintiendo cuando la escucha.</a:t>
                      </a:r>
                      <a:endParaRPr lang="es-ES" sz="12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34051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1075</Words>
  <Application>Microsoft Office PowerPoint</Application>
  <PresentationFormat>Presentación en pantalla (4:3)</PresentationFormat>
  <Paragraphs>80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3" baseType="lpstr">
      <vt:lpstr>ADELIA</vt:lpstr>
      <vt:lpstr>Almond Nougat</vt:lpstr>
      <vt:lpstr>Arial</vt:lpstr>
      <vt:lpstr>Arial Narrow</vt:lpstr>
      <vt:lpstr>Berlin Sans FB</vt:lpstr>
      <vt:lpstr>Calibri</vt:lpstr>
      <vt:lpstr>CHERRY LIME</vt:lpstr>
      <vt:lpstr>Comic Sans MS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copiaso3</dc:creator>
  <cp:lastModifiedBy>Victoria Garcia</cp:lastModifiedBy>
  <cp:revision>23</cp:revision>
  <dcterms:created xsi:type="dcterms:W3CDTF">2021-04-12T14:17:26Z</dcterms:created>
  <dcterms:modified xsi:type="dcterms:W3CDTF">2021-04-17T04:01:31Z</dcterms:modified>
</cp:coreProperties>
</file>